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31"/>
  </p:handoutMasterIdLst>
  <p:sldIdLst>
    <p:sldId id="256" r:id="rId2"/>
    <p:sldId id="257" r:id="rId3"/>
    <p:sldId id="309" r:id="rId4"/>
    <p:sldId id="265" r:id="rId5"/>
    <p:sldId id="267" r:id="rId6"/>
    <p:sldId id="268" r:id="rId7"/>
    <p:sldId id="269" r:id="rId8"/>
    <p:sldId id="270" r:id="rId9"/>
    <p:sldId id="300" r:id="rId10"/>
    <p:sldId id="301" r:id="rId11"/>
    <p:sldId id="272" r:id="rId12"/>
    <p:sldId id="273" r:id="rId13"/>
    <p:sldId id="274" r:id="rId14"/>
    <p:sldId id="275" r:id="rId15"/>
    <p:sldId id="276" r:id="rId16"/>
    <p:sldId id="295" r:id="rId17"/>
    <p:sldId id="307" r:id="rId18"/>
    <p:sldId id="308" r:id="rId19"/>
    <p:sldId id="278" r:id="rId20"/>
    <p:sldId id="279" r:id="rId21"/>
    <p:sldId id="280" r:id="rId22"/>
    <p:sldId id="281" r:id="rId23"/>
    <p:sldId id="296" r:id="rId24"/>
    <p:sldId id="282" r:id="rId25"/>
    <p:sldId id="283" r:id="rId26"/>
    <p:sldId id="297" r:id="rId27"/>
    <p:sldId id="304" r:id="rId28"/>
    <p:sldId id="305"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9" d="100"/>
          <a:sy n="69" d="100"/>
        </p:scale>
        <p:origin x="-142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A6C097-D0A7-48F3-BE78-C1ECAF098294}" type="datetimeFigureOut">
              <a:rPr lang="en-US" smtClean="0"/>
              <a:pPr/>
              <a:t>29/07/2019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6EA16F-50A4-4E6B-872C-BD500A9064E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NON TRADITIONAL MACHINING</a:t>
            </a:r>
            <a:endParaRPr lang="en-IN"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371600" y="3352800"/>
            <a:ext cx="6400800" cy="2286000"/>
          </a:xfrm>
        </p:spPr>
        <p:txBody>
          <a:bodyPr/>
          <a:lstStyle/>
          <a:p>
            <a:r>
              <a:rPr lang="en-IN" dirty="0" smtClean="0"/>
              <a:t>10ME665</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dirty="0" smtClean="0">
                <a:solidFill>
                  <a:srgbClr val="7030A0"/>
                </a:solidFill>
              </a:rPr>
              <a:t>4. High production rate</a:t>
            </a:r>
          </a:p>
          <a:p>
            <a:pPr>
              <a:buNone/>
            </a:pPr>
            <a:r>
              <a:rPr lang="en-US" dirty="0" smtClean="0">
                <a:solidFill>
                  <a:srgbClr val="7030A0"/>
                </a:solidFill>
              </a:rPr>
              <a:t>5. Low cost of production</a:t>
            </a:r>
          </a:p>
          <a:p>
            <a:pPr>
              <a:buNone/>
            </a:pPr>
            <a:r>
              <a:rPr lang="en-US" dirty="0" smtClean="0">
                <a:solidFill>
                  <a:srgbClr val="7030A0"/>
                </a:solidFill>
              </a:rPr>
              <a:t>6. Precision &amp; Ultra precision machining</a:t>
            </a:r>
          </a:p>
          <a:p>
            <a:pPr>
              <a:buNone/>
            </a:pPr>
            <a:r>
              <a:rPr lang="en-US" sz="2400" dirty="0" smtClean="0">
                <a:solidFill>
                  <a:srgbClr val="00B050"/>
                </a:solidFill>
              </a:rPr>
              <a:t>    (Nanometer machining- Requires material removal in the form of atoms or molecules)</a:t>
            </a:r>
          </a:p>
          <a:p>
            <a:pPr>
              <a:buNone/>
            </a:pPr>
            <a:r>
              <a:rPr lang="en-US" sz="2800" dirty="0" smtClean="0">
                <a:solidFill>
                  <a:srgbClr val="00B050"/>
                </a:solidFill>
              </a:rPr>
              <a:t> </a:t>
            </a:r>
            <a:r>
              <a:rPr lang="en-US" sz="2800" dirty="0" smtClean="0">
                <a:solidFill>
                  <a:srgbClr val="7030A0"/>
                </a:solidFill>
              </a:rPr>
              <a:t>7.  Following cannot be done by traditional processes</a:t>
            </a:r>
          </a:p>
          <a:p>
            <a:pPr>
              <a:buNone/>
            </a:pPr>
            <a:r>
              <a:rPr lang="en-US" sz="2800" dirty="0" smtClean="0">
                <a:solidFill>
                  <a:srgbClr val="7030A0"/>
                </a:solidFill>
              </a:rPr>
              <a:t>      </a:t>
            </a:r>
            <a:r>
              <a:rPr lang="en-US" sz="2400" dirty="0" smtClean="0">
                <a:solidFill>
                  <a:srgbClr val="7030A0"/>
                </a:solidFill>
              </a:rPr>
              <a:t>-</a:t>
            </a:r>
            <a:r>
              <a:rPr lang="en-US" sz="2400" dirty="0" smtClean="0">
                <a:solidFill>
                  <a:srgbClr val="00B050"/>
                </a:solidFill>
              </a:rPr>
              <a:t> Work piece strength and hardness very high &gt;400BHN</a:t>
            </a:r>
          </a:p>
          <a:p>
            <a:pPr>
              <a:buNone/>
            </a:pPr>
            <a:r>
              <a:rPr lang="en-US" sz="2400" dirty="0" smtClean="0">
                <a:solidFill>
                  <a:srgbClr val="00B050"/>
                </a:solidFill>
              </a:rPr>
              <a:t>	- Work piece material too brittle, glass, ceramics, heat treated alloys.</a:t>
            </a:r>
          </a:p>
          <a:p>
            <a:pPr>
              <a:buNone/>
            </a:pPr>
            <a:r>
              <a:rPr lang="en-US" sz="2400" dirty="0" smtClean="0">
                <a:solidFill>
                  <a:srgbClr val="00B050"/>
                </a:solidFill>
              </a:rPr>
              <a:t>	- Work piece too slender and flexible, hard to clamp.</a:t>
            </a:r>
          </a:p>
          <a:p>
            <a:pPr>
              <a:buNone/>
            </a:pPr>
            <a:r>
              <a:rPr lang="en-US" sz="2400" dirty="0" smtClean="0">
                <a:solidFill>
                  <a:srgbClr val="00B050"/>
                </a:solidFill>
              </a:rPr>
              <a:t>	- part shape complex, long and small hole.</a:t>
            </a:r>
          </a:p>
          <a:p>
            <a:pPr>
              <a:buNone/>
            </a:pPr>
            <a:r>
              <a:rPr lang="en-US" sz="2400" dirty="0" smtClean="0">
                <a:solidFill>
                  <a:srgbClr val="00B050"/>
                </a:solidFill>
              </a:rPr>
              <a:t>	- Special surface and dimensional tolerance requirements.</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atMod val="130000"/>
                  </a:schemeClr>
                </a:solidFill>
              </a:rPr>
              <a:t>Classification of Nontraditional Processes by Type of Energy Used </a:t>
            </a:r>
            <a:endParaRPr lang="en-IN"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latin typeface="Times New Roman" pitchFamily="18" charset="0"/>
                <a:cs typeface="Times New Roman" pitchFamily="18" charset="0"/>
              </a:rPr>
              <a:t>Mechanical ‑ erosion of work material by a high velocity stream of abrasives or fluid (or both) is the typical form of mechanical action </a:t>
            </a:r>
          </a:p>
          <a:p>
            <a:pPr>
              <a:lnSpc>
                <a:spcPct val="90000"/>
              </a:lnSpc>
            </a:pPr>
            <a:endParaRPr lang="en-US" dirty="0" smtClean="0">
              <a:latin typeface="Times New Roman" pitchFamily="18" charset="0"/>
              <a:cs typeface="Times New Roman" pitchFamily="18" charset="0"/>
            </a:endParaRPr>
          </a:p>
          <a:p>
            <a:pPr>
              <a:lnSpc>
                <a:spcPct val="90000"/>
              </a:lnSpc>
            </a:pPr>
            <a:r>
              <a:rPr lang="en-US" dirty="0" smtClean="0">
                <a:latin typeface="Times New Roman" pitchFamily="18" charset="0"/>
                <a:cs typeface="Times New Roman" pitchFamily="18" charset="0"/>
              </a:rPr>
              <a:t>Electrical ‑ electrochemical energy to remove material (reverse of electroplating) </a:t>
            </a:r>
          </a:p>
          <a:p>
            <a:pPr>
              <a:lnSpc>
                <a:spcPct val="90000"/>
              </a:lnSpc>
            </a:pPr>
            <a:endParaRPr lang="en-US" dirty="0" smtClean="0">
              <a:latin typeface="Times New Roman" pitchFamily="18" charset="0"/>
              <a:cs typeface="Times New Roman" pitchFamily="18" charset="0"/>
            </a:endParaRPr>
          </a:p>
          <a:p>
            <a:pPr>
              <a:lnSpc>
                <a:spcPct val="90000"/>
              </a:lnSpc>
            </a:pPr>
            <a:r>
              <a:rPr lang="en-US" dirty="0" smtClean="0">
                <a:latin typeface="Times New Roman" pitchFamily="18" charset="0"/>
                <a:cs typeface="Times New Roman" pitchFamily="18" charset="0"/>
              </a:rPr>
              <a:t>Thermal – thermal energy usually applied to small portion of work surface, causing that portion to be removed by fusion and/or vaporization</a:t>
            </a:r>
          </a:p>
          <a:p>
            <a:pPr>
              <a:lnSpc>
                <a:spcPct val="90000"/>
              </a:lnSpc>
            </a:pPr>
            <a:endParaRPr lang="en-US" dirty="0" smtClean="0">
              <a:latin typeface="Times New Roman" pitchFamily="18" charset="0"/>
              <a:cs typeface="Times New Roman" pitchFamily="18" charset="0"/>
            </a:endParaRPr>
          </a:p>
          <a:p>
            <a:pPr>
              <a:lnSpc>
                <a:spcPct val="90000"/>
              </a:lnSpc>
            </a:pPr>
            <a:r>
              <a:rPr lang="en-US" dirty="0" smtClean="0">
                <a:latin typeface="Times New Roman" pitchFamily="18" charset="0"/>
                <a:cs typeface="Times New Roman" pitchFamily="18" charset="0"/>
              </a:rPr>
              <a:t>Chemical – chemical etchants selectively remove material from portions of work part, while other portions are protected by a mask</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rPr>
              <a:t>I. Mechanical Energy Processes</a:t>
            </a:r>
            <a:endParaRPr lang="en-IN"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US" b="1" dirty="0" smtClean="0">
                <a:latin typeface="Arial" charset="0"/>
              </a:rPr>
              <a:t>It is characterized by the fact that the material removal is due to the application of mechanical energy in the form of high frequency vibrations or kinetic energy of an abrasive jet.</a:t>
            </a:r>
          </a:p>
          <a:p>
            <a:pPr>
              <a:lnSpc>
                <a:spcPct val="150000"/>
              </a:lnSpc>
            </a:pPr>
            <a:endParaRPr lang="en-US" dirty="0" smtClean="0">
              <a:latin typeface="Times New Roman" pitchFamily="18" charset="0"/>
              <a:cs typeface="Times New Roman" pitchFamily="18" charset="0"/>
            </a:endParaRPr>
          </a:p>
          <a:p>
            <a:pPr>
              <a:lnSpc>
                <a:spcPct val="150000"/>
              </a:lnSpc>
            </a:pPr>
            <a:r>
              <a:rPr lang="en-US" b="1" dirty="0" smtClean="0">
                <a:latin typeface="Times New Roman" pitchFamily="18" charset="0"/>
                <a:cs typeface="Times New Roman" pitchFamily="18" charset="0"/>
              </a:rPr>
              <a:t>Ultrasonic machining</a:t>
            </a:r>
          </a:p>
          <a:p>
            <a:pPr>
              <a:lnSpc>
                <a:spcPct val="150000"/>
              </a:lnSpc>
            </a:pPr>
            <a:r>
              <a:rPr lang="en-US" b="1" dirty="0" smtClean="0">
                <a:latin typeface="Times New Roman" pitchFamily="18" charset="0"/>
                <a:cs typeface="Times New Roman" pitchFamily="18" charset="0"/>
              </a:rPr>
              <a:t>Water jet cutting</a:t>
            </a:r>
          </a:p>
          <a:p>
            <a:pPr>
              <a:lnSpc>
                <a:spcPct val="150000"/>
              </a:lnSpc>
            </a:pPr>
            <a:r>
              <a:rPr lang="en-US" b="1" dirty="0" smtClean="0">
                <a:latin typeface="Times New Roman" pitchFamily="18" charset="0"/>
                <a:cs typeface="Times New Roman" pitchFamily="18" charset="0"/>
              </a:rPr>
              <a:t>Abrasive water jet cutting</a:t>
            </a:r>
          </a:p>
          <a:p>
            <a:pPr>
              <a:lnSpc>
                <a:spcPct val="150000"/>
              </a:lnSpc>
            </a:pPr>
            <a:r>
              <a:rPr lang="en-US" b="1" dirty="0" smtClean="0">
                <a:latin typeface="Times New Roman" pitchFamily="18" charset="0"/>
                <a:cs typeface="Times New Roman" pitchFamily="18" charset="0"/>
              </a:rPr>
              <a:t>Abrasive jet machining </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atMod val="130000"/>
                  </a:schemeClr>
                </a:solidFill>
              </a:rPr>
              <a:t>II.  Electrochemical Machining Processes</a:t>
            </a:r>
            <a:endParaRPr lang="en-IN"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Electrical energy used in combination with chemical reactions to remove material</a:t>
            </a:r>
          </a:p>
          <a:p>
            <a:r>
              <a:rPr lang="en-US" sz="2800" dirty="0" smtClean="0">
                <a:latin typeface="Times New Roman" pitchFamily="18" charset="0"/>
                <a:cs typeface="Times New Roman" pitchFamily="18" charset="0"/>
              </a:rPr>
              <a:t>Reverse of electroplating</a:t>
            </a:r>
          </a:p>
          <a:p>
            <a:r>
              <a:rPr lang="en-US" sz="2800" dirty="0" smtClean="0">
                <a:latin typeface="Times New Roman" pitchFamily="18" charset="0"/>
                <a:cs typeface="Times New Roman" pitchFamily="18" charset="0"/>
              </a:rPr>
              <a:t>Work material must be a conductor</a:t>
            </a:r>
          </a:p>
          <a:p>
            <a:r>
              <a:rPr lang="en-US" sz="2800" dirty="0" smtClean="0">
                <a:latin typeface="Times New Roman" pitchFamily="18" charset="0"/>
                <a:cs typeface="Times New Roman" pitchFamily="18" charset="0"/>
              </a:rPr>
              <a:t>Processes:</a:t>
            </a:r>
          </a:p>
          <a:p>
            <a:pPr lvl="1"/>
            <a:r>
              <a:rPr lang="en-US" dirty="0" smtClean="0">
                <a:latin typeface="Times New Roman" pitchFamily="18" charset="0"/>
                <a:cs typeface="Times New Roman" pitchFamily="18" charset="0"/>
              </a:rPr>
              <a:t>Electrochemical machining (ECM)</a:t>
            </a:r>
          </a:p>
          <a:p>
            <a:pPr lvl="1"/>
            <a:r>
              <a:rPr lang="en-US" dirty="0" smtClean="0">
                <a:latin typeface="Times New Roman" pitchFamily="18" charset="0"/>
                <a:cs typeface="Times New Roman" pitchFamily="18" charset="0"/>
              </a:rPr>
              <a:t>Electrochemical deburring (ECD)</a:t>
            </a:r>
          </a:p>
          <a:p>
            <a:pPr lvl="1"/>
            <a:r>
              <a:rPr lang="en-US" dirty="0" smtClean="0">
                <a:latin typeface="Times New Roman" pitchFamily="18" charset="0"/>
                <a:cs typeface="Times New Roman" pitchFamily="18" charset="0"/>
              </a:rPr>
              <a:t>Electrochemical grinding (ECG)</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rPr>
              <a:t>III.  Thermal Energy Processes </a:t>
            </a:r>
            <a:endParaRPr lang="en-IN"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pPr algn="just"/>
            <a:r>
              <a:rPr lang="en-US" sz="2900" dirty="0" smtClean="0">
                <a:latin typeface="Times New Roman" pitchFamily="18" charset="0"/>
                <a:cs typeface="Times New Roman" pitchFamily="18" charset="0"/>
              </a:rPr>
              <a:t>Very high local temperatures </a:t>
            </a:r>
          </a:p>
          <a:p>
            <a:pPr lvl="1" algn="just"/>
            <a:r>
              <a:rPr lang="en-US" sz="2900" dirty="0" smtClean="0">
                <a:latin typeface="Times New Roman" pitchFamily="18" charset="0"/>
                <a:cs typeface="Times New Roman" pitchFamily="18" charset="0"/>
              </a:rPr>
              <a:t>Material is removed by fusion or vaporization</a:t>
            </a:r>
          </a:p>
          <a:p>
            <a:pPr algn="just"/>
            <a:r>
              <a:rPr lang="en-US" sz="2900" dirty="0" smtClean="0">
                <a:latin typeface="Times New Roman" pitchFamily="18" charset="0"/>
                <a:cs typeface="Times New Roman" pitchFamily="18" charset="0"/>
              </a:rPr>
              <a:t>Physical and metallurgical damage to the new work surface</a:t>
            </a:r>
          </a:p>
          <a:p>
            <a:pPr algn="just"/>
            <a:r>
              <a:rPr lang="en-US" sz="2900" dirty="0" smtClean="0">
                <a:latin typeface="Times New Roman" pitchFamily="18" charset="0"/>
                <a:cs typeface="Times New Roman" pitchFamily="18" charset="0"/>
              </a:rPr>
              <a:t>In some cases, resulting finish is so poor that subsequent processing is required   </a:t>
            </a:r>
          </a:p>
          <a:p>
            <a:pPr algn="just">
              <a:buNone/>
            </a:pPr>
            <a:r>
              <a:rPr lang="en-US" sz="2900" dirty="0" smtClean="0">
                <a:latin typeface="Times New Roman" pitchFamily="18" charset="0"/>
                <a:cs typeface="Times New Roman" pitchFamily="18" charset="0"/>
              </a:rPr>
              <a:t>      [The material is removed due to controlled, localized heating of the              work piece. It result into material removal by melting and   evaporation.</a:t>
            </a:r>
          </a:p>
          <a:p>
            <a:pPr algn="just">
              <a:buNone/>
            </a:pPr>
            <a:r>
              <a:rPr lang="en-US" sz="2900" dirty="0" smtClean="0">
                <a:latin typeface="Times New Roman" pitchFamily="18" charset="0"/>
                <a:cs typeface="Times New Roman" pitchFamily="18" charset="0"/>
              </a:rPr>
              <a:t>      The source of heat generation in such cases can be widely different.]</a:t>
            </a:r>
          </a:p>
          <a:p>
            <a:pPr algn="just">
              <a:buNone/>
            </a:pPr>
            <a:endParaRPr lang="en-US" sz="2900" dirty="0" smtClean="0">
              <a:latin typeface="Times New Roman" pitchFamily="18" charset="0"/>
              <a:cs typeface="Times New Roman" pitchFamily="18" charset="0"/>
            </a:endParaRPr>
          </a:p>
          <a:p>
            <a:pPr algn="just">
              <a:buFont typeface="Wingdings" pitchFamily="2" charset="2"/>
              <a:buChar char="ü"/>
            </a:pPr>
            <a:r>
              <a:rPr lang="en-US" sz="2900" dirty="0" smtClean="0">
                <a:latin typeface="Times New Roman" pitchFamily="18" charset="0"/>
                <a:cs typeface="Times New Roman" pitchFamily="18" charset="0"/>
              </a:rPr>
              <a:t>Electric discharge machining </a:t>
            </a:r>
          </a:p>
          <a:p>
            <a:pPr algn="just">
              <a:buFont typeface="Wingdings" pitchFamily="2" charset="2"/>
              <a:buChar char="ü"/>
            </a:pPr>
            <a:r>
              <a:rPr lang="en-US" sz="2900" dirty="0" smtClean="0">
                <a:latin typeface="Times New Roman" pitchFamily="18" charset="0"/>
                <a:cs typeface="Times New Roman" pitchFamily="18" charset="0"/>
              </a:rPr>
              <a:t>Electric discharge wire cutting</a:t>
            </a:r>
          </a:p>
          <a:p>
            <a:pPr algn="just">
              <a:buFont typeface="Wingdings" pitchFamily="2" charset="2"/>
              <a:buChar char="ü"/>
            </a:pPr>
            <a:r>
              <a:rPr lang="en-US" sz="2900" dirty="0" smtClean="0">
                <a:latin typeface="Times New Roman" pitchFamily="18" charset="0"/>
                <a:cs typeface="Times New Roman" pitchFamily="18" charset="0"/>
              </a:rPr>
              <a:t>Electron beam machining</a:t>
            </a:r>
          </a:p>
          <a:p>
            <a:pPr algn="just">
              <a:buFont typeface="Wingdings" pitchFamily="2" charset="2"/>
              <a:buChar char="ü"/>
            </a:pPr>
            <a:r>
              <a:rPr lang="en-US" sz="2900" dirty="0" smtClean="0">
                <a:latin typeface="Times New Roman" pitchFamily="18" charset="0"/>
                <a:cs typeface="Times New Roman" pitchFamily="18" charset="0"/>
              </a:rPr>
              <a:t>Laser beam machining</a:t>
            </a:r>
          </a:p>
          <a:p>
            <a:pPr algn="just">
              <a:buFont typeface="Wingdings" pitchFamily="2" charset="2"/>
              <a:buChar char="ü"/>
            </a:pPr>
            <a:r>
              <a:rPr lang="en-US" sz="2900" dirty="0" smtClean="0">
                <a:latin typeface="Times New Roman" pitchFamily="18" charset="0"/>
                <a:cs typeface="Times New Roman" pitchFamily="18" charset="0"/>
              </a:rPr>
              <a:t>Plasma arc machining</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sym typeface="Symbol" pitchFamily="18" charset="2"/>
              </a:rPr>
              <a:t>IV.  Chemical Machining (CHM)</a:t>
            </a:r>
            <a:endParaRPr lang="en-IN" dirty="0"/>
          </a:p>
        </p:txBody>
      </p:sp>
      <p:sp>
        <p:nvSpPr>
          <p:cNvPr id="3" name="Content Placeholder 2"/>
          <p:cNvSpPr>
            <a:spLocks noGrp="1"/>
          </p:cNvSpPr>
          <p:nvPr>
            <p:ph idx="1"/>
          </p:nvPr>
        </p:nvSpPr>
        <p:spPr/>
        <p:txBody>
          <a:bodyPr/>
          <a:lstStyle/>
          <a:p>
            <a:pPr>
              <a:buNone/>
            </a:pPr>
            <a:r>
              <a:rPr lang="en-US" sz="2800" dirty="0" smtClean="0">
                <a:latin typeface="Times New Roman" pitchFamily="18" charset="0"/>
                <a:cs typeface="Times New Roman" pitchFamily="18" charset="0"/>
                <a:sym typeface="Symbol" pitchFamily="18" charset="2"/>
              </a:rPr>
              <a:t>Material removal through contact with a strong chemical etchant</a:t>
            </a:r>
          </a:p>
          <a:p>
            <a:r>
              <a:rPr lang="en-US" sz="2800" dirty="0" smtClean="0">
                <a:latin typeface="Times New Roman" pitchFamily="18" charset="0"/>
                <a:cs typeface="Times New Roman" pitchFamily="18" charset="0"/>
                <a:sym typeface="Symbol" pitchFamily="18" charset="2"/>
              </a:rPr>
              <a:t>Processes include:</a:t>
            </a:r>
          </a:p>
          <a:p>
            <a:pPr lvl="1"/>
            <a:r>
              <a:rPr lang="en-US" sz="2400" dirty="0" smtClean="0">
                <a:latin typeface="Times New Roman" pitchFamily="18" charset="0"/>
                <a:cs typeface="Times New Roman" pitchFamily="18" charset="0"/>
                <a:sym typeface="Symbol" pitchFamily="18" charset="2"/>
              </a:rPr>
              <a:t>Chemical milling</a:t>
            </a:r>
          </a:p>
          <a:p>
            <a:pPr lvl="1"/>
            <a:r>
              <a:rPr lang="en-US" sz="2400" dirty="0" smtClean="0">
                <a:latin typeface="Times New Roman" pitchFamily="18" charset="0"/>
                <a:cs typeface="Times New Roman" pitchFamily="18" charset="0"/>
                <a:sym typeface="Symbol" pitchFamily="18" charset="2"/>
              </a:rPr>
              <a:t>Chemical blanking</a:t>
            </a:r>
          </a:p>
          <a:p>
            <a:pPr lvl="1"/>
            <a:r>
              <a:rPr lang="en-US" sz="2400" dirty="0" smtClean="0">
                <a:latin typeface="Times New Roman" pitchFamily="18" charset="0"/>
                <a:cs typeface="Times New Roman" pitchFamily="18" charset="0"/>
                <a:sym typeface="Symbol" pitchFamily="18" charset="2"/>
              </a:rPr>
              <a:t>Chemical engraving</a:t>
            </a:r>
          </a:p>
          <a:p>
            <a:pPr lvl="1"/>
            <a:r>
              <a:rPr lang="en-US" sz="2400" dirty="0" smtClean="0">
                <a:latin typeface="Times New Roman" pitchFamily="18" charset="0"/>
                <a:cs typeface="Times New Roman" pitchFamily="18" charset="0"/>
                <a:sym typeface="Symbol" pitchFamily="18" charset="2"/>
              </a:rPr>
              <a:t>Photochemical machining</a:t>
            </a:r>
          </a:p>
          <a:p>
            <a:r>
              <a:rPr lang="en-US" sz="2800" dirty="0" smtClean="0">
                <a:latin typeface="Times New Roman" pitchFamily="18" charset="0"/>
                <a:cs typeface="Times New Roman" pitchFamily="18" charset="0"/>
                <a:sym typeface="Symbol" pitchFamily="18" charset="2"/>
              </a:rPr>
              <a:t>All utilize the same mechanism of material removal </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latin typeface="Times New Roman" pitchFamily="18" charset="0"/>
                <a:cs typeface="Times New Roman" pitchFamily="18" charset="0"/>
              </a:rPr>
              <a:t>Comparison between conventional and non conventional Machining Process</a:t>
            </a:r>
            <a:endParaRPr lang="en-IN" sz="2800" dirty="0"/>
          </a:p>
        </p:txBody>
      </p:sp>
      <p:graphicFrame>
        <p:nvGraphicFramePr>
          <p:cNvPr id="6" name="Content Placeholder 5"/>
          <p:cNvGraphicFramePr>
            <a:graphicFrameLocks noGrp="1"/>
          </p:cNvGraphicFramePr>
          <p:nvPr>
            <p:ph idx="1"/>
          </p:nvPr>
        </p:nvGraphicFramePr>
        <p:xfrm>
          <a:off x="457200" y="1600201"/>
          <a:ext cx="8229600" cy="4800597"/>
        </p:xfrm>
        <a:graphic>
          <a:graphicData uri="http://schemas.openxmlformats.org/drawingml/2006/table">
            <a:tbl>
              <a:tblPr firstRow="1" bandRow="1">
                <a:tableStyleId>{5C22544A-7EE6-4342-B048-85BDC9FD1C3A}</a:tableStyleId>
              </a:tblPr>
              <a:tblGrid>
                <a:gridCol w="4114800"/>
                <a:gridCol w="4114800"/>
              </a:tblGrid>
              <a:tr h="1122721">
                <a:tc>
                  <a:txBody>
                    <a:bodyPr/>
                    <a:lstStyle/>
                    <a:p>
                      <a:pPr algn="ctr"/>
                      <a:endParaRPr lang="en-IN" b="1" dirty="0" smtClean="0">
                        <a:latin typeface="Times New Roman" pitchFamily="18" charset="0"/>
                        <a:cs typeface="Times New Roman" pitchFamily="18" charset="0"/>
                      </a:endParaRPr>
                    </a:p>
                    <a:p>
                      <a:pPr algn="ctr"/>
                      <a:r>
                        <a:rPr lang="en-IN" b="1" dirty="0" smtClean="0">
                          <a:latin typeface="Times New Roman" pitchFamily="18" charset="0"/>
                          <a:cs typeface="Times New Roman" pitchFamily="18" charset="0"/>
                        </a:rPr>
                        <a:t>Conventional Machining</a:t>
                      </a:r>
                      <a:endParaRPr lang="en-IN" b="1" dirty="0">
                        <a:latin typeface="Times New Roman" pitchFamily="18" charset="0"/>
                        <a:cs typeface="Times New Roman" pitchFamily="18" charset="0"/>
                      </a:endParaRPr>
                    </a:p>
                  </a:txBody>
                  <a:tcPr/>
                </a:tc>
                <a:tc>
                  <a:txBody>
                    <a:bodyPr/>
                    <a:lstStyle/>
                    <a:p>
                      <a:pPr algn="ctr"/>
                      <a:endParaRPr lang="en-IN" b="1" dirty="0" smtClean="0">
                        <a:latin typeface="Times New Roman" pitchFamily="18" charset="0"/>
                        <a:cs typeface="Times New Roman" pitchFamily="18" charset="0"/>
                      </a:endParaRPr>
                    </a:p>
                    <a:p>
                      <a:pPr algn="ctr"/>
                      <a:r>
                        <a:rPr lang="en-IN" b="1" dirty="0" smtClean="0">
                          <a:latin typeface="Times New Roman" pitchFamily="18" charset="0"/>
                          <a:cs typeface="Times New Roman" pitchFamily="18" charset="0"/>
                        </a:rPr>
                        <a:t>Non-conventional machining</a:t>
                      </a:r>
                      <a:endParaRPr lang="en-IN" b="1" dirty="0">
                        <a:latin typeface="Times New Roman" pitchFamily="18" charset="0"/>
                        <a:cs typeface="Times New Roman" pitchFamily="18" charset="0"/>
                      </a:endParaRPr>
                    </a:p>
                  </a:txBody>
                  <a:tcPr/>
                </a:tc>
              </a:tr>
              <a:tr h="774291">
                <a:tc>
                  <a:txBody>
                    <a:bodyPr/>
                    <a:lstStyle/>
                    <a:p>
                      <a:pPr algn="ctr"/>
                      <a:r>
                        <a:rPr lang="en-IN" dirty="0" smtClean="0">
                          <a:latin typeface="Times New Roman" pitchFamily="18" charset="0"/>
                          <a:cs typeface="Times New Roman" pitchFamily="18" charset="0"/>
                        </a:rPr>
                        <a:t>Use mechanical energy</a:t>
                      </a:r>
                      <a:endParaRPr lang="en-IN" dirty="0">
                        <a:latin typeface="Times New Roman" pitchFamily="18" charset="0"/>
                        <a:cs typeface="Times New Roman" pitchFamily="18" charset="0"/>
                      </a:endParaRPr>
                    </a:p>
                  </a:txBody>
                  <a:tcPr/>
                </a:tc>
                <a:tc>
                  <a:txBody>
                    <a:bodyPr/>
                    <a:lstStyle/>
                    <a:p>
                      <a:pPr algn="ctr"/>
                      <a:r>
                        <a:rPr lang="en-IN" baseline="0" dirty="0" smtClean="0">
                          <a:latin typeface="Times New Roman" pitchFamily="18" charset="0"/>
                          <a:cs typeface="Times New Roman" pitchFamily="18" charset="0"/>
                        </a:rPr>
                        <a:t>Uses abrasive erosion, ion displacement, fusion</a:t>
                      </a:r>
                      <a:endParaRPr lang="en-IN" dirty="0">
                        <a:latin typeface="Times New Roman" pitchFamily="18" charset="0"/>
                        <a:cs typeface="Times New Roman" pitchFamily="18" charset="0"/>
                      </a:endParaRPr>
                    </a:p>
                  </a:txBody>
                  <a:tcPr/>
                </a:tc>
              </a:tr>
              <a:tr h="580717">
                <a:tc>
                  <a:txBody>
                    <a:bodyPr/>
                    <a:lstStyle/>
                    <a:p>
                      <a:pPr algn="ctr"/>
                      <a:r>
                        <a:rPr lang="en-IN" dirty="0" smtClean="0">
                          <a:latin typeface="Times New Roman" pitchFamily="18" charset="0"/>
                          <a:cs typeface="Times New Roman" pitchFamily="18" charset="0"/>
                        </a:rPr>
                        <a:t>It is not a micro machining</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It is a micro machining</a:t>
                      </a:r>
                      <a:endParaRPr lang="en-IN" dirty="0">
                        <a:latin typeface="Times New Roman" pitchFamily="18" charset="0"/>
                        <a:cs typeface="Times New Roman" pitchFamily="18" charset="0"/>
                      </a:endParaRPr>
                    </a:p>
                  </a:txBody>
                  <a:tcPr/>
                </a:tc>
              </a:tr>
              <a:tr h="580717">
                <a:tc>
                  <a:txBody>
                    <a:bodyPr/>
                    <a:lstStyle/>
                    <a:p>
                      <a:pPr algn="ctr"/>
                      <a:r>
                        <a:rPr lang="en-IN" dirty="0" smtClean="0">
                          <a:latin typeface="Times New Roman" pitchFamily="18" charset="0"/>
                          <a:cs typeface="Times New Roman" pitchFamily="18" charset="0"/>
                        </a:rPr>
                        <a:t>Accuracy is less</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Accuracy is more</a:t>
                      </a:r>
                      <a:endParaRPr lang="en-IN" dirty="0">
                        <a:latin typeface="Times New Roman" pitchFamily="18" charset="0"/>
                        <a:cs typeface="Times New Roman" pitchFamily="18" charset="0"/>
                      </a:endParaRPr>
                    </a:p>
                  </a:txBody>
                  <a:tcPr/>
                </a:tc>
              </a:tr>
              <a:tr h="580717">
                <a:tc>
                  <a:txBody>
                    <a:bodyPr/>
                    <a:lstStyle/>
                    <a:p>
                      <a:pPr algn="ctr"/>
                      <a:r>
                        <a:rPr lang="en-IN" dirty="0" smtClean="0">
                          <a:latin typeface="Times New Roman" pitchFamily="18" charset="0"/>
                          <a:cs typeface="Times New Roman" pitchFamily="18" charset="0"/>
                        </a:rPr>
                        <a:t>High hardness cannot machining</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Any hardness can machine</a:t>
                      </a:r>
                      <a:endParaRPr lang="en-IN" dirty="0">
                        <a:latin typeface="Times New Roman" pitchFamily="18" charset="0"/>
                        <a:cs typeface="Times New Roman" pitchFamily="18" charset="0"/>
                      </a:endParaRPr>
                    </a:p>
                  </a:txBody>
                  <a:tcPr/>
                </a:tc>
              </a:tr>
              <a:tr h="580717">
                <a:tc>
                  <a:txBody>
                    <a:bodyPr/>
                    <a:lstStyle/>
                    <a:p>
                      <a:pPr algn="ctr"/>
                      <a:r>
                        <a:rPr lang="en-IN" dirty="0" smtClean="0">
                          <a:latin typeface="Times New Roman" pitchFamily="18" charset="0"/>
                          <a:cs typeface="Times New Roman" pitchFamily="18" charset="0"/>
                        </a:rPr>
                        <a:t>Metal removal rate is a</a:t>
                      </a:r>
                      <a:r>
                        <a:rPr lang="en-IN" baseline="0" dirty="0" smtClean="0">
                          <a:latin typeface="Times New Roman" pitchFamily="18" charset="0"/>
                          <a:cs typeface="Times New Roman" pitchFamily="18" charset="0"/>
                        </a:rPr>
                        <a:t> more</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Metal rate is less</a:t>
                      </a:r>
                      <a:endParaRPr lang="en-IN" dirty="0">
                        <a:latin typeface="Times New Roman" pitchFamily="18" charset="0"/>
                        <a:cs typeface="Times New Roman" pitchFamily="18" charset="0"/>
                      </a:endParaRPr>
                    </a:p>
                  </a:txBody>
                  <a:tcPr/>
                </a:tc>
              </a:tr>
              <a:tr h="580717">
                <a:tc>
                  <a:txBody>
                    <a:bodyPr/>
                    <a:lstStyle/>
                    <a:p>
                      <a:pPr algn="ctr"/>
                      <a:r>
                        <a:rPr lang="en-IN" dirty="0" smtClean="0">
                          <a:latin typeface="Times New Roman" pitchFamily="18" charset="0"/>
                          <a:cs typeface="Times New Roman" pitchFamily="18" charset="0"/>
                        </a:rPr>
                        <a:t>Difficult shape cannot machined</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Difficult shape can be machined</a:t>
                      </a:r>
                      <a:endParaRPr lang="en-IN"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l" eaLnBrk="1" hangingPunct="1"/>
            <a:r>
              <a:rPr lang="en-US" sz="3200" b="1" dirty="0" smtClean="0">
                <a:solidFill>
                  <a:srgbClr val="CC3300"/>
                </a:solidFill>
                <a:latin typeface="Arial" charset="0"/>
              </a:rPr>
              <a:t>Conventional Machining   VS        	</a:t>
            </a:r>
            <a:r>
              <a:rPr lang="en-US" sz="3200" b="1" dirty="0" err="1" smtClean="0">
                <a:solidFill>
                  <a:srgbClr val="CC3300"/>
                </a:solidFill>
                <a:latin typeface="Arial" charset="0"/>
              </a:rPr>
              <a:t>NonConventional</a:t>
            </a:r>
            <a:r>
              <a:rPr lang="en-US" sz="3200" b="1" dirty="0" smtClean="0">
                <a:solidFill>
                  <a:srgbClr val="CC3300"/>
                </a:solidFill>
                <a:latin typeface="Arial" charset="0"/>
              </a:rPr>
              <a:t> Machining</a:t>
            </a:r>
          </a:p>
        </p:txBody>
      </p:sp>
      <p:sp>
        <p:nvSpPr>
          <p:cNvPr id="5" name="Rectangle 3"/>
          <p:cNvSpPr>
            <a:spLocks noGrp="1" noChangeArrowheads="1"/>
          </p:cNvSpPr>
          <p:nvPr>
            <p:ph idx="1"/>
          </p:nvPr>
        </p:nvSpPr>
        <p:spPr/>
        <p:txBody>
          <a:bodyPr/>
          <a:lstStyle/>
          <a:p>
            <a:pPr algn="just" eaLnBrk="1" hangingPunct="1">
              <a:lnSpc>
                <a:spcPct val="90000"/>
              </a:lnSpc>
            </a:pPr>
            <a:r>
              <a:rPr lang="en-US" sz="2000" dirty="0" smtClean="0">
                <a:latin typeface="Arial" charset="0"/>
              </a:rPr>
              <a:t>The cutting tool and work piece are always in physical contact, with a relative motion against each other, which results in friction and a significant </a:t>
            </a:r>
            <a:r>
              <a:rPr lang="en-US" sz="2000" i="1" dirty="0" smtClean="0">
                <a:latin typeface="Arial" charset="0"/>
              </a:rPr>
              <a:t>tool wear</a:t>
            </a:r>
            <a:r>
              <a:rPr lang="en-US" sz="2000" dirty="0" smtClean="0">
                <a:latin typeface="Arial" charset="0"/>
              </a:rPr>
              <a:t>.</a:t>
            </a:r>
          </a:p>
          <a:p>
            <a:pPr algn="just" eaLnBrk="1" hangingPunct="1">
              <a:lnSpc>
                <a:spcPct val="90000"/>
              </a:lnSpc>
            </a:pPr>
            <a:endParaRPr lang="en-US" sz="2000" dirty="0" smtClean="0">
              <a:latin typeface="Arial" charset="0"/>
            </a:endParaRPr>
          </a:p>
          <a:p>
            <a:pPr algn="just" eaLnBrk="1" hangingPunct="1">
              <a:lnSpc>
                <a:spcPct val="90000"/>
              </a:lnSpc>
            </a:pPr>
            <a:r>
              <a:rPr lang="en-US" sz="2000" dirty="0" smtClean="0">
                <a:latin typeface="Arial" charset="0"/>
              </a:rPr>
              <a:t> In non-traditional processes, there is no physical contact between the tool and work piece. Although in some non-traditional processes tool wear exists, it rarely is a significant problem.</a:t>
            </a:r>
          </a:p>
          <a:p>
            <a:pPr algn="just" eaLnBrk="1" hangingPunct="1">
              <a:lnSpc>
                <a:spcPct val="90000"/>
              </a:lnSpc>
            </a:pPr>
            <a:endParaRPr lang="en-US" sz="2000" dirty="0" smtClean="0">
              <a:latin typeface="Arial" charset="0"/>
            </a:endParaRPr>
          </a:p>
          <a:p>
            <a:pPr algn="just" eaLnBrk="1" hangingPunct="1">
              <a:lnSpc>
                <a:spcPct val="90000"/>
              </a:lnSpc>
            </a:pPr>
            <a:r>
              <a:rPr lang="en-US" sz="2000" dirty="0" smtClean="0">
                <a:latin typeface="Arial" charset="0"/>
              </a:rPr>
              <a:t>Material removal rate of the traditional processes is limited by the mechanical properties of the work material. Non-traditional processes easily deal with such difficult-to-cut materials like ceramics and ceramic based tool materials, fiber reinforced materials, carbides, titanium-based alloys.</a:t>
            </a:r>
          </a:p>
          <a:p>
            <a:pPr eaLnBrk="1" hangingPunct="1">
              <a:lnSpc>
                <a:spcPct val="90000"/>
              </a:lnSpc>
            </a:pPr>
            <a:endParaRPr lang="en-US" sz="2000" dirty="0" smtClean="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l" eaLnBrk="1" hangingPunct="1"/>
            <a:r>
              <a:rPr lang="en-US" sz="3600" dirty="0" smtClean="0">
                <a:solidFill>
                  <a:srgbClr val="CC3300"/>
                </a:solidFill>
              </a:rPr>
              <a:t>Continue</a:t>
            </a:r>
            <a:r>
              <a:rPr lang="en-US" dirty="0" smtClean="0">
                <a:solidFill>
                  <a:schemeClr val="accent1"/>
                </a:solidFill>
              </a:rPr>
              <a:t>…</a:t>
            </a:r>
          </a:p>
        </p:txBody>
      </p:sp>
      <p:sp>
        <p:nvSpPr>
          <p:cNvPr id="5" name="Rectangle 3"/>
          <p:cNvSpPr>
            <a:spLocks noGrp="1" noChangeArrowheads="1"/>
          </p:cNvSpPr>
          <p:nvPr>
            <p:ph idx="1"/>
          </p:nvPr>
        </p:nvSpPr>
        <p:spPr/>
        <p:txBody>
          <a:bodyPr/>
          <a:lstStyle/>
          <a:p>
            <a:pPr algn="just" eaLnBrk="1" hangingPunct="1">
              <a:lnSpc>
                <a:spcPct val="80000"/>
              </a:lnSpc>
            </a:pPr>
            <a:r>
              <a:rPr lang="en-US" sz="2000" dirty="0" smtClean="0">
                <a:latin typeface="Arial" charset="0"/>
              </a:rPr>
              <a:t>In traditional processes, the relative motion between the tool and work piece is typically rotary or reciprocating. Thus, the shape of the work surfaces is limited to circular or flat shapes. In spite of widely used CNC systems, machining of three-dimensional surfaces is still a difficult task. Most non-traditional processes were develop just to solve this problem.</a:t>
            </a:r>
          </a:p>
          <a:p>
            <a:pPr algn="just" eaLnBrk="1" hangingPunct="1">
              <a:lnSpc>
                <a:spcPct val="80000"/>
              </a:lnSpc>
            </a:pPr>
            <a:endParaRPr lang="en-US" sz="2000" dirty="0" smtClean="0">
              <a:latin typeface="Arial" charset="0"/>
            </a:endParaRPr>
          </a:p>
          <a:p>
            <a:pPr algn="just" eaLnBrk="1" hangingPunct="1">
              <a:lnSpc>
                <a:spcPct val="80000"/>
              </a:lnSpc>
            </a:pPr>
            <a:r>
              <a:rPr lang="en-US" sz="2000" dirty="0" smtClean="0">
                <a:latin typeface="Arial" charset="0"/>
              </a:rPr>
              <a:t>Machining of small cavities, slits, blind or through holes is difficult with traditional processes, whereas it is a simple work for some non-traditional processes.</a:t>
            </a:r>
          </a:p>
          <a:p>
            <a:pPr algn="just" eaLnBrk="1" hangingPunct="1">
              <a:lnSpc>
                <a:spcPct val="80000"/>
              </a:lnSpc>
            </a:pPr>
            <a:endParaRPr lang="en-US" sz="2000" dirty="0" smtClean="0">
              <a:latin typeface="Arial" charset="0"/>
            </a:endParaRPr>
          </a:p>
          <a:p>
            <a:pPr algn="just" eaLnBrk="1" hangingPunct="1">
              <a:lnSpc>
                <a:spcPct val="80000"/>
              </a:lnSpc>
            </a:pPr>
            <a:r>
              <a:rPr lang="en-US" sz="2000" dirty="0" smtClean="0">
                <a:latin typeface="Arial" charset="0"/>
              </a:rPr>
              <a:t>Traditional processes are well established, use relatively simple and inexpensive machinery and readily available cutting tools. Non-traditional processes require expensive equipment and tooling as well as skilled labor, which increases significantly the production cost.</a:t>
            </a:r>
          </a:p>
          <a:p>
            <a:pPr eaLnBrk="1" hangingPunct="1">
              <a:lnSpc>
                <a:spcPct val="80000"/>
              </a:lnSpc>
            </a:pPr>
            <a:endParaRPr lang="en-US" sz="2800" dirty="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solidFill>
                  <a:srgbClr val="FF0000"/>
                </a:solidFill>
                <a:latin typeface="Times New Roman" pitchFamily="18" charset="0"/>
                <a:cs typeface="Times New Roman" pitchFamily="18" charset="0"/>
              </a:rPr>
              <a:t>Process selection</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IN" dirty="0" smtClean="0">
                <a:solidFill>
                  <a:srgbClr val="002060"/>
                </a:solidFill>
                <a:latin typeface="Times New Roman" pitchFamily="18" charset="0"/>
                <a:cs typeface="Times New Roman" pitchFamily="18" charset="0"/>
              </a:rPr>
              <a:t>To make efficient use of modern machining process ,it is necessary to know the exact nature of the machining process</a:t>
            </a:r>
          </a:p>
          <a:p>
            <a:pPr marL="514350" indent="-514350">
              <a:buFont typeface="+mj-lt"/>
              <a:buAutoNum type="arabicPeriod"/>
            </a:pPr>
            <a:r>
              <a:rPr lang="en-IN" dirty="0" smtClean="0">
                <a:solidFill>
                  <a:srgbClr val="002060"/>
                </a:solidFill>
                <a:latin typeface="Times New Roman" pitchFamily="18" charset="0"/>
                <a:cs typeface="Times New Roman" pitchFamily="18" charset="0"/>
              </a:rPr>
              <a:t>These method cannot replace conventional process.</a:t>
            </a:r>
          </a:p>
          <a:p>
            <a:pPr marL="514350" indent="-514350">
              <a:buFont typeface="+mj-lt"/>
              <a:buAutoNum type="arabicPeriod"/>
            </a:pPr>
            <a:r>
              <a:rPr lang="en-IN" dirty="0" smtClean="0">
                <a:solidFill>
                  <a:srgbClr val="002060"/>
                </a:solidFill>
                <a:latin typeface="Times New Roman" pitchFamily="18" charset="0"/>
                <a:cs typeface="Times New Roman" pitchFamily="18" charset="0"/>
              </a:rPr>
              <a:t>A particular machining method found suitable for given condition may not be equally efficient for other condition.</a:t>
            </a:r>
            <a:endParaRPr lang="en-IN"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latin typeface="Times New Roman" pitchFamily="18" charset="0"/>
                <a:cs typeface="Times New Roman" pitchFamily="18" charset="0"/>
              </a:rPr>
              <a:t>SYLLABUS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715000"/>
          </a:xfrm>
        </p:spPr>
        <p:txBody>
          <a:bodyPr>
            <a:normAutofit fontScale="92500" lnSpcReduction="20000"/>
          </a:bodyPr>
          <a:lstStyle/>
          <a:p>
            <a:pPr>
              <a:buNone/>
            </a:pPr>
            <a:r>
              <a:rPr lang="en-IN" dirty="0" smtClean="0">
                <a:latin typeface="Times New Roman" pitchFamily="18" charset="0"/>
                <a:cs typeface="Times New Roman" pitchFamily="18" charset="0"/>
              </a:rPr>
              <a:t>MODULE 1</a:t>
            </a:r>
          </a:p>
          <a:p>
            <a:pPr>
              <a:buNone/>
            </a:pPr>
            <a:r>
              <a:rPr lang="en-IN" dirty="0" smtClean="0">
                <a:ln>
                  <a:solidFill>
                    <a:srgbClr val="FFC000"/>
                  </a:solidFill>
                </a:ln>
                <a:latin typeface="Times New Roman" pitchFamily="18" charset="0"/>
                <a:cs typeface="Times New Roman" pitchFamily="18" charset="0"/>
              </a:rPr>
              <a:t>Introduction</a:t>
            </a:r>
          </a:p>
          <a:p>
            <a:pPr algn="just">
              <a:lnSpc>
                <a:spcPct val="150000"/>
              </a:lnSpc>
              <a:buFont typeface="Wingdings" pitchFamily="2" charset="2"/>
              <a:buChar char="Ø"/>
            </a:pPr>
            <a:r>
              <a:rPr lang="en-IN" sz="2800" dirty="0" smtClean="0">
                <a:latin typeface="Times New Roman" pitchFamily="18" charset="0"/>
                <a:cs typeface="Times New Roman" pitchFamily="18" charset="0"/>
              </a:rPr>
              <a:t>Introduction to NTM</a:t>
            </a:r>
          </a:p>
          <a:p>
            <a:pPr algn="just">
              <a:lnSpc>
                <a:spcPct val="150000"/>
              </a:lnSpc>
              <a:buFont typeface="Wingdings" pitchFamily="2" charset="2"/>
              <a:buChar char="Ø"/>
            </a:pPr>
            <a:r>
              <a:rPr lang="en-IN" sz="2800" dirty="0" smtClean="0">
                <a:latin typeface="Times New Roman" pitchFamily="18" charset="0"/>
                <a:cs typeface="Times New Roman" pitchFamily="18" charset="0"/>
              </a:rPr>
              <a:t>Need for NTM</a:t>
            </a:r>
          </a:p>
          <a:p>
            <a:pPr algn="just">
              <a:lnSpc>
                <a:spcPct val="150000"/>
              </a:lnSpc>
              <a:buFont typeface="Wingdings" pitchFamily="2" charset="2"/>
              <a:buChar char="Ø"/>
            </a:pPr>
            <a:r>
              <a:rPr lang="en-IN" sz="2800" dirty="0" smtClean="0">
                <a:latin typeface="Times New Roman" pitchFamily="18" charset="0"/>
                <a:cs typeface="Times New Roman" pitchFamily="18" charset="0"/>
              </a:rPr>
              <a:t>Comparison between conventional and Non conventional machining</a:t>
            </a:r>
          </a:p>
          <a:p>
            <a:pPr algn="just">
              <a:lnSpc>
                <a:spcPct val="150000"/>
              </a:lnSpc>
              <a:buFont typeface="Wingdings" pitchFamily="2" charset="2"/>
              <a:buChar char="Ø"/>
            </a:pPr>
            <a:r>
              <a:rPr lang="en-IN" sz="2800" dirty="0" smtClean="0">
                <a:latin typeface="Times New Roman" pitchFamily="18" charset="0"/>
                <a:cs typeface="Times New Roman" pitchFamily="18" charset="0"/>
              </a:rPr>
              <a:t>General classification</a:t>
            </a:r>
          </a:p>
          <a:p>
            <a:pPr algn="just">
              <a:lnSpc>
                <a:spcPct val="150000"/>
              </a:lnSpc>
              <a:buFont typeface="Wingdings" pitchFamily="2" charset="2"/>
              <a:buChar char="Ø"/>
            </a:pPr>
            <a:r>
              <a:rPr lang="en-IN" sz="2800" dirty="0" smtClean="0">
                <a:latin typeface="Times New Roman" pitchFamily="18" charset="0"/>
                <a:cs typeface="Times New Roman" pitchFamily="18" charset="0"/>
              </a:rPr>
              <a:t>Classification based on nature of energy employed</a:t>
            </a:r>
          </a:p>
          <a:p>
            <a:pPr algn="just">
              <a:lnSpc>
                <a:spcPct val="150000"/>
              </a:lnSpc>
              <a:buFont typeface="Wingdings" pitchFamily="2" charset="2"/>
              <a:buChar char="Ø"/>
            </a:pPr>
            <a:r>
              <a:rPr lang="en-IN" sz="2800" dirty="0" smtClean="0">
                <a:latin typeface="Times New Roman" pitchFamily="18" charset="0"/>
                <a:cs typeface="Times New Roman" pitchFamily="18" charset="0"/>
              </a:rPr>
              <a:t>process selection</a:t>
            </a:r>
          </a:p>
          <a:p>
            <a:pPr algn="just">
              <a:lnSpc>
                <a:spcPct val="150000"/>
              </a:lnSpc>
              <a:buFont typeface="Wingdings" pitchFamily="2" charset="2"/>
              <a:buChar char="Ø"/>
            </a:pPr>
            <a:r>
              <a:rPr lang="en-IN" sz="2800" dirty="0" smtClean="0">
                <a:latin typeface="Times New Roman" pitchFamily="18" charset="0"/>
                <a:cs typeface="Times New Roman" pitchFamily="18" charset="0"/>
              </a:rPr>
              <a:t>Advantages, Limitations and Applications</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Continued....</a:t>
            </a:r>
            <a:endParaRPr lang="en-IN" dirty="0"/>
          </a:p>
        </p:txBody>
      </p:sp>
      <p:sp>
        <p:nvSpPr>
          <p:cNvPr id="3" name="Content Placeholder 2"/>
          <p:cNvSpPr>
            <a:spLocks noGrp="1"/>
          </p:cNvSpPr>
          <p:nvPr>
            <p:ph idx="1"/>
          </p:nvPr>
        </p:nvSpPr>
        <p:spPr/>
        <p:txBody>
          <a:bodyPr/>
          <a:lstStyle/>
          <a:p>
            <a:pPr>
              <a:buNone/>
            </a:pPr>
            <a:r>
              <a:rPr lang="en-IN" dirty="0" smtClean="0">
                <a:solidFill>
                  <a:srgbClr val="C00000"/>
                </a:solidFill>
              </a:rPr>
              <a:t>Before selecting the following must be studied</a:t>
            </a:r>
          </a:p>
          <a:p>
            <a:pPr marL="571500" indent="-571500">
              <a:buFont typeface="+mj-lt"/>
              <a:buAutoNum type="romanUcPeriod"/>
            </a:pPr>
            <a:r>
              <a:rPr lang="en-IN" dirty="0" smtClean="0">
                <a:solidFill>
                  <a:srgbClr val="00B0F0"/>
                </a:solidFill>
              </a:rPr>
              <a:t>Physical parameter</a:t>
            </a:r>
          </a:p>
          <a:p>
            <a:pPr marL="571500" indent="-571500">
              <a:buFont typeface="+mj-lt"/>
              <a:buAutoNum type="romanUcPeriod"/>
            </a:pPr>
            <a:r>
              <a:rPr lang="en-IN" dirty="0" smtClean="0">
                <a:solidFill>
                  <a:srgbClr val="00B0F0"/>
                </a:solidFill>
              </a:rPr>
              <a:t>Properties of the work material and shape of machined object</a:t>
            </a:r>
          </a:p>
          <a:p>
            <a:pPr marL="571500" indent="-571500">
              <a:buFont typeface="+mj-lt"/>
              <a:buAutoNum type="romanUcPeriod"/>
            </a:pPr>
            <a:r>
              <a:rPr lang="en-IN" dirty="0" smtClean="0">
                <a:solidFill>
                  <a:srgbClr val="00B0F0"/>
                </a:solidFill>
              </a:rPr>
              <a:t>Process capability</a:t>
            </a:r>
          </a:p>
          <a:p>
            <a:pPr marL="571500" indent="-571500">
              <a:buFont typeface="+mj-lt"/>
              <a:buAutoNum type="romanUcPeriod"/>
            </a:pPr>
            <a:r>
              <a:rPr lang="en-IN" dirty="0" smtClean="0">
                <a:solidFill>
                  <a:srgbClr val="00B0F0"/>
                </a:solidFill>
              </a:rPr>
              <a:t>Economic consideration</a:t>
            </a:r>
            <a:endParaRPr lang="en-IN"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solidFill>
                  <a:srgbClr val="C00000"/>
                </a:solidFill>
              </a:rPr>
              <a:t>I.Physical</a:t>
            </a:r>
            <a:r>
              <a:rPr lang="en-IN" dirty="0" smtClean="0">
                <a:solidFill>
                  <a:srgbClr val="C00000"/>
                </a:solidFill>
              </a:rPr>
              <a:t> parameter</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p:txBody>
          <a:bodyPr/>
          <a:lstStyle/>
          <a:p>
            <a:endParaRPr lang="en-IN"/>
          </a:p>
        </p:txBody>
      </p:sp>
      <p:pic>
        <p:nvPicPr>
          <p:cNvPr id="1026" name="Picture 2" descr="C:\Users\New User\Desktop\ntm\DSCN0235.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dirty="0" err="1" smtClean="0">
                <a:solidFill>
                  <a:srgbClr val="C00000"/>
                </a:solidFill>
              </a:rPr>
              <a:t>II.Properties</a:t>
            </a:r>
            <a:r>
              <a:rPr lang="en-IN" sz="3100" dirty="0" smtClean="0">
                <a:solidFill>
                  <a:srgbClr val="C00000"/>
                </a:solidFill>
              </a:rPr>
              <a:t> of the work material and shape of machined object</a:t>
            </a:r>
            <a:r>
              <a:rPr lang="en-IN" dirty="0" smtClean="0"/>
              <a:t/>
            </a:r>
            <a:br>
              <a:rPr lang="en-IN" dirty="0" smtClean="0"/>
            </a:br>
            <a:endParaRPr lang="en-IN" dirty="0"/>
          </a:p>
        </p:txBody>
      </p:sp>
      <p:pic>
        <p:nvPicPr>
          <p:cNvPr id="2051" name="Picture 3" descr="C:\Users\New User\Desktop\ntm\DSCN0661.JPG"/>
          <p:cNvPicPr>
            <a:picLocks noGrp="1" noChangeAspect="1" noChangeArrowheads="1"/>
          </p:cNvPicPr>
          <p:nvPr>
            <p:ph idx="1"/>
          </p:nvPr>
        </p:nvPicPr>
        <p:blipFill>
          <a:blip r:embed="rId2"/>
          <a:srcRect/>
          <a:stretch>
            <a:fillRect/>
          </a:stretch>
        </p:blipFill>
        <p:spPr bwMode="auto">
          <a:xfrm>
            <a:off x="0" y="1447801"/>
            <a:ext cx="9144000" cy="54101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solidFill>
                  <a:srgbClr val="C00000"/>
                </a:solidFill>
              </a:rPr>
              <a:t>Continued......</a:t>
            </a:r>
            <a:endParaRPr lang="en-IN" dirty="0">
              <a:solidFill>
                <a:srgbClr val="C00000"/>
              </a:solidFill>
            </a:endParaRPr>
          </a:p>
        </p:txBody>
      </p:sp>
      <p:pic>
        <p:nvPicPr>
          <p:cNvPr id="4098" name="Picture 2" descr="C:\Users\New User\Desktop\ntm\DSCN0662.JPG"/>
          <p:cNvPicPr>
            <a:picLocks noGrp="1" noChangeAspect="1" noChangeArrowheads="1"/>
          </p:cNvPicPr>
          <p:nvPr>
            <p:ph idx="1"/>
          </p:nvPr>
        </p:nvPicPr>
        <p:blipFill>
          <a:blip r:embed="rId2"/>
          <a:srcRect/>
          <a:stretch>
            <a:fillRect/>
          </a:stretch>
        </p:blipFill>
        <p:spPr bwMode="auto">
          <a:xfrm>
            <a:off x="0" y="1371600"/>
            <a:ext cx="9144000" cy="54863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C00000"/>
                </a:solidFill>
              </a:rPr>
              <a:t>Process capability</a:t>
            </a:r>
            <a:r>
              <a:rPr lang="en-IN" dirty="0" smtClean="0"/>
              <a:t/>
            </a:r>
            <a:br>
              <a:rPr lang="en-IN" dirty="0" smtClean="0"/>
            </a:br>
            <a:endParaRPr lang="en-IN" dirty="0"/>
          </a:p>
        </p:txBody>
      </p:sp>
      <p:pic>
        <p:nvPicPr>
          <p:cNvPr id="4" name="Picture 2" descr="C:\Users\New User\Desktop\ntm\DSCN0644.JPG"/>
          <p:cNvPicPr>
            <a:picLocks noGrp="1" noChangeAspect="1" noChangeArrowheads="1"/>
          </p:cNvPicPr>
          <p:nvPr>
            <p:ph idx="1"/>
          </p:nvPr>
        </p:nvPicPr>
        <p:blipFill>
          <a:blip r:embed="rId2"/>
          <a:srcRect/>
          <a:stretch>
            <a:fillRect/>
          </a:stretch>
        </p:blipFill>
        <p:spPr bwMode="auto">
          <a:xfrm>
            <a:off x="0" y="838200"/>
            <a:ext cx="9144000" cy="60197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C00000"/>
                </a:solidFill>
              </a:rPr>
              <a:t>Economic consideration</a:t>
            </a:r>
            <a:br>
              <a:rPr lang="en-IN" dirty="0" smtClean="0">
                <a:solidFill>
                  <a:srgbClr val="C00000"/>
                </a:solidFill>
              </a:rPr>
            </a:br>
            <a:endParaRPr lang="en-IN" dirty="0">
              <a:solidFill>
                <a:srgbClr val="C00000"/>
              </a:solidFill>
            </a:endParaRPr>
          </a:p>
        </p:txBody>
      </p:sp>
      <p:pic>
        <p:nvPicPr>
          <p:cNvPr id="3075" name="Picture 3" descr="C:\Users\New User\Desktop\ntm\DSCN0238f.jpg"/>
          <p:cNvPicPr>
            <a:picLocks noGrp="1" noChangeAspect="1" noChangeArrowheads="1"/>
          </p:cNvPicPr>
          <p:nvPr>
            <p:ph idx="1"/>
          </p:nvPr>
        </p:nvPicPr>
        <p:blipFill>
          <a:blip r:embed="rId2"/>
          <a:srcRect/>
          <a:stretch>
            <a:fillRect/>
          </a:stretch>
        </p:blipFill>
        <p:spPr bwMode="auto">
          <a:xfrm>
            <a:off x="0" y="838200"/>
            <a:ext cx="9144000" cy="60197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Advantages:</a:t>
            </a:r>
            <a:endParaRPr lang="en-US" dirty="0">
              <a:solidFill>
                <a:srgbClr val="FF0000"/>
              </a:solidFill>
            </a:endParaRPr>
          </a:p>
        </p:txBody>
      </p:sp>
      <p:sp>
        <p:nvSpPr>
          <p:cNvPr id="3" name="Content Placeholder 2"/>
          <p:cNvSpPr>
            <a:spLocks noGrp="1"/>
          </p:cNvSpPr>
          <p:nvPr>
            <p:ph idx="1"/>
          </p:nvPr>
        </p:nvSpPr>
        <p:spPr>
          <a:xfrm>
            <a:off x="457200" y="1295400"/>
            <a:ext cx="8229600" cy="5181600"/>
          </a:xfrm>
        </p:spPr>
        <p:txBody>
          <a:bodyPr>
            <a:normAutofit lnSpcReduction="10000"/>
          </a:bodyPr>
          <a:lstStyle/>
          <a:p>
            <a:pPr marL="514350" indent="-514350">
              <a:buAutoNum type="arabicPeriod"/>
            </a:pPr>
            <a:r>
              <a:rPr lang="en-US" dirty="0" smtClean="0">
                <a:solidFill>
                  <a:srgbClr val="002060"/>
                </a:solidFill>
              </a:rPr>
              <a:t>Difficult to machine materials can be machined with non conventional process.</a:t>
            </a:r>
          </a:p>
          <a:p>
            <a:pPr marL="514350" indent="-514350">
              <a:buAutoNum type="arabicPeriod"/>
            </a:pPr>
            <a:r>
              <a:rPr lang="en-US" dirty="0" smtClean="0">
                <a:solidFill>
                  <a:srgbClr val="002060"/>
                </a:solidFill>
              </a:rPr>
              <a:t> Machining materials in the complex shapes is possible with non conventional process</a:t>
            </a:r>
          </a:p>
          <a:p>
            <a:pPr marL="514350" indent="-514350">
              <a:buAutoNum type="arabicPeriod"/>
            </a:pPr>
            <a:r>
              <a:rPr lang="en-US" dirty="0" smtClean="0">
                <a:solidFill>
                  <a:srgbClr val="002060"/>
                </a:solidFill>
              </a:rPr>
              <a:t>Economical for mass production for long duration.</a:t>
            </a:r>
          </a:p>
          <a:p>
            <a:pPr marL="514350" indent="-514350">
              <a:buAutoNum type="arabicPeriod"/>
            </a:pPr>
            <a:r>
              <a:rPr lang="en-US" dirty="0" smtClean="0">
                <a:solidFill>
                  <a:srgbClr val="002060"/>
                </a:solidFill>
              </a:rPr>
              <a:t> High strength to weight ratio, hardness and heat resisting materials can be machined with non conventional process.</a:t>
            </a:r>
          </a:p>
          <a:p>
            <a:pPr marL="514350" indent="-514350">
              <a:buAutoNum type="arabicPeriod"/>
            </a:pPr>
            <a:r>
              <a:rPr lang="en-US" dirty="0" smtClean="0">
                <a:solidFill>
                  <a:srgbClr val="002060"/>
                </a:solidFill>
              </a:rPr>
              <a:t> High accuracy and surface finish</a:t>
            </a:r>
          </a:p>
          <a:p>
            <a:pPr marL="514350" indent="-514350">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US" dirty="0" smtClean="0"/>
              <a:t>6. </a:t>
            </a:r>
            <a:r>
              <a:rPr lang="en-US" sz="2800" dirty="0" smtClean="0">
                <a:solidFill>
                  <a:srgbClr val="002060"/>
                </a:solidFill>
              </a:rPr>
              <a:t>Material removed without mechanical contact with the </a:t>
            </a:r>
            <a:r>
              <a:rPr lang="en-US" sz="2800" dirty="0" err="1" smtClean="0">
                <a:solidFill>
                  <a:srgbClr val="002060"/>
                </a:solidFill>
              </a:rPr>
              <a:t>workpiece</a:t>
            </a:r>
            <a:r>
              <a:rPr lang="en-US" sz="2800" dirty="0" smtClean="0">
                <a:solidFill>
                  <a:srgbClr val="002060"/>
                </a:solidFill>
              </a:rPr>
              <a:t>(ECM,EDM,LBM,CHM).</a:t>
            </a:r>
          </a:p>
          <a:p>
            <a:pPr>
              <a:buNone/>
            </a:pPr>
            <a:r>
              <a:rPr lang="en-US" sz="2800" dirty="0" smtClean="0">
                <a:solidFill>
                  <a:srgbClr val="002060"/>
                </a:solidFill>
              </a:rPr>
              <a:t>7. Material removal rate is independent of </a:t>
            </a:r>
            <a:r>
              <a:rPr lang="en-US" sz="2800" dirty="0" err="1" smtClean="0">
                <a:solidFill>
                  <a:srgbClr val="002060"/>
                </a:solidFill>
              </a:rPr>
              <a:t>workpiece</a:t>
            </a:r>
            <a:r>
              <a:rPr lang="en-US" sz="2800" dirty="0" smtClean="0">
                <a:solidFill>
                  <a:srgbClr val="002060"/>
                </a:solidFill>
              </a:rPr>
              <a:t> </a:t>
            </a:r>
            <a:r>
              <a:rPr lang="en-US" sz="2800" dirty="0" err="1" smtClean="0">
                <a:solidFill>
                  <a:srgbClr val="002060"/>
                </a:solidFill>
              </a:rPr>
              <a:t>hardnesss</a:t>
            </a:r>
            <a:r>
              <a:rPr lang="en-US" sz="2800" dirty="0" smtClean="0">
                <a:solidFill>
                  <a:srgbClr val="002060"/>
                </a:solidFill>
              </a:rPr>
              <a:t>(ECM,LBM,EDM)</a:t>
            </a:r>
          </a:p>
          <a:p>
            <a:pPr>
              <a:buNone/>
            </a:pPr>
            <a:r>
              <a:rPr lang="en-US" sz="2800" dirty="0" smtClean="0">
                <a:solidFill>
                  <a:srgbClr val="002060"/>
                </a:solidFill>
              </a:rPr>
              <a:t>8. Cutting forces are independent of </a:t>
            </a:r>
            <a:r>
              <a:rPr lang="en-US" sz="2800" dirty="0" err="1" smtClean="0">
                <a:solidFill>
                  <a:srgbClr val="002060"/>
                </a:solidFill>
              </a:rPr>
              <a:t>workpiece</a:t>
            </a:r>
            <a:r>
              <a:rPr lang="en-US" sz="2800" dirty="0" smtClean="0">
                <a:solidFill>
                  <a:srgbClr val="002060"/>
                </a:solidFill>
              </a:rPr>
              <a:t> hardness.(ECM,LBM,EDM,CHM)</a:t>
            </a:r>
          </a:p>
          <a:p>
            <a:pPr>
              <a:buNone/>
            </a:pPr>
            <a:r>
              <a:rPr lang="en-US" sz="2800" dirty="0" smtClean="0">
                <a:solidFill>
                  <a:srgbClr val="002060"/>
                </a:solidFill>
              </a:rPr>
              <a:t>9. Tool material need not be harder than the </a:t>
            </a:r>
            <a:r>
              <a:rPr lang="en-US" sz="2800" dirty="0" err="1" smtClean="0">
                <a:solidFill>
                  <a:srgbClr val="002060"/>
                </a:solidFill>
              </a:rPr>
              <a:t>workpiece</a:t>
            </a:r>
            <a:r>
              <a:rPr lang="en-US" sz="2800" dirty="0" smtClean="0">
                <a:solidFill>
                  <a:srgbClr val="002060"/>
                </a:solidFill>
              </a:rPr>
              <a:t> material.(ECM,LBM,EDM,CHM,USM)</a:t>
            </a:r>
          </a:p>
          <a:p>
            <a:pPr>
              <a:buNone/>
            </a:pPr>
            <a:r>
              <a:rPr lang="en-US" sz="2800" dirty="0" smtClean="0">
                <a:solidFill>
                  <a:srgbClr val="002060"/>
                </a:solidFill>
              </a:rPr>
              <a:t>10. Tool wear is not a problem(ECM,LBM,CHM)</a:t>
            </a:r>
          </a:p>
          <a:p>
            <a:pPr>
              <a:buNone/>
            </a:pPr>
            <a:r>
              <a:rPr lang="en-US" sz="2800" dirty="0" smtClean="0">
                <a:solidFill>
                  <a:srgbClr val="002060"/>
                </a:solidFill>
              </a:rPr>
              <a:t>11.Ability to machine any material.(LBM)</a:t>
            </a:r>
          </a:p>
          <a:p>
            <a:pPr>
              <a:buNone/>
            </a:pPr>
            <a:r>
              <a:rPr lang="en-US" sz="2800" dirty="0" smtClean="0">
                <a:solidFill>
                  <a:srgbClr val="002060"/>
                </a:solidFill>
              </a:rPr>
              <a:t>12. Burr-free machining(ECM,EDM,CHM)</a:t>
            </a:r>
          </a:p>
          <a:p>
            <a:pPr>
              <a:buNone/>
            </a:pPr>
            <a:r>
              <a:rPr lang="en-US" sz="2800" dirty="0" smtClean="0">
                <a:solidFill>
                  <a:srgbClr val="002060"/>
                </a:solidFill>
              </a:rPr>
              <a:t>13. Stress- free machining.(ECM,ECG,CHM)</a:t>
            </a:r>
          </a:p>
          <a:p>
            <a:pPr>
              <a:buNone/>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sz="2800" dirty="0" smtClean="0">
                <a:solidFill>
                  <a:srgbClr val="002060"/>
                </a:solidFill>
              </a:rPr>
              <a:t>14. Uniform material removal over the entire area simultaneously.(ECM,CHM)</a:t>
            </a:r>
          </a:p>
          <a:p>
            <a:pPr>
              <a:buNone/>
            </a:pPr>
            <a:r>
              <a:rPr lang="en-US" sz="2800" dirty="0" smtClean="0">
                <a:solidFill>
                  <a:srgbClr val="002060"/>
                </a:solidFill>
              </a:rPr>
              <a:t>15. Superior surface integrity possible (ECM,CHM,ECG)</a:t>
            </a:r>
          </a:p>
          <a:p>
            <a:pPr>
              <a:buNone/>
            </a:pPr>
            <a:r>
              <a:rPr lang="en-US" sz="2800" dirty="0" smtClean="0">
                <a:solidFill>
                  <a:srgbClr val="002060"/>
                </a:solidFill>
              </a:rPr>
              <a:t>16. Intricately shaped, very hard and fragile materials can be machined.(USM)</a:t>
            </a:r>
          </a:p>
          <a:p>
            <a:pPr>
              <a:buNone/>
            </a:pPr>
            <a:r>
              <a:rPr lang="en-US" sz="2800" dirty="0" smtClean="0">
                <a:solidFill>
                  <a:srgbClr val="002060"/>
                </a:solidFill>
              </a:rPr>
              <a:t>17. Finely focused micro machining </a:t>
            </a:r>
          </a:p>
          <a:p>
            <a:pPr>
              <a:buNone/>
            </a:pPr>
            <a:r>
              <a:rPr lang="en-US" sz="2800" dirty="0" smtClean="0">
                <a:solidFill>
                  <a:srgbClr val="002060"/>
                </a:solidFill>
              </a:rPr>
              <a:t>18. Micro- hole drilling at shallow entrance angles possible.(EDM,ECM,LBM,EBM)</a:t>
            </a:r>
          </a:p>
          <a:p>
            <a:pPr>
              <a:buNone/>
            </a:pPr>
            <a:r>
              <a:rPr lang="en-US" sz="2800" dirty="0" smtClean="0">
                <a:solidFill>
                  <a:srgbClr val="002060"/>
                </a:solidFill>
              </a:rPr>
              <a:t>19. Easy compatibility with numerical control and mini- computer controls.(ECM,EDM,LBM,EBM)</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200" dirty="0" smtClean="0">
                <a:solidFill>
                  <a:srgbClr val="C00000"/>
                </a:solidFill>
              </a:rPr>
              <a:t>Limitations:</a:t>
            </a:r>
            <a:endParaRPr lang="en-US" sz="3200" dirty="0">
              <a:solidFill>
                <a:srgbClr val="C00000"/>
              </a:solidFill>
            </a:endParaRPr>
          </a:p>
        </p:txBody>
      </p:sp>
      <p:sp>
        <p:nvSpPr>
          <p:cNvPr id="3" name="Content Placeholder 2"/>
          <p:cNvSpPr>
            <a:spLocks noGrp="1"/>
          </p:cNvSpPr>
          <p:nvPr>
            <p:ph idx="1"/>
          </p:nvPr>
        </p:nvSpPr>
        <p:spPr>
          <a:xfrm>
            <a:off x="457200" y="762000"/>
            <a:ext cx="8229600" cy="5638800"/>
          </a:xfrm>
        </p:spPr>
        <p:txBody>
          <a:bodyPr>
            <a:normAutofit lnSpcReduction="10000"/>
          </a:bodyPr>
          <a:lstStyle/>
          <a:p>
            <a:pPr marL="514350" indent="-514350">
              <a:buAutoNum type="arabicPeriod"/>
            </a:pPr>
            <a:r>
              <a:rPr lang="en-US" sz="2600" dirty="0" smtClean="0">
                <a:solidFill>
                  <a:srgbClr val="7030A0"/>
                </a:solidFill>
              </a:rPr>
              <a:t>Work piece and tool must be electrically conductive(e.g. EDM,ECM)</a:t>
            </a:r>
          </a:p>
          <a:p>
            <a:pPr marL="514350" indent="-514350">
              <a:buAutoNum type="arabicPeriod"/>
            </a:pPr>
            <a:r>
              <a:rPr lang="en-US" sz="2600" dirty="0" smtClean="0">
                <a:solidFill>
                  <a:srgbClr val="7030A0"/>
                </a:solidFill>
              </a:rPr>
              <a:t>Depth of cut is limited(e.g. LBM)</a:t>
            </a:r>
          </a:p>
          <a:p>
            <a:pPr marL="514350" indent="-514350">
              <a:buAutoNum type="arabicPeriod"/>
            </a:pPr>
            <a:r>
              <a:rPr lang="en-US" sz="2600" dirty="0" smtClean="0">
                <a:solidFill>
                  <a:srgbClr val="7030A0"/>
                </a:solidFill>
              </a:rPr>
              <a:t>Recast or heat affected zones(HAZ) of surfaces produced may be troublesome(e.g. EDM,LBM,EBM)</a:t>
            </a:r>
          </a:p>
          <a:p>
            <a:pPr marL="514350" indent="-514350">
              <a:buAutoNum type="arabicPeriod"/>
            </a:pPr>
            <a:r>
              <a:rPr lang="en-US" sz="2600" dirty="0" smtClean="0">
                <a:solidFill>
                  <a:srgbClr val="7030A0"/>
                </a:solidFill>
              </a:rPr>
              <a:t>For this purpose the compatibility of the process with the metallurgical state of the work piece materials can be studied before using a particular non-traditional machining process for production work.</a:t>
            </a:r>
          </a:p>
          <a:p>
            <a:pPr marL="514350" indent="-514350">
              <a:buAutoNum type="arabicPeriod"/>
            </a:pPr>
            <a:r>
              <a:rPr lang="en-US" sz="2600" dirty="0" smtClean="0">
                <a:solidFill>
                  <a:srgbClr val="7030A0"/>
                </a:solidFill>
              </a:rPr>
              <a:t>There may be taper in the sidewalls of holes or cavities(e.g. EDM,LBM)</a:t>
            </a:r>
          </a:p>
          <a:p>
            <a:pPr marL="514350" indent="-514350">
              <a:buAutoNum type="arabicPeriod"/>
            </a:pPr>
            <a:r>
              <a:rPr lang="en-US" sz="2600" dirty="0" smtClean="0">
                <a:solidFill>
                  <a:srgbClr val="7030A0"/>
                </a:solidFill>
              </a:rPr>
              <a:t>Most of these limitations can be overcome and controlled, so that the advantages can be obtained with good product quality assurance.</a:t>
            </a:r>
          </a:p>
          <a:p>
            <a:pPr marL="514350" indent="-514350">
              <a:buAutoNum type="arabicPeriod"/>
            </a:pP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Machining</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IN" dirty="0" smtClean="0">
                <a:latin typeface="Times New Roman" pitchFamily="18" charset="0"/>
                <a:cs typeface="Times New Roman" pitchFamily="18" charset="0"/>
              </a:rPr>
              <a:t>“It is the process of removing excess of material from the work piece to obtain the desired shape and size”</a:t>
            </a:r>
          </a:p>
          <a:p>
            <a:pPr algn="just">
              <a:buNone/>
            </a:pPr>
            <a:endParaRPr lang="en-IN" dirty="0" smtClean="0">
              <a:latin typeface="Times New Roman" pitchFamily="18" charset="0"/>
              <a:cs typeface="Times New Roman" pitchFamily="18" charset="0"/>
            </a:endParaRPr>
          </a:p>
          <a:p>
            <a:pPr algn="just">
              <a:buNone/>
            </a:pPr>
            <a:r>
              <a:rPr lang="en-IN" dirty="0" smtClean="0">
                <a:latin typeface="Times New Roman" pitchFamily="18" charset="0"/>
                <a:cs typeface="Times New Roman" pitchFamily="18" charset="0"/>
              </a:rPr>
              <a:t>Classification</a:t>
            </a:r>
          </a:p>
          <a:p>
            <a:pPr>
              <a:buFont typeface="Wingdings" pitchFamily="2" charset="2"/>
              <a:buChar char="Ø"/>
            </a:pPr>
            <a:r>
              <a:rPr lang="en-IN" dirty="0" smtClean="0">
                <a:latin typeface="Times New Roman" pitchFamily="18" charset="0"/>
                <a:cs typeface="Times New Roman" pitchFamily="18" charset="0"/>
              </a:rPr>
              <a:t>Conventional/Traditional machining process</a:t>
            </a:r>
          </a:p>
          <a:p>
            <a:pPr>
              <a:buFont typeface="Wingdings" pitchFamily="2" charset="2"/>
              <a:buChar char="Ø"/>
            </a:pPr>
            <a:r>
              <a:rPr lang="en-IN" dirty="0" smtClean="0">
                <a:latin typeface="Times New Roman" pitchFamily="18" charset="0"/>
                <a:cs typeface="Times New Roman" pitchFamily="18" charset="0"/>
              </a:rPr>
              <a:t>Non Conventional/Non Traditional machining process</a:t>
            </a:r>
          </a:p>
          <a:p>
            <a:pPr algn="just">
              <a:buNone/>
            </a:pPr>
            <a:endParaRPr lang="en-IN" dirty="0" smtClean="0">
              <a:latin typeface="Times New Roman" pitchFamily="18" charset="0"/>
              <a:cs typeface="Times New Roman" pitchFamily="18" charset="0"/>
            </a:endParaRPr>
          </a:p>
          <a:p>
            <a:pPr algn="just">
              <a:buFont typeface="Wingdings" pitchFamily="2" charset="2"/>
              <a:buChar char="Ø"/>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NON TRADITIONAL MACHINING</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IN" dirty="0" smtClean="0">
                <a:latin typeface="Times New Roman" pitchFamily="18" charset="0"/>
                <a:cs typeface="Times New Roman" pitchFamily="18" charset="0"/>
              </a:rPr>
              <a:t>“Machining process where tool and work </a:t>
            </a:r>
            <a:r>
              <a:rPr lang="en-IN" smtClean="0">
                <a:latin typeface="Times New Roman" pitchFamily="18" charset="0"/>
                <a:cs typeface="Times New Roman" pitchFamily="18" charset="0"/>
              </a:rPr>
              <a:t>piece  </a:t>
            </a:r>
            <a:r>
              <a:rPr lang="en-IN" dirty="0" smtClean="0">
                <a:latin typeface="Times New Roman" pitchFamily="18" charset="0"/>
                <a:cs typeface="Times New Roman" pitchFamily="18" charset="0"/>
              </a:rPr>
              <a:t>does not make contact with each other </a:t>
            </a:r>
            <a:r>
              <a:rPr lang="en-IN" smtClean="0">
                <a:latin typeface="Times New Roman" pitchFamily="18" charset="0"/>
                <a:cs typeface="Times New Roman" pitchFamily="18" charset="0"/>
              </a:rPr>
              <a:t>but the required </a:t>
            </a:r>
            <a:r>
              <a:rPr lang="en-IN" dirty="0" smtClean="0">
                <a:latin typeface="Times New Roman" pitchFamily="18" charset="0"/>
                <a:cs typeface="Times New Roman" pitchFamily="18" charset="0"/>
              </a:rPr>
              <a:t>machining process is done” </a:t>
            </a:r>
          </a:p>
          <a:p>
            <a:pPr algn="ctr">
              <a:buNone/>
            </a:pPr>
            <a:r>
              <a:rPr lang="en-IN" dirty="0" smtClean="0">
                <a:latin typeface="Times New Roman" pitchFamily="18" charset="0"/>
                <a:cs typeface="Times New Roman" pitchFamily="18" charset="0"/>
              </a:rPr>
              <a:t>(or)</a:t>
            </a:r>
          </a:p>
          <a:p>
            <a:pPr algn="just">
              <a:buNone/>
            </a:pPr>
            <a:r>
              <a:rPr lang="en-IN" dirty="0" smtClean="0">
                <a:latin typeface="Times New Roman" pitchFamily="18" charset="0"/>
                <a:cs typeface="Times New Roman" pitchFamily="18" charset="0"/>
              </a:rPr>
              <a:t>“Group of process that removes the excess material by various technique involving mechanical,thermal,electrical and chemical energy  but do not uses sharp cutting tool “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Conventional/Traditional machining process</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p>
        </p:txBody>
      </p:sp>
      <p:sp>
        <p:nvSpPr>
          <p:cNvPr id="3" name="Content Placeholder 2"/>
          <p:cNvSpPr>
            <a:spLocks noGrp="1"/>
          </p:cNvSpPr>
          <p:nvPr>
            <p:ph idx="1"/>
          </p:nvPr>
        </p:nvSpPr>
        <p:spPr/>
        <p:txBody>
          <a:bodyPr>
            <a:normAutofit/>
          </a:bodyPr>
          <a:lstStyle/>
          <a:p>
            <a:pPr>
              <a:lnSpc>
                <a:spcPct val="170000"/>
              </a:lnSpc>
              <a:buFont typeface="Wingdings" pitchFamily="2" charset="2"/>
              <a:buChar char="§"/>
            </a:pPr>
            <a:r>
              <a:rPr lang="en-IN" dirty="0" smtClean="0">
                <a:latin typeface="Times New Roman" pitchFamily="18" charset="0"/>
                <a:cs typeface="Times New Roman" pitchFamily="18" charset="0"/>
              </a:rPr>
              <a:t>Use of hard and sharp cutting tool to remove the excess of material from work piece.</a:t>
            </a:r>
          </a:p>
          <a:p>
            <a:pPr>
              <a:lnSpc>
                <a:spcPct val="170000"/>
              </a:lnSpc>
              <a:buFont typeface="Wingdings" pitchFamily="2" charset="2"/>
              <a:buChar char="§"/>
            </a:pPr>
            <a:r>
              <a:rPr lang="en-IN" dirty="0" smtClean="0">
                <a:latin typeface="Times New Roman" pitchFamily="18" charset="0"/>
                <a:cs typeface="Times New Roman" pitchFamily="18" charset="0"/>
              </a:rPr>
              <a:t>There are different type of machines designed to hold the cutting  tool and perform operation</a:t>
            </a:r>
          </a:p>
          <a:p>
            <a:pPr>
              <a:lnSpc>
                <a:spcPct val="170000"/>
              </a:lnSpc>
              <a:buNone/>
            </a:pPr>
            <a:r>
              <a:rPr lang="en-IN" dirty="0" smtClean="0">
                <a:latin typeface="Times New Roman" pitchFamily="18" charset="0"/>
                <a:cs typeface="Times New Roman" pitchFamily="18" charset="0"/>
              </a:rPr>
              <a:t>Ex:-Lathe, drilling.</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Non Conventional/Non Traditional machining process</a:t>
            </a:r>
          </a:p>
        </p:txBody>
      </p:sp>
      <p:sp>
        <p:nvSpPr>
          <p:cNvPr id="3" name="Content Placeholder 2"/>
          <p:cNvSpPr>
            <a:spLocks noGrp="1"/>
          </p:cNvSpPr>
          <p:nvPr>
            <p:ph idx="1"/>
          </p:nvPr>
        </p:nvSpPr>
        <p:spPr/>
        <p:txBody>
          <a:bodyPr/>
          <a:lstStyle/>
          <a:p>
            <a:pPr algn="just">
              <a:buFont typeface="Wingdings" pitchFamily="2" charset="2"/>
              <a:buChar char="§"/>
            </a:pPr>
            <a:r>
              <a:rPr lang="en-IN" dirty="0" smtClean="0">
                <a:latin typeface="Times New Roman" pitchFamily="18" charset="0"/>
                <a:cs typeface="Times New Roman" pitchFamily="18" charset="0"/>
              </a:rPr>
              <a:t>Process that removes excess of material by various techniques involving mechanical, thermal, electrical or chemical energy.</a:t>
            </a:r>
          </a:p>
          <a:p>
            <a:pPr algn="just">
              <a:buFont typeface="Wingdings" pitchFamily="2" charset="2"/>
              <a:buChar char="§"/>
            </a:pPr>
            <a:endParaRPr lang="en-IN" dirty="0" smtClean="0">
              <a:latin typeface="Times New Roman" pitchFamily="18" charset="0"/>
              <a:cs typeface="Times New Roman" pitchFamily="18" charset="0"/>
            </a:endParaRPr>
          </a:p>
          <a:p>
            <a:pPr algn="just">
              <a:buFont typeface="Wingdings" pitchFamily="2" charset="2"/>
              <a:buChar char="§"/>
            </a:pPr>
            <a:r>
              <a:rPr lang="en-IN" dirty="0" smtClean="0">
                <a:latin typeface="Times New Roman" pitchFamily="18" charset="0"/>
                <a:cs typeface="Times New Roman" pitchFamily="18" charset="0"/>
              </a:rPr>
              <a:t>tool does not contact with work piece</a:t>
            </a:r>
          </a:p>
          <a:p>
            <a:pPr algn="just">
              <a:buNone/>
            </a:pPr>
            <a:endParaRPr lang="en-IN" dirty="0" smtClean="0">
              <a:latin typeface="Times New Roman" pitchFamily="18" charset="0"/>
              <a:cs typeface="Times New Roman" pitchFamily="18" charset="0"/>
            </a:endParaRPr>
          </a:p>
          <a:p>
            <a:pPr algn="just">
              <a:buNone/>
            </a:pPr>
            <a:r>
              <a:rPr lang="en-IN" sz="2400" b="1" dirty="0" smtClean="0">
                <a:latin typeface="Times New Roman" pitchFamily="18" charset="0"/>
                <a:cs typeface="Times New Roman" pitchFamily="18" charset="0"/>
              </a:rPr>
              <a:t>Ex:EDM,ECM,AJM,PAM,</a:t>
            </a:r>
            <a:endParaRPr lang="en-IN"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History of NTM</a:t>
            </a:r>
            <a:endParaRPr lang="en-IN" dirty="0"/>
          </a:p>
        </p:txBody>
      </p:sp>
      <p:sp>
        <p:nvSpPr>
          <p:cNvPr id="5" name="Content Placeholder 4"/>
          <p:cNvSpPr>
            <a:spLocks noGrp="1"/>
          </p:cNvSpPr>
          <p:nvPr>
            <p:ph idx="1"/>
          </p:nvPr>
        </p:nvSpPr>
        <p:spPr/>
        <p:txBody>
          <a:bodyPr>
            <a:normAutofit fontScale="77500" lnSpcReduction="20000"/>
          </a:bodyPr>
          <a:lstStyle/>
          <a:p>
            <a:pPr>
              <a:lnSpc>
                <a:spcPct val="150000"/>
              </a:lnSpc>
              <a:buNone/>
            </a:pPr>
            <a:r>
              <a:rPr lang="en-IN" sz="4000" dirty="0" smtClean="0">
                <a:solidFill>
                  <a:srgbClr val="FF0000"/>
                </a:solidFill>
              </a:rPr>
              <a:t>Need for development of NTM</a:t>
            </a:r>
          </a:p>
          <a:p>
            <a:pPr>
              <a:lnSpc>
                <a:spcPct val="150000"/>
              </a:lnSpc>
            </a:pPr>
            <a:r>
              <a:rPr lang="en-IN" dirty="0" smtClean="0"/>
              <a:t>Development of harder and difficult to machine material</a:t>
            </a:r>
          </a:p>
          <a:p>
            <a:pPr>
              <a:lnSpc>
                <a:spcPct val="150000"/>
              </a:lnSpc>
            </a:pPr>
            <a:r>
              <a:rPr lang="en-IN" dirty="0" smtClean="0"/>
              <a:t>Need to Machine complex shape</a:t>
            </a:r>
          </a:p>
          <a:p>
            <a:pPr>
              <a:lnSpc>
                <a:spcPct val="150000"/>
              </a:lnSpc>
            </a:pPr>
            <a:r>
              <a:rPr lang="en-IN" dirty="0" smtClean="0"/>
              <a:t>Need to avoid damage</a:t>
            </a:r>
          </a:p>
          <a:p>
            <a:pPr>
              <a:lnSpc>
                <a:spcPct val="150000"/>
              </a:lnSpc>
            </a:pPr>
            <a:r>
              <a:rPr lang="en-IN" dirty="0" smtClean="0"/>
              <a:t>Conventional machining are less accurate and poor surface finish</a:t>
            </a:r>
          </a:p>
          <a:p>
            <a:pPr>
              <a:lnSpc>
                <a:spcPct val="150000"/>
              </a:lnSpc>
            </a:pPr>
            <a:r>
              <a:rPr lang="en-IN" dirty="0" smtClean="0"/>
              <a:t>Convectional machining are not economical</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Continued....</a:t>
            </a:r>
            <a:endParaRPr lang="en-IN" dirty="0"/>
          </a:p>
        </p:txBody>
      </p:sp>
      <p:pic>
        <p:nvPicPr>
          <p:cNvPr id="2050" name="Picture 2" descr="D:\New folder\DSCN02282.jpg"/>
          <p:cNvPicPr>
            <a:picLocks noGrp="1" noChangeAspect="1" noChangeArrowheads="1"/>
          </p:cNvPicPr>
          <p:nvPr>
            <p:ph idx="1"/>
          </p:nvPr>
        </p:nvPicPr>
        <p:blipFill>
          <a:blip r:embed="rId2"/>
          <a:srcRect/>
          <a:stretch>
            <a:fillRect/>
          </a:stretch>
        </p:blipFill>
        <p:spPr bwMode="auto">
          <a:xfrm>
            <a:off x="0" y="1219200"/>
            <a:ext cx="9144000" cy="563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Need for Advanced Machining Processes</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3000" dirty="0" smtClean="0">
                <a:solidFill>
                  <a:srgbClr val="7030A0"/>
                </a:solidFill>
              </a:rPr>
              <a:t>	1. Limitations of conventional machining methods.</a:t>
            </a:r>
          </a:p>
          <a:p>
            <a:pPr>
              <a:buNone/>
            </a:pPr>
            <a:r>
              <a:rPr lang="en-US" sz="3000" dirty="0" smtClean="0">
                <a:solidFill>
                  <a:srgbClr val="7030A0"/>
                </a:solidFill>
              </a:rPr>
              <a:t>	2. Rapid improvements in the properties of material</a:t>
            </a:r>
          </a:p>
          <a:p>
            <a:pPr>
              <a:buNone/>
            </a:pPr>
            <a:r>
              <a:rPr lang="en-US" sz="2400" dirty="0" smtClean="0">
                <a:solidFill>
                  <a:srgbClr val="7030A0"/>
                </a:solidFill>
              </a:rPr>
              <a:t>		</a:t>
            </a:r>
            <a:r>
              <a:rPr lang="en-US" sz="2400" dirty="0" smtClean="0">
                <a:solidFill>
                  <a:srgbClr val="00B050"/>
                </a:solidFill>
              </a:rPr>
              <a:t>Metals &amp; Non metals</a:t>
            </a:r>
          </a:p>
          <a:p>
            <a:pPr>
              <a:buNone/>
            </a:pPr>
            <a:r>
              <a:rPr lang="en-US" sz="2400" dirty="0" smtClean="0">
                <a:solidFill>
                  <a:srgbClr val="00B050"/>
                </a:solidFill>
              </a:rPr>
              <a:t>		Tool material hardness &gt; work piece hardness.</a:t>
            </a:r>
          </a:p>
          <a:p>
            <a:r>
              <a:rPr lang="en-US" sz="3000" dirty="0" smtClean="0">
                <a:solidFill>
                  <a:srgbClr val="7030A0"/>
                </a:solidFill>
              </a:rPr>
              <a:t>3. Product requirements</a:t>
            </a:r>
          </a:p>
          <a:p>
            <a:pPr>
              <a:buNone/>
            </a:pPr>
            <a:r>
              <a:rPr lang="en-US" sz="2400" dirty="0" smtClean="0">
                <a:solidFill>
                  <a:srgbClr val="7030A0"/>
                </a:solidFill>
              </a:rPr>
              <a:t>	   </a:t>
            </a:r>
            <a:r>
              <a:rPr lang="en-US" sz="2600" dirty="0" smtClean="0">
                <a:solidFill>
                  <a:srgbClr val="00B050"/>
                </a:solidFill>
              </a:rPr>
              <a:t>Complex shapes</a:t>
            </a:r>
          </a:p>
          <a:p>
            <a:pPr>
              <a:buNone/>
            </a:pPr>
            <a:r>
              <a:rPr lang="en-US" sz="2600" dirty="0" smtClean="0">
                <a:solidFill>
                  <a:srgbClr val="00B050"/>
                </a:solidFill>
              </a:rPr>
              <a:t>	   Machining inaccessible areas</a:t>
            </a:r>
          </a:p>
          <a:p>
            <a:pPr>
              <a:buNone/>
            </a:pPr>
            <a:r>
              <a:rPr lang="en-US" sz="2600" dirty="0" smtClean="0">
                <a:solidFill>
                  <a:srgbClr val="00B050"/>
                </a:solidFill>
              </a:rPr>
              <a:t>	   Low tolerances</a:t>
            </a:r>
          </a:p>
          <a:p>
            <a:pPr>
              <a:buNone/>
            </a:pPr>
            <a:r>
              <a:rPr lang="en-US" sz="2600" dirty="0" smtClean="0">
                <a:solidFill>
                  <a:srgbClr val="00B050"/>
                </a:solidFill>
              </a:rPr>
              <a:t>	   Less no of rejections</a:t>
            </a:r>
          </a:p>
          <a:p>
            <a:pPr>
              <a:buNone/>
            </a:pPr>
            <a:r>
              <a:rPr lang="en-US" sz="2600" dirty="0" smtClean="0">
                <a:solidFill>
                  <a:srgbClr val="00B050"/>
                </a:solidFill>
              </a:rPr>
              <a:t>	    Increased repeatability</a:t>
            </a:r>
          </a:p>
          <a:p>
            <a:pPr>
              <a:buNone/>
            </a:pPr>
            <a:r>
              <a:rPr lang="en-US" sz="2600" dirty="0" smtClean="0">
                <a:solidFill>
                  <a:srgbClr val="00B050"/>
                </a:solidFill>
              </a:rPr>
              <a:t>         Better surface integrity</a:t>
            </a:r>
          </a:p>
          <a:p>
            <a:pPr>
              <a:buNone/>
            </a:pPr>
            <a:r>
              <a:rPr lang="en-US" sz="2600" dirty="0" smtClean="0">
                <a:solidFill>
                  <a:srgbClr val="00B050"/>
                </a:solidFill>
              </a:rPr>
              <a:t>         High surface finish</a:t>
            </a:r>
          </a:p>
          <a:p>
            <a:pPr lvl="2"/>
            <a:endParaRPr lang="en-US" sz="1600" dirty="0" smtClean="0">
              <a:solidFill>
                <a:srgbClr val="7030A0"/>
              </a:solidFill>
            </a:endParaRPr>
          </a:p>
          <a:p>
            <a:pPr lvl="1"/>
            <a:endParaRPr lang="en-US" sz="2000" dirty="0" smtClean="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1325</Words>
  <Application>Microsoft Office PowerPoint</Application>
  <PresentationFormat>On-screen Show (4:3)</PresentationFormat>
  <Paragraphs>178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NON TRADITIONAL MACHINING</vt:lpstr>
      <vt:lpstr>SYLLABUS</vt:lpstr>
      <vt:lpstr>Machining</vt:lpstr>
      <vt:lpstr>NON TRADITIONAL MACHINING</vt:lpstr>
      <vt:lpstr>Conventional/Traditional machining process </vt:lpstr>
      <vt:lpstr>Non Conventional/Non Traditional machining process</vt:lpstr>
      <vt:lpstr>History of NTM</vt:lpstr>
      <vt:lpstr>Continued....</vt:lpstr>
      <vt:lpstr>Need for Advanced Machining Processes</vt:lpstr>
      <vt:lpstr>Slide 10</vt:lpstr>
      <vt:lpstr>Classification of Nontraditional Processes by Type of Energy Used </vt:lpstr>
      <vt:lpstr>I. Mechanical Energy Processes</vt:lpstr>
      <vt:lpstr>II.  Electrochemical Machining Processes</vt:lpstr>
      <vt:lpstr>III.  Thermal Energy Processes </vt:lpstr>
      <vt:lpstr>IV.  Chemical Machining (CHM)</vt:lpstr>
      <vt:lpstr>Comparison between conventional and non conventional Machining Process</vt:lpstr>
      <vt:lpstr>Conventional Machining   VS         NonConventional Machining</vt:lpstr>
      <vt:lpstr>Continue…</vt:lpstr>
      <vt:lpstr>Process selection</vt:lpstr>
      <vt:lpstr>Continued....</vt:lpstr>
      <vt:lpstr>I.Physical parameter </vt:lpstr>
      <vt:lpstr>II.Properties of the work material and shape of machined object </vt:lpstr>
      <vt:lpstr>Continued......</vt:lpstr>
      <vt:lpstr>Process capability </vt:lpstr>
      <vt:lpstr>Economic consideration </vt:lpstr>
      <vt:lpstr>Advantages:</vt:lpstr>
      <vt:lpstr>Slide 27</vt:lpstr>
      <vt:lpstr>Slide 28</vt:lpstr>
      <vt:lpstr>Limitations: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TRADITIONAL MACHINING</dc:title>
  <dc:creator>VIKRANTH</dc:creator>
  <cp:lastModifiedBy>CAD 32</cp:lastModifiedBy>
  <cp:revision>47</cp:revision>
  <dcterms:created xsi:type="dcterms:W3CDTF">2006-08-16T00:00:00Z</dcterms:created>
  <dcterms:modified xsi:type="dcterms:W3CDTF">2019-07-29T03:49:16Z</dcterms:modified>
</cp:coreProperties>
</file>