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321" r:id="rId4"/>
    <p:sldId id="260" r:id="rId5"/>
    <p:sldId id="259" r:id="rId6"/>
    <p:sldId id="258" r:id="rId7"/>
    <p:sldId id="261" r:id="rId8"/>
    <p:sldId id="322" r:id="rId9"/>
    <p:sldId id="262" r:id="rId10"/>
    <p:sldId id="263" r:id="rId11"/>
    <p:sldId id="264" r:id="rId12"/>
    <p:sldId id="265" r:id="rId13"/>
    <p:sldId id="266" r:id="rId14"/>
    <p:sldId id="267" r:id="rId15"/>
    <p:sldId id="330" r:id="rId16"/>
    <p:sldId id="331" r:id="rId17"/>
    <p:sldId id="332" r:id="rId18"/>
    <p:sldId id="268" r:id="rId19"/>
    <p:sldId id="269" r:id="rId20"/>
    <p:sldId id="323" r:id="rId21"/>
    <p:sldId id="270" r:id="rId22"/>
    <p:sldId id="325" r:id="rId23"/>
    <p:sldId id="271" r:id="rId24"/>
    <p:sldId id="327" r:id="rId25"/>
    <p:sldId id="329" r:id="rId26"/>
    <p:sldId id="275" r:id="rId27"/>
    <p:sldId id="276" r:id="rId28"/>
    <p:sldId id="277" r:id="rId29"/>
    <p:sldId id="296" r:id="rId30"/>
    <p:sldId id="282" r:id="rId31"/>
    <p:sldId id="287" r:id="rId32"/>
    <p:sldId id="285" r:id="rId33"/>
    <p:sldId id="289" r:id="rId34"/>
    <p:sldId id="290" r:id="rId35"/>
    <p:sldId id="291" r:id="rId36"/>
    <p:sldId id="292" r:id="rId37"/>
    <p:sldId id="293" r:id="rId38"/>
    <p:sldId id="295" r:id="rId39"/>
    <p:sldId id="333" r:id="rId40"/>
    <p:sldId id="334" r:id="rId41"/>
    <p:sldId id="335" r:id="rId42"/>
    <p:sldId id="297" r:id="rId43"/>
    <p:sldId id="298" r:id="rId44"/>
    <p:sldId id="299" r:id="rId45"/>
    <p:sldId id="304" r:id="rId46"/>
    <p:sldId id="305" r:id="rId47"/>
    <p:sldId id="306" r:id="rId48"/>
    <p:sldId id="307" r:id="rId49"/>
    <p:sldId id="308" r:id="rId50"/>
    <p:sldId id="309" r:id="rId51"/>
    <p:sldId id="313" r:id="rId52"/>
    <p:sldId id="336" r:id="rId53"/>
    <p:sldId id="337" r:id="rId54"/>
    <p:sldId id="31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96F44-4A09-4D08-AE5C-87A0EB840C5F}" type="datetimeFigureOut">
              <a:rPr lang="en-US" smtClean="0"/>
              <a:pPr/>
              <a:t>24/07/2019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CD26B-D2EE-4851-BF8D-8D2C09AFB1F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032CD26B-D2EE-4851-BF8D-8D2C09AFB1F3}" type="slidenum">
              <a:rPr lang="en-IN" smtClean="0"/>
              <a:pPr/>
              <a:t>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490A9C-1BE3-4EE7-BA94-C51CEC0AF15E}"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25E90-95EC-4FF5-A96B-61CFCEE9E912}"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E36BA-1359-477C-AC68-B51DE973E441}"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9C25A-2C27-4B0F-8481-63E2898724FA}"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7AB506-ED23-4EF6-804D-90C3A18D17D0}" type="datetime1">
              <a:rPr lang="en-US" smtClean="0"/>
              <a:pPr/>
              <a:t>24/07/2019</a:t>
            </a:fld>
            <a:endParaRPr lang="en-US"/>
          </a:p>
        </p:txBody>
      </p:sp>
      <p:sp>
        <p:nvSpPr>
          <p:cNvPr id="6" name="Footer Placeholder 5"/>
          <p:cNvSpPr>
            <a:spLocks noGrp="1"/>
          </p:cNvSpPr>
          <p:nvPr>
            <p:ph type="ftr" sz="quarter" idx="11"/>
          </p:nvPr>
        </p:nvSpPr>
        <p:spPr/>
        <p:txBody>
          <a:bodyPr/>
          <a:lstStyle/>
          <a:p>
            <a:r>
              <a:rPr lang="en-US" smtClean="0"/>
              <a:t>ABRASIVE JET MACHINING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02593-B4B6-472A-BAB9-E913F5AF4F29}" type="datetime1">
              <a:rPr lang="en-US" smtClean="0"/>
              <a:pPr/>
              <a:t>24/07/2019</a:t>
            </a:fld>
            <a:endParaRPr lang="en-US"/>
          </a:p>
        </p:txBody>
      </p:sp>
      <p:sp>
        <p:nvSpPr>
          <p:cNvPr id="8" name="Footer Placeholder 7"/>
          <p:cNvSpPr>
            <a:spLocks noGrp="1"/>
          </p:cNvSpPr>
          <p:nvPr>
            <p:ph type="ftr" sz="quarter" idx="11"/>
          </p:nvPr>
        </p:nvSpPr>
        <p:spPr/>
        <p:txBody>
          <a:bodyPr/>
          <a:lstStyle/>
          <a:p>
            <a:r>
              <a:rPr lang="en-US" smtClean="0"/>
              <a:t>ABRASIVE JET MACHINING</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6CA9D-E2EB-496B-B24B-E45E8E693528}" type="datetime1">
              <a:rPr lang="en-US" smtClean="0"/>
              <a:pPr/>
              <a:t>24/07/2019</a:t>
            </a:fld>
            <a:endParaRPr lang="en-US"/>
          </a:p>
        </p:txBody>
      </p:sp>
      <p:sp>
        <p:nvSpPr>
          <p:cNvPr id="4" name="Footer Placeholder 3"/>
          <p:cNvSpPr>
            <a:spLocks noGrp="1"/>
          </p:cNvSpPr>
          <p:nvPr>
            <p:ph type="ftr" sz="quarter" idx="11"/>
          </p:nvPr>
        </p:nvSpPr>
        <p:spPr/>
        <p:txBody>
          <a:bodyPr/>
          <a:lstStyle/>
          <a:p>
            <a:r>
              <a:rPr lang="en-US" smtClean="0"/>
              <a:t>ABRASIVE JET MACHINING</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33C54-F724-4E3B-8E8B-628E0838D475}" type="datetime1">
              <a:rPr lang="en-US" smtClean="0"/>
              <a:pPr/>
              <a:t>24/07/2019</a:t>
            </a:fld>
            <a:endParaRPr lang="en-US"/>
          </a:p>
        </p:txBody>
      </p:sp>
      <p:sp>
        <p:nvSpPr>
          <p:cNvPr id="3" name="Footer Placeholder 2"/>
          <p:cNvSpPr>
            <a:spLocks noGrp="1"/>
          </p:cNvSpPr>
          <p:nvPr>
            <p:ph type="ftr" sz="quarter" idx="11"/>
          </p:nvPr>
        </p:nvSpPr>
        <p:spPr/>
        <p:txBody>
          <a:bodyPr/>
          <a:lstStyle/>
          <a:p>
            <a:r>
              <a:rPr lang="en-US" smtClean="0"/>
              <a:t>ABRASIVE JET MACHINING</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B131D-C74E-4AFD-95E9-70DA6AC627BC}" type="datetime1">
              <a:rPr lang="en-US" smtClean="0"/>
              <a:pPr/>
              <a:t>24/07/2019</a:t>
            </a:fld>
            <a:endParaRPr lang="en-US"/>
          </a:p>
        </p:txBody>
      </p:sp>
      <p:sp>
        <p:nvSpPr>
          <p:cNvPr id="6" name="Footer Placeholder 5"/>
          <p:cNvSpPr>
            <a:spLocks noGrp="1"/>
          </p:cNvSpPr>
          <p:nvPr>
            <p:ph type="ftr" sz="quarter" idx="11"/>
          </p:nvPr>
        </p:nvSpPr>
        <p:spPr/>
        <p:txBody>
          <a:bodyPr/>
          <a:lstStyle/>
          <a:p>
            <a:r>
              <a:rPr lang="en-US" smtClean="0"/>
              <a:t>ABRASIVE JET MACHINING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DD351-DD26-485C-8552-20E75037D326}" type="datetime1">
              <a:rPr lang="en-US" smtClean="0"/>
              <a:pPr/>
              <a:t>24/07/2019</a:t>
            </a:fld>
            <a:endParaRPr lang="en-US"/>
          </a:p>
        </p:txBody>
      </p:sp>
      <p:sp>
        <p:nvSpPr>
          <p:cNvPr id="6" name="Footer Placeholder 5"/>
          <p:cNvSpPr>
            <a:spLocks noGrp="1"/>
          </p:cNvSpPr>
          <p:nvPr>
            <p:ph type="ftr" sz="quarter" idx="11"/>
          </p:nvPr>
        </p:nvSpPr>
        <p:spPr/>
        <p:txBody>
          <a:bodyPr/>
          <a:lstStyle/>
          <a:p>
            <a:r>
              <a:rPr lang="en-US" smtClean="0"/>
              <a:t>ABRASIVE JET MACHINING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00014-2435-40D6-9710-99350A48AFF4}" type="datetime1">
              <a:rPr lang="en-US" smtClean="0"/>
              <a:pPr/>
              <a:t>24/07/2019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ABRASIVE JET MACHINING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1"/>
            <a:ext cx="4876800" cy="192405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IN"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ABRASIVE JET MACHINING (AJM)</a:t>
            </a:r>
            <a:endParaRPr lang="en-IN"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
        <p:nvSpPr>
          <p:cNvPr id="3" name="Subtitle 2"/>
          <p:cNvSpPr>
            <a:spLocks noGrp="1"/>
          </p:cNvSpPr>
          <p:nvPr>
            <p:ph type="subTitle" idx="1"/>
          </p:nvPr>
        </p:nvSpPr>
        <p:spPr>
          <a:xfrm>
            <a:off x="1143000" y="3429000"/>
            <a:ext cx="3048000" cy="1752600"/>
          </a:xfrm>
        </p:spPr>
        <p:txBody>
          <a:bodyPr/>
          <a:lstStyle/>
          <a:p>
            <a:r>
              <a:rPr lang="en-US" dirty="0" smtClean="0"/>
              <a:t>Unit 3</a:t>
            </a:r>
            <a:endParaRPr lang="en-IN" dirty="0"/>
          </a:p>
        </p:txBody>
      </p:sp>
      <p:sp>
        <p:nvSpPr>
          <p:cNvPr id="7" name="Date Placeholder 6"/>
          <p:cNvSpPr>
            <a:spLocks noGrp="1"/>
          </p:cNvSpPr>
          <p:nvPr>
            <p:ph type="dt" sz="half" idx="10"/>
          </p:nvPr>
        </p:nvSpPr>
        <p:spPr/>
        <p:txBody>
          <a:bodyPr/>
          <a:lstStyle/>
          <a:p>
            <a:fld id="{C6490A9C-1BE3-4EE7-BA94-C51CEC0AF15E}" type="datetime1">
              <a:rPr lang="en-US" smtClean="0">
                <a:solidFill>
                  <a:srgbClr val="FF0000"/>
                </a:solidFill>
              </a:rPr>
              <a:pPr/>
              <a:t>24/07/2019</a:t>
            </a:fld>
            <a:endParaRPr lang="en-US" dirty="0">
              <a:solidFill>
                <a:srgbClr val="FF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solidFill>
                  <a:srgbClr val="FF0000"/>
                </a:solidFill>
              </a:rPr>
              <a:pPr/>
              <a:t>1</a:t>
            </a:fld>
            <a:endParaRPr lang="en-US" dirty="0">
              <a:solidFill>
                <a:srgbClr val="FF0000"/>
              </a:solidFill>
            </a:endParaRPr>
          </a:p>
        </p:txBody>
      </p:sp>
      <p:sp>
        <p:nvSpPr>
          <p:cNvPr id="9" name="Footer Placeholder 8"/>
          <p:cNvSpPr>
            <a:spLocks noGrp="1"/>
          </p:cNvSpPr>
          <p:nvPr>
            <p:ph type="ftr" sz="quarter" idx="11"/>
          </p:nvPr>
        </p:nvSpPr>
        <p:spPr/>
        <p:txBody>
          <a:bodyPr/>
          <a:lstStyle/>
          <a:p>
            <a:r>
              <a:rPr lang="en-US" dirty="0" smtClean="0">
                <a:solidFill>
                  <a:srgbClr val="FF0000"/>
                </a:solidFill>
              </a:rPr>
              <a:t>ABRASIVE JET MACHINING</a:t>
            </a:r>
            <a:endParaRPr lang="en-US" dirty="0">
              <a:solidFill>
                <a:srgbClr val="FF0000"/>
              </a:solidFill>
            </a:endParaRPr>
          </a:p>
        </p:txBody>
      </p:sp>
      <p:pic>
        <p:nvPicPr>
          <p:cNvPr id="11" name="Picture 8" descr="F:\seminar\abrasive imagess\main-graphic.gif"/>
          <p:cNvPicPr>
            <a:picLocks noChangeAspect="1" noChangeArrowheads="1"/>
          </p:cNvPicPr>
          <p:nvPr/>
        </p:nvPicPr>
        <p:blipFill>
          <a:blip r:embed="rId3"/>
          <a:srcRect/>
          <a:stretch>
            <a:fillRect/>
          </a:stretch>
        </p:blipFill>
        <p:spPr bwMode="auto">
          <a:xfrm>
            <a:off x="5009745" y="1676400"/>
            <a:ext cx="4134255"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IN" b="1" dirty="0" smtClean="0"/>
              <a:t>Gas Propulsion System</a:t>
            </a:r>
            <a:br>
              <a:rPr lang="en-IN" b="1" dirty="0" smtClean="0"/>
            </a:br>
            <a:endParaRPr lang="en-IN" dirty="0"/>
          </a:p>
        </p:txBody>
      </p:sp>
      <p:sp>
        <p:nvSpPr>
          <p:cNvPr id="3" name="Content Placeholder 2"/>
          <p:cNvSpPr>
            <a:spLocks noGrp="1"/>
          </p:cNvSpPr>
          <p:nvPr>
            <p:ph idx="1"/>
          </p:nvPr>
        </p:nvSpPr>
        <p:spPr>
          <a:xfrm>
            <a:off x="0" y="533400"/>
            <a:ext cx="9144000" cy="6096000"/>
          </a:xfrm>
        </p:spPr>
        <p:txBody>
          <a:bodyPr>
            <a:normAutofit fontScale="92500"/>
          </a:bodyPr>
          <a:lstStyle/>
          <a:p>
            <a:pPr algn="just">
              <a:lnSpc>
                <a:spcPct val="150000"/>
              </a:lnSpc>
            </a:pPr>
            <a:r>
              <a:rPr lang="en-IN" sz="2400" dirty="0" smtClean="0">
                <a:latin typeface="Times New Roman" pitchFamily="18" charset="0"/>
                <a:cs typeface="Times New Roman" pitchFamily="18" charset="0"/>
              </a:rPr>
              <a:t>Supplies clean and dry air. </a:t>
            </a:r>
          </a:p>
          <a:p>
            <a:pPr algn="just">
              <a:lnSpc>
                <a:spcPct val="150000"/>
              </a:lnSpc>
            </a:pPr>
            <a:r>
              <a:rPr lang="en-IN" sz="2400" dirty="0" smtClean="0">
                <a:latin typeface="Times New Roman" pitchFamily="18" charset="0"/>
                <a:cs typeface="Times New Roman" pitchFamily="18" charset="0"/>
              </a:rPr>
              <a:t>Air, Nitrogen and carbon dioxide to propel the abrasive particles. </a:t>
            </a:r>
          </a:p>
          <a:p>
            <a:pPr algn="just">
              <a:lnSpc>
                <a:spcPct val="150000"/>
              </a:lnSpc>
            </a:pPr>
            <a:r>
              <a:rPr lang="en-IN" sz="2400" dirty="0" smtClean="0">
                <a:latin typeface="Times New Roman" pitchFamily="18" charset="0"/>
                <a:cs typeface="Times New Roman" pitchFamily="18" charset="0"/>
              </a:rPr>
              <a:t>Gas may be supplied either from a compressor or a cylinder. </a:t>
            </a:r>
          </a:p>
          <a:p>
            <a:pPr algn="just">
              <a:lnSpc>
                <a:spcPct val="150000"/>
              </a:lnSpc>
            </a:pPr>
            <a:r>
              <a:rPr lang="en-IN" sz="2400" dirty="0" smtClean="0">
                <a:latin typeface="Times New Roman" pitchFamily="18" charset="0"/>
                <a:cs typeface="Times New Roman" pitchFamily="18" charset="0"/>
              </a:rPr>
              <a:t>In case of a compressor, air filter cum drier should be used to avoid water or oil contamination of abrasive powder. </a:t>
            </a:r>
          </a:p>
          <a:p>
            <a:pPr algn="just">
              <a:lnSpc>
                <a:spcPct val="150000"/>
              </a:lnSpc>
            </a:pPr>
            <a:r>
              <a:rPr lang="en-IN" sz="2400" dirty="0" smtClean="0">
                <a:latin typeface="Times New Roman" pitchFamily="18" charset="0"/>
                <a:cs typeface="Times New Roman" pitchFamily="18" charset="0"/>
              </a:rPr>
              <a:t>Gas should be non-toxic, cheap, easily available.</a:t>
            </a:r>
          </a:p>
          <a:p>
            <a:pPr algn="just">
              <a:lnSpc>
                <a:spcPct val="150000"/>
              </a:lnSpc>
            </a:pPr>
            <a:r>
              <a:rPr lang="en-IN" sz="2400" dirty="0" smtClean="0">
                <a:latin typeface="Times New Roman" pitchFamily="18" charset="0"/>
                <a:cs typeface="Times New Roman" pitchFamily="18" charset="0"/>
              </a:rPr>
              <a:t> It should not excessively spread when discharged from nozzle into atmosphere. </a:t>
            </a:r>
          </a:p>
          <a:p>
            <a:pPr algn="just">
              <a:lnSpc>
                <a:spcPct val="150000"/>
              </a:lnSpc>
            </a:pPr>
            <a:r>
              <a:rPr lang="en-IN" sz="2400" dirty="0" smtClean="0">
                <a:latin typeface="Times New Roman" pitchFamily="18" charset="0"/>
                <a:cs typeface="Times New Roman" pitchFamily="18" charset="0"/>
              </a:rPr>
              <a:t>The propellant consumption is of order of 0.008 m3/min at a nozzle pressure of 5 bar and abrasive flow rate varies from 2 to 4 gm/min for fine machining and 10 to 20 gm/min for cutting operation.</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a:xfrm>
            <a:off x="3124200" y="6492875"/>
            <a:ext cx="2895600" cy="365125"/>
          </a:xfrm>
        </p:spPr>
        <p:txBody>
          <a:bodyPr/>
          <a:lstStyle/>
          <a:p>
            <a:r>
              <a:rPr lang="en-US" dirty="0" smtClean="0"/>
              <a:t>ABRASIVE JET MACHINING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IN" b="1" dirty="0" smtClean="0"/>
              <a:t>Abrasive Feeder</a:t>
            </a:r>
            <a:br>
              <a:rPr lang="en-IN" b="1" dirty="0" smtClean="0"/>
            </a:br>
            <a:endParaRPr lang="en-IN" dirty="0"/>
          </a:p>
        </p:txBody>
      </p:sp>
      <p:sp>
        <p:nvSpPr>
          <p:cNvPr id="3" name="Content Placeholder 2"/>
          <p:cNvSpPr>
            <a:spLocks noGrp="1"/>
          </p:cNvSpPr>
          <p:nvPr>
            <p:ph idx="1"/>
          </p:nvPr>
        </p:nvSpPr>
        <p:spPr>
          <a:xfrm>
            <a:off x="0" y="609600"/>
            <a:ext cx="8915400" cy="5867400"/>
          </a:xfrm>
        </p:spPr>
        <p:txBody>
          <a:bodyPr>
            <a:normAutofit/>
          </a:bodyPr>
          <a:lstStyle/>
          <a:p>
            <a:pPr algn="just">
              <a:lnSpc>
                <a:spcPct val="150000"/>
              </a:lnSpc>
            </a:pPr>
            <a:r>
              <a:rPr lang="en-IN" sz="2400" dirty="0" smtClean="0">
                <a:latin typeface="Times New Roman" pitchFamily="18" charset="0"/>
                <a:cs typeface="Times New Roman" pitchFamily="18" charset="0"/>
              </a:rPr>
              <a:t>Required quantity of abrasive particles is supplied by abrasive feeder. </a:t>
            </a:r>
          </a:p>
          <a:p>
            <a:pPr algn="just">
              <a:lnSpc>
                <a:spcPct val="150000"/>
              </a:lnSpc>
            </a:pPr>
            <a:r>
              <a:rPr lang="en-IN" sz="2400" dirty="0" smtClean="0">
                <a:latin typeface="Times New Roman" pitchFamily="18" charset="0"/>
                <a:cs typeface="Times New Roman" pitchFamily="18" charset="0"/>
              </a:rPr>
              <a:t>The filleted propellant is fed into the mixing chamber where in abrasive particles are fed through a sieve. </a:t>
            </a:r>
          </a:p>
          <a:p>
            <a:pPr algn="just">
              <a:lnSpc>
                <a:spcPct val="150000"/>
              </a:lnSpc>
            </a:pPr>
            <a:r>
              <a:rPr lang="en-IN" sz="2400" dirty="0" smtClean="0">
                <a:latin typeface="Times New Roman" pitchFamily="18" charset="0"/>
                <a:cs typeface="Times New Roman" pitchFamily="18" charset="0"/>
              </a:rPr>
              <a:t>The sieve is made to vibrate at 50-60 Hz and mixing ratio is controlled by the amplitude of vibration of sieve. </a:t>
            </a:r>
          </a:p>
          <a:p>
            <a:pPr algn="just">
              <a:lnSpc>
                <a:spcPct val="150000"/>
              </a:lnSpc>
            </a:pPr>
            <a:r>
              <a:rPr lang="en-IN" sz="2400" dirty="0" smtClean="0">
                <a:latin typeface="Times New Roman" pitchFamily="18" charset="0"/>
                <a:cs typeface="Times New Roman" pitchFamily="18" charset="0"/>
              </a:rPr>
              <a:t>The particles are propelled by carrier gas to a mixing chamber. Air abrasive mixture moves further to nozzle. The nozzle imparts high velocity to mixture which is directed at work piece surface.</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IN" b="1" dirty="0" smtClean="0"/>
              <a:t>Machining chamber</a:t>
            </a:r>
            <a:br>
              <a:rPr lang="en-IN" b="1" dirty="0" smtClean="0"/>
            </a:br>
            <a:endParaRPr lang="en-IN" dirty="0"/>
          </a:p>
        </p:txBody>
      </p:sp>
      <p:sp>
        <p:nvSpPr>
          <p:cNvPr id="3" name="Content Placeholder 2"/>
          <p:cNvSpPr>
            <a:spLocks noGrp="1"/>
          </p:cNvSpPr>
          <p:nvPr>
            <p:ph idx="1"/>
          </p:nvPr>
        </p:nvSpPr>
        <p:spPr>
          <a:xfrm>
            <a:off x="0" y="990600"/>
            <a:ext cx="9144000" cy="5135563"/>
          </a:xfrm>
        </p:spPr>
        <p:txBody>
          <a:bodyPr>
            <a:normAutofit/>
          </a:bodyPr>
          <a:lstStyle/>
          <a:p>
            <a:pPr algn="just">
              <a:lnSpc>
                <a:spcPct val="150000"/>
              </a:lnSpc>
            </a:pPr>
            <a:r>
              <a:rPr lang="en-IN" sz="2400" dirty="0" smtClean="0">
                <a:latin typeface="Times New Roman" pitchFamily="18" charset="0"/>
                <a:cs typeface="Times New Roman" pitchFamily="18" charset="0"/>
              </a:rPr>
              <a:t>It is well closed so that concentration of abrasive particles around the working chamber does not reach to the harmful limits.</a:t>
            </a:r>
          </a:p>
          <a:p>
            <a:pPr algn="just">
              <a:lnSpc>
                <a:spcPct val="150000"/>
              </a:lnSpc>
            </a:pPr>
            <a:r>
              <a:rPr lang="en-IN" sz="2400" dirty="0" smtClean="0">
                <a:latin typeface="Times New Roman" pitchFamily="18" charset="0"/>
                <a:cs typeface="Times New Roman" pitchFamily="18" charset="0"/>
              </a:rPr>
              <a:t> Machining chamber is equipped with vacuum dust collector. Special consideration should be given to dust collection system if the toxic material are being machined.</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096000" cy="1143000"/>
          </a:xfrm>
        </p:spPr>
        <p:txBody>
          <a:bodyPr>
            <a:normAutofit fontScale="90000"/>
          </a:bodyPr>
          <a:lstStyle/>
          <a:p>
            <a:pPr algn="l"/>
            <a:r>
              <a:rPr lang="en-IN" b="1" dirty="0" smtClean="0"/>
              <a:t>AJM nozzle</a:t>
            </a:r>
            <a:br>
              <a:rPr lang="en-IN" b="1" dirty="0" smtClean="0"/>
            </a:br>
            <a:endParaRPr lang="en-IN" dirty="0"/>
          </a:p>
        </p:txBody>
      </p:sp>
      <p:sp>
        <p:nvSpPr>
          <p:cNvPr id="3" name="Content Placeholder 2"/>
          <p:cNvSpPr>
            <a:spLocks noGrp="1"/>
          </p:cNvSpPr>
          <p:nvPr>
            <p:ph idx="1"/>
          </p:nvPr>
        </p:nvSpPr>
        <p:spPr>
          <a:xfrm>
            <a:off x="0" y="762000"/>
            <a:ext cx="9144000" cy="5059363"/>
          </a:xfrm>
        </p:spPr>
        <p:txBody>
          <a:bodyPr>
            <a:normAutofit/>
          </a:bodyPr>
          <a:lstStyle/>
          <a:p>
            <a:pPr algn="just">
              <a:lnSpc>
                <a:spcPct val="150000"/>
              </a:lnSpc>
            </a:pPr>
            <a:r>
              <a:rPr lang="en-IN" sz="2400" dirty="0" smtClean="0">
                <a:latin typeface="Times New Roman" pitchFamily="18" charset="0"/>
                <a:cs typeface="Times New Roman" pitchFamily="18" charset="0"/>
              </a:rPr>
              <a:t>AJM nozzle is usually made of tungsten carbide or sapphire which has resistance to wear.</a:t>
            </a:r>
          </a:p>
          <a:p>
            <a:pPr algn="just">
              <a:lnSpc>
                <a:spcPct val="150000"/>
              </a:lnSpc>
            </a:pPr>
            <a:r>
              <a:rPr lang="en-IN" sz="2400" dirty="0" smtClean="0">
                <a:latin typeface="Times New Roman" pitchFamily="18" charset="0"/>
                <a:cs typeface="Times New Roman" pitchFamily="18" charset="0"/>
              </a:rPr>
              <a:t> The nozzle is made of either circular or rectangular cross section and head can be straight, or at a right angle.</a:t>
            </a:r>
          </a:p>
          <a:p>
            <a:pPr algn="just">
              <a:lnSpc>
                <a:spcPct val="150000"/>
              </a:lnSpc>
            </a:pPr>
            <a:r>
              <a:rPr lang="en-IN" sz="2400" dirty="0" smtClean="0">
                <a:latin typeface="Times New Roman" pitchFamily="18" charset="0"/>
                <a:cs typeface="Times New Roman" pitchFamily="18" charset="0"/>
              </a:rPr>
              <a:t> It is so designed that loss of pressure due to the bends, friction etc is minimum possible. </a:t>
            </a:r>
          </a:p>
          <a:p>
            <a:pPr algn="just">
              <a:lnSpc>
                <a:spcPct val="150000"/>
              </a:lnSpc>
            </a:pPr>
            <a:r>
              <a:rPr lang="en-IN" sz="2400" dirty="0" smtClean="0">
                <a:latin typeface="Times New Roman" pitchFamily="18" charset="0"/>
                <a:cs typeface="Times New Roman" pitchFamily="18" charset="0"/>
              </a:rPr>
              <a:t>With increase in wear of a nozzle, the divergence of jet stream increases resulting in more stray cutting and high inaccuracy.</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IN" b="1" dirty="0" smtClean="0"/>
              <a:t>ABRASIVES</a:t>
            </a:r>
            <a:br>
              <a:rPr lang="en-IN" b="1" dirty="0" smtClean="0"/>
            </a:br>
            <a:endParaRPr lang="en-IN" dirty="0"/>
          </a:p>
        </p:txBody>
      </p:sp>
      <p:sp>
        <p:nvSpPr>
          <p:cNvPr id="3" name="Content Placeholder 2"/>
          <p:cNvSpPr>
            <a:spLocks noGrp="1"/>
          </p:cNvSpPr>
          <p:nvPr>
            <p:ph idx="1"/>
          </p:nvPr>
        </p:nvSpPr>
        <p:spPr>
          <a:xfrm>
            <a:off x="0" y="838200"/>
            <a:ext cx="8991600" cy="5287963"/>
          </a:xfrm>
        </p:spPr>
        <p:txBody>
          <a:bodyPr>
            <a:normAutofit/>
          </a:bodyPr>
          <a:lstStyle/>
          <a:p>
            <a:pPr algn="just">
              <a:lnSpc>
                <a:spcPct val="150000"/>
              </a:lnSpc>
            </a:pPr>
            <a:r>
              <a:rPr lang="en-IN" sz="2400" dirty="0" smtClean="0">
                <a:latin typeface="Times New Roman" pitchFamily="18" charset="0"/>
                <a:cs typeface="Times New Roman" pitchFamily="18" charset="0"/>
              </a:rPr>
              <a:t>Aluminum oxide (Al2O3) Silicon carbide (SiC) Glass beads, crushed glass and sodium bicarbonate are some of abrasives used in AJM.</a:t>
            </a:r>
          </a:p>
          <a:p>
            <a:pPr algn="just">
              <a:lnSpc>
                <a:spcPct val="150000"/>
              </a:lnSpc>
            </a:pPr>
            <a:r>
              <a:rPr lang="en-IN" sz="2400" dirty="0" smtClean="0">
                <a:latin typeface="Times New Roman" pitchFamily="18" charset="0"/>
                <a:cs typeface="Times New Roman" pitchFamily="18" charset="0"/>
              </a:rPr>
              <a:t> Selection of abrasives depends on MRR , type of work material , machining accuracy.</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IN" b="1" dirty="0" smtClean="0"/>
              <a:t>AJM nozzle</a:t>
            </a:r>
            <a:endParaRPr lang="en-IN" dirty="0"/>
          </a:p>
        </p:txBody>
      </p:sp>
      <p:sp>
        <p:nvSpPr>
          <p:cNvPr id="3" name="Content Placeholder 2"/>
          <p:cNvSpPr>
            <a:spLocks noGrp="1"/>
          </p:cNvSpPr>
          <p:nvPr>
            <p:ph idx="1"/>
          </p:nvPr>
        </p:nvSpPr>
        <p:spPr>
          <a:xfrm>
            <a:off x="0" y="914400"/>
            <a:ext cx="9144000" cy="5410200"/>
          </a:xfrm>
        </p:spPr>
        <p:txBody>
          <a:bodyPr>
            <a:normAutofit/>
          </a:bodyPr>
          <a:lstStyle/>
          <a:p>
            <a:pPr algn="just">
              <a:lnSpc>
                <a:spcPct val="150000"/>
              </a:lnSpc>
            </a:pPr>
            <a:r>
              <a:rPr lang="en-IN" sz="2400" dirty="0" smtClean="0">
                <a:latin typeface="Times New Roman" pitchFamily="18" charset="0"/>
                <a:cs typeface="Times New Roman" pitchFamily="18" charset="0"/>
              </a:rPr>
              <a:t>AJM nozzle is usually made of tungsten carbide or sapphire ( usually life – 300 hours for sapphire , 20 to 30 hours for WC) which has resistance to wear.</a:t>
            </a:r>
          </a:p>
          <a:p>
            <a:pPr algn="just">
              <a:lnSpc>
                <a:spcPct val="150000"/>
              </a:lnSpc>
            </a:pPr>
            <a:r>
              <a:rPr lang="en-IN" sz="2400" dirty="0" smtClean="0">
                <a:latin typeface="Times New Roman" pitchFamily="18" charset="0"/>
                <a:cs typeface="Times New Roman" pitchFamily="18" charset="0"/>
              </a:rPr>
              <a:t> The nozzle is made of either circular or rectangular cross section and head can be head can be straight, or at a right angle. It is so designed that loss of pressure due to the bends, friction etc is minimum possible. </a:t>
            </a:r>
          </a:p>
          <a:p>
            <a:pPr algn="just">
              <a:lnSpc>
                <a:spcPct val="150000"/>
              </a:lnSpc>
            </a:pPr>
            <a:r>
              <a:rPr lang="en-IN" sz="2400" dirty="0" smtClean="0">
                <a:latin typeface="Times New Roman" pitchFamily="18" charset="0"/>
                <a:cs typeface="Times New Roman" pitchFamily="18" charset="0"/>
              </a:rPr>
              <a:t>With increase in wear of a nozzle, the divergence of jet stream increases resulting in more stray cutting and high inaccuracy.</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0" y="457200"/>
            <a:ext cx="87630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0" y="609600"/>
            <a:ext cx="9144000" cy="5638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IN" sz="3600" b="1" dirty="0" smtClean="0"/>
              <a:t>VARIABLES IN AJM/PARAMETER</a:t>
            </a:r>
            <a:endParaRPr lang="en-IN" sz="3600" b="1"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pPr algn="just">
              <a:lnSpc>
                <a:spcPct val="150000"/>
              </a:lnSpc>
              <a:buFont typeface="Wingdings" pitchFamily="2" charset="2"/>
              <a:buChar char="v"/>
            </a:pPr>
            <a:r>
              <a:rPr lang="en-IN" sz="2400" dirty="0" smtClean="0">
                <a:latin typeface="Times New Roman" pitchFamily="18" charset="0"/>
                <a:cs typeface="Times New Roman" pitchFamily="18" charset="0"/>
              </a:rPr>
              <a:t>Carrier Gas,</a:t>
            </a:r>
          </a:p>
          <a:p>
            <a:pPr algn="just">
              <a:lnSpc>
                <a:spcPct val="150000"/>
              </a:lnSpc>
              <a:buFont typeface="Wingdings" pitchFamily="2" charset="2"/>
              <a:buChar char="v"/>
            </a:pPr>
            <a:r>
              <a:rPr lang="en-IN" sz="2400" dirty="0" smtClean="0">
                <a:latin typeface="Times New Roman" pitchFamily="18" charset="0"/>
                <a:cs typeface="Times New Roman" pitchFamily="18" charset="0"/>
              </a:rPr>
              <a:t>Type of abrasive,</a:t>
            </a:r>
          </a:p>
          <a:p>
            <a:pPr algn="just">
              <a:lnSpc>
                <a:spcPct val="150000"/>
              </a:lnSpc>
              <a:buFont typeface="Wingdings" pitchFamily="2" charset="2"/>
              <a:buChar char="v"/>
            </a:pPr>
            <a:r>
              <a:rPr lang="en-IN" sz="2400" dirty="0" smtClean="0">
                <a:latin typeface="Times New Roman" pitchFamily="18" charset="0"/>
                <a:cs typeface="Times New Roman" pitchFamily="18" charset="0"/>
              </a:rPr>
              <a:t> size of abrasive grain, </a:t>
            </a:r>
          </a:p>
          <a:p>
            <a:pPr algn="just">
              <a:lnSpc>
                <a:spcPct val="150000"/>
              </a:lnSpc>
              <a:buFont typeface="Wingdings" pitchFamily="2" charset="2"/>
              <a:buChar char="v"/>
            </a:pPr>
            <a:r>
              <a:rPr lang="en-IN" sz="2400" dirty="0" smtClean="0">
                <a:latin typeface="Times New Roman" pitchFamily="18" charset="0"/>
                <a:cs typeface="Times New Roman" pitchFamily="18" charset="0"/>
              </a:rPr>
              <a:t>velocity of the abrasive jet,</a:t>
            </a:r>
          </a:p>
          <a:p>
            <a:pPr algn="just">
              <a:lnSpc>
                <a:spcPct val="150000"/>
              </a:lnSpc>
              <a:buFont typeface="Wingdings" pitchFamily="2" charset="2"/>
              <a:buChar char="v"/>
            </a:pPr>
            <a:r>
              <a:rPr lang="en-IN" sz="2400" dirty="0" smtClean="0">
                <a:latin typeface="Times New Roman" pitchFamily="18" charset="0"/>
                <a:cs typeface="Times New Roman" pitchFamily="18" charset="0"/>
              </a:rPr>
              <a:t> mean number. </a:t>
            </a:r>
          </a:p>
          <a:p>
            <a:pPr algn="just">
              <a:lnSpc>
                <a:spcPct val="150000"/>
              </a:lnSpc>
              <a:buFont typeface="Wingdings" pitchFamily="2" charset="2"/>
              <a:buChar char="v"/>
            </a:pPr>
            <a:r>
              <a:rPr lang="en-IN" sz="2400" dirty="0" smtClean="0">
                <a:latin typeface="Times New Roman" pitchFamily="18" charset="0"/>
                <a:cs typeface="Times New Roman" pitchFamily="18" charset="0"/>
              </a:rPr>
              <a:t>abrasive particles per unit volume of the carrier gas, </a:t>
            </a:r>
          </a:p>
          <a:p>
            <a:pPr algn="just">
              <a:lnSpc>
                <a:spcPct val="150000"/>
              </a:lnSpc>
              <a:buFont typeface="Wingdings" pitchFamily="2" charset="2"/>
              <a:buChar char="v"/>
            </a:pPr>
            <a:r>
              <a:rPr lang="en-IN" sz="2400" dirty="0" smtClean="0">
                <a:latin typeface="Times New Roman" pitchFamily="18" charset="0"/>
                <a:cs typeface="Times New Roman" pitchFamily="18" charset="0"/>
              </a:rPr>
              <a:t>work material, </a:t>
            </a:r>
          </a:p>
          <a:p>
            <a:pPr algn="just">
              <a:lnSpc>
                <a:spcPct val="150000"/>
              </a:lnSpc>
              <a:buFont typeface="Wingdings" pitchFamily="2" charset="2"/>
              <a:buChar char="v"/>
            </a:pPr>
            <a:r>
              <a:rPr lang="en-IN" sz="2400" dirty="0" smtClean="0">
                <a:latin typeface="Times New Roman" pitchFamily="18" charset="0"/>
                <a:cs typeface="Times New Roman" pitchFamily="18" charset="0"/>
              </a:rPr>
              <a:t>stand off distance (SOD)</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IN" sz="3600" b="1" dirty="0" smtClean="0">
                <a:latin typeface="Times New Roman" pitchFamily="18" charset="0"/>
                <a:cs typeface="Times New Roman" pitchFamily="18" charset="0"/>
              </a:rPr>
              <a:t>Carrier Gas</a:t>
            </a:r>
            <a:r>
              <a:rPr lang="en-IN" dirty="0" smtClean="0"/>
              <a:t/>
            </a:r>
            <a:br>
              <a:rPr lang="en-IN" dirty="0" smtClean="0"/>
            </a:br>
            <a:endParaRPr lang="en-IN" dirty="0"/>
          </a:p>
        </p:txBody>
      </p:sp>
      <p:sp>
        <p:nvSpPr>
          <p:cNvPr id="3" name="Content Placeholder 2"/>
          <p:cNvSpPr>
            <a:spLocks noGrp="1"/>
          </p:cNvSpPr>
          <p:nvPr>
            <p:ph idx="1"/>
          </p:nvPr>
        </p:nvSpPr>
        <p:spPr>
          <a:xfrm>
            <a:off x="0" y="685800"/>
            <a:ext cx="9144000" cy="4525963"/>
          </a:xfrm>
        </p:spPr>
        <p:txBody>
          <a:bodyPr>
            <a:normAutofit/>
          </a:bodyPr>
          <a:lstStyle/>
          <a:p>
            <a:pPr>
              <a:lnSpc>
                <a:spcPct val="150000"/>
              </a:lnSpc>
              <a:buNone/>
            </a:pPr>
            <a:r>
              <a:rPr lang="en-IN" sz="2400" dirty="0" smtClean="0">
                <a:latin typeface="Times New Roman" pitchFamily="18" charset="0"/>
                <a:cs typeface="Times New Roman" pitchFamily="18" charset="0"/>
              </a:rPr>
              <a:t>a) Composition – Air, CO2, N2</a:t>
            </a:r>
          </a:p>
          <a:p>
            <a:pPr>
              <a:lnSpc>
                <a:spcPct val="150000"/>
              </a:lnSpc>
              <a:buNone/>
            </a:pPr>
            <a:r>
              <a:rPr lang="en-IN" sz="2400" dirty="0" smtClean="0">
                <a:latin typeface="Times New Roman" pitchFamily="18" charset="0"/>
                <a:cs typeface="Times New Roman" pitchFamily="18" charset="0"/>
              </a:rPr>
              <a:t>b) Density – 1.3 kg/m3</a:t>
            </a:r>
          </a:p>
          <a:p>
            <a:pPr>
              <a:lnSpc>
                <a:spcPct val="150000"/>
              </a:lnSpc>
              <a:buNone/>
            </a:pPr>
            <a:r>
              <a:rPr lang="en-IN" sz="2400" dirty="0" smtClean="0">
                <a:latin typeface="Times New Roman" pitchFamily="18" charset="0"/>
                <a:cs typeface="Times New Roman" pitchFamily="18" charset="0"/>
              </a:rPr>
              <a:t>c) Velocity - 500 to 700 m/s</a:t>
            </a:r>
          </a:p>
          <a:p>
            <a:pPr>
              <a:lnSpc>
                <a:spcPct val="150000"/>
              </a:lnSpc>
              <a:buNone/>
            </a:pPr>
            <a:r>
              <a:rPr lang="en-IN" sz="2400" dirty="0" smtClean="0">
                <a:latin typeface="Times New Roman" pitchFamily="18" charset="0"/>
                <a:cs typeface="Times New Roman" pitchFamily="18" charset="0"/>
              </a:rPr>
              <a:t>d) Pressure - 2 to 10 bar</a:t>
            </a:r>
          </a:p>
          <a:p>
            <a:pPr>
              <a:lnSpc>
                <a:spcPct val="150000"/>
              </a:lnSpc>
              <a:buNone/>
            </a:pPr>
            <a:r>
              <a:rPr lang="en-IN" sz="2400" dirty="0" smtClean="0">
                <a:latin typeface="Times New Roman" pitchFamily="18" charset="0"/>
                <a:cs typeface="Times New Roman" pitchFamily="18" charset="0"/>
              </a:rPr>
              <a:t>e) Flow rate - 5 to 30 microns</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81058"/>
                </a:solidFill>
                <a:latin typeface="Algerian" pitchFamily="82" charset="0"/>
              </a:rPr>
              <a:t>What is abrasive jet machining ?</a:t>
            </a:r>
            <a:endParaRPr lang="en-IN" dirty="0"/>
          </a:p>
        </p:txBody>
      </p:sp>
      <p:sp>
        <p:nvSpPr>
          <p:cNvPr id="3" name="Content Placeholder 2"/>
          <p:cNvSpPr>
            <a:spLocks noGrp="1"/>
          </p:cNvSpPr>
          <p:nvPr>
            <p:ph idx="1"/>
          </p:nvPr>
        </p:nvSpPr>
        <p:spPr>
          <a:xfrm>
            <a:off x="457200" y="1600200"/>
            <a:ext cx="8229600" cy="5029200"/>
          </a:xfrm>
        </p:spPr>
        <p:txBody>
          <a:bodyPr>
            <a:normAutofit/>
          </a:bodyPr>
          <a:lstStyle/>
          <a:p>
            <a:pPr algn="just">
              <a:lnSpc>
                <a:spcPct val="120000"/>
              </a:lnSpc>
              <a:buFont typeface="Wingdings" pitchFamily="2" charset="2"/>
              <a:buChar char="v"/>
            </a:pPr>
            <a:r>
              <a:rPr lang="en-US" b="1" dirty="0" smtClean="0">
                <a:solidFill>
                  <a:schemeClr val="tx2"/>
                </a:solidFill>
                <a:latin typeface="Times New Roman" pitchFamily="18" charset="0"/>
                <a:cs typeface="Times New Roman" pitchFamily="18" charset="0"/>
              </a:rPr>
              <a:t>It is the material removal process  where the material is removed by high velocity stream of air/gas  or  water  and  abrasive  mixture .</a:t>
            </a:r>
          </a:p>
          <a:p>
            <a:pPr algn="just">
              <a:lnSpc>
                <a:spcPct val="120000"/>
              </a:lnSpc>
              <a:buFont typeface="Wingdings" pitchFamily="2" charset="2"/>
              <a:buChar char="v"/>
            </a:pPr>
            <a:r>
              <a:rPr lang="en-US" b="1" dirty="0" smtClean="0">
                <a:solidFill>
                  <a:schemeClr val="tx2"/>
                </a:solidFill>
                <a:latin typeface="Times New Roman" pitchFamily="18" charset="0"/>
                <a:cs typeface="Times New Roman" pitchFamily="18" charset="0"/>
              </a:rPr>
              <a:t>An abrasive is small, hard particle having sharp edges and an irregular shape .</a:t>
            </a:r>
          </a:p>
          <a:p>
            <a:pPr algn="just">
              <a:lnSpc>
                <a:spcPct val="120000"/>
              </a:lnSpc>
              <a:buFont typeface="Wingdings" pitchFamily="2" charset="2"/>
              <a:buChar char="v"/>
            </a:pPr>
            <a:r>
              <a:rPr lang="en-US" b="1" dirty="0" smtClean="0">
                <a:solidFill>
                  <a:schemeClr val="tx2"/>
                </a:solidFill>
                <a:latin typeface="Times New Roman" pitchFamily="18" charset="0"/>
                <a:cs typeface="Times New Roman" pitchFamily="18" charset="0"/>
              </a:rPr>
              <a:t>High velocity jet is aimed at a surface under controller condition </a:t>
            </a:r>
          </a:p>
          <a:p>
            <a:pPr algn="just">
              <a:lnSpc>
                <a:spcPct val="150000"/>
              </a:lnSpc>
              <a:buFont typeface="Wingdings" pitchFamily="2" charset="2"/>
              <a:buChar char="v"/>
            </a:pPr>
            <a:endParaRPr lang="en-US" b="1" dirty="0" smtClean="0">
              <a:solidFill>
                <a:srgbClr val="02485E"/>
              </a:solidFill>
              <a:latin typeface="Baskerville Old Face"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210000"/>
              </a:lnSpc>
            </a:pPr>
            <a:r>
              <a:rPr lang="en-US" sz="2400" dirty="0" smtClean="0">
                <a:latin typeface="Times New Roman" pitchFamily="18" charset="0"/>
                <a:cs typeface="Times New Roman" pitchFamily="18" charset="0"/>
              </a:rPr>
              <a:t>Carrier gas, to be used in AJM, must not flare excessively when discharged from the nozzle into the atmosphere.</a:t>
            </a:r>
          </a:p>
          <a:p>
            <a:pPr algn="just">
              <a:lnSpc>
                <a:spcPct val="210000"/>
              </a:lnSpc>
            </a:pPr>
            <a:r>
              <a:rPr lang="en-US" sz="2400" dirty="0" smtClean="0">
                <a:latin typeface="Times New Roman" pitchFamily="18" charset="0"/>
                <a:cs typeface="Times New Roman" pitchFamily="18" charset="0"/>
              </a:rPr>
              <a:t>Further, the gas should be nontoxic, cheap, easily available and capable of being dried and cleaned without difficulty.</a:t>
            </a:r>
          </a:p>
          <a:p>
            <a:pPr algn="just">
              <a:lnSpc>
                <a:spcPct val="210000"/>
              </a:lnSpc>
            </a:pPr>
            <a:r>
              <a:rPr lang="en-US" sz="2400" dirty="0" smtClean="0">
                <a:latin typeface="Times New Roman" pitchFamily="18" charset="0"/>
                <a:cs typeface="Times New Roman" pitchFamily="18" charset="0"/>
              </a:rPr>
              <a:t>The gases that can be used are air, </a:t>
            </a:r>
            <a:r>
              <a:rPr lang="en-US" sz="2400" dirty="0" err="1" smtClean="0">
                <a:latin typeface="Times New Roman" pitchFamily="18" charset="0"/>
                <a:cs typeface="Times New Roman" pitchFamily="18" charset="0"/>
              </a:rPr>
              <a:t>corbon</a:t>
            </a:r>
            <a:r>
              <a:rPr lang="en-US" sz="2400" dirty="0" smtClean="0">
                <a:latin typeface="Times New Roman" pitchFamily="18" charset="0"/>
                <a:cs typeface="Times New Roman" pitchFamily="18" charset="0"/>
              </a:rPr>
              <a:t> dioxide or nitrogen.</a:t>
            </a:r>
          </a:p>
          <a:p>
            <a:pPr algn="just">
              <a:lnSpc>
                <a:spcPct val="210000"/>
              </a:lnSpc>
            </a:pPr>
            <a:r>
              <a:rPr lang="en-US" sz="2400" dirty="0" smtClean="0">
                <a:latin typeface="Times New Roman" pitchFamily="18" charset="0"/>
                <a:cs typeface="Times New Roman" pitchFamily="18" charset="0"/>
              </a:rPr>
              <a:t>Air is most widely used owing to easy availability and little cost.</a:t>
            </a:r>
          </a:p>
          <a:p>
            <a:pPr algn="just">
              <a:lnSpc>
                <a:spcPct val="210000"/>
              </a:lnSpc>
            </a:pPr>
            <a:r>
              <a:rPr lang="en-US" sz="2400" dirty="0" smtClean="0">
                <a:latin typeface="Times New Roman" pitchFamily="18" charset="0"/>
                <a:cs typeface="Times New Roman" pitchFamily="18" charset="0"/>
              </a:rPr>
              <a:t>All abrasive powders supplied by the manufacturers can be run with clean shop air, provided air filters have been installed in the air lines.</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normAutofit/>
          </a:bodyPr>
          <a:lstStyle/>
          <a:p>
            <a:pPr algn="just"/>
            <a:r>
              <a:rPr lang="en-IN" sz="3200" b="1" dirty="0" smtClean="0">
                <a:latin typeface="Times New Roman" pitchFamily="18" charset="0"/>
                <a:cs typeface="Times New Roman" pitchFamily="18" charset="0"/>
              </a:rPr>
              <a:t>Type of abrasive</a:t>
            </a:r>
            <a:endParaRPr lang="en-I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4525963"/>
          </a:xfrm>
        </p:spPr>
        <p:txBody>
          <a:bodyPr>
            <a:normAutofit/>
          </a:bodyPr>
          <a:lstStyle/>
          <a:p>
            <a:pPr algn="just">
              <a:lnSpc>
                <a:spcPct val="150000"/>
              </a:lnSpc>
              <a:buNone/>
            </a:pPr>
            <a:r>
              <a:rPr lang="en-IN" sz="2400" dirty="0" smtClean="0">
                <a:latin typeface="Times New Roman" pitchFamily="18" charset="0"/>
                <a:cs typeface="Times New Roman" pitchFamily="18" charset="0"/>
              </a:rPr>
              <a:t>a) material – Al2O3 SiC Glass beads Crushed glass Sodium bi carbonate</a:t>
            </a:r>
          </a:p>
          <a:p>
            <a:pPr algn="just">
              <a:lnSpc>
                <a:spcPct val="150000"/>
              </a:lnSpc>
              <a:buNone/>
            </a:pPr>
            <a:r>
              <a:rPr lang="en-IN" sz="2400" dirty="0" smtClean="0">
                <a:latin typeface="Times New Roman" pitchFamily="18" charset="0"/>
                <a:cs typeface="Times New Roman" pitchFamily="18" charset="0"/>
              </a:rPr>
              <a:t>b) shape – irregular/regular</a:t>
            </a:r>
          </a:p>
          <a:p>
            <a:pPr algn="just">
              <a:lnSpc>
                <a:spcPct val="150000"/>
              </a:lnSpc>
              <a:buNone/>
            </a:pPr>
            <a:r>
              <a:rPr lang="en-IN" sz="2400" dirty="0" smtClean="0">
                <a:latin typeface="Times New Roman" pitchFamily="18" charset="0"/>
                <a:cs typeface="Times New Roman" pitchFamily="18" charset="0"/>
              </a:rPr>
              <a:t>c) Size – 10 to 50 microns</a:t>
            </a:r>
          </a:p>
          <a:p>
            <a:pPr algn="just">
              <a:lnSpc>
                <a:spcPct val="150000"/>
              </a:lnSpc>
              <a:buNone/>
            </a:pPr>
            <a:r>
              <a:rPr lang="en-IN" sz="2400" dirty="0" smtClean="0">
                <a:latin typeface="Times New Roman" pitchFamily="18" charset="0"/>
                <a:cs typeface="Times New Roman" pitchFamily="18" charset="0"/>
              </a:rPr>
              <a:t>d) Mass flow – 2-20 gm/min</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gn="just">
              <a:lnSpc>
                <a:spcPct val="220000"/>
              </a:lnSpc>
            </a:pPr>
            <a:r>
              <a:rPr lang="en-US" sz="2400" dirty="0" smtClean="0">
                <a:latin typeface="Times New Roman" pitchFamily="18" charset="0"/>
                <a:cs typeface="Times New Roman" pitchFamily="18" charset="0"/>
              </a:rPr>
              <a:t>The choice of abrasive depends on the type of machining operation, for example, roughing, finishing, etc.,</a:t>
            </a:r>
          </a:p>
          <a:p>
            <a:pPr algn="just">
              <a:lnSpc>
                <a:spcPct val="220000"/>
              </a:lnSpc>
            </a:pPr>
            <a:r>
              <a:rPr lang="en-US" sz="2400" dirty="0" smtClean="0">
                <a:latin typeface="Times New Roman" pitchFamily="18" charset="0"/>
                <a:cs typeface="Times New Roman" pitchFamily="18" charset="0"/>
              </a:rPr>
              <a:t>Work material and cost. The abrasive should have a sharp and irregular shape and be fine enough to remain suspended in the carrier gas and should also have excellent flow characteristics.</a:t>
            </a:r>
          </a:p>
          <a:p>
            <a:pPr algn="just">
              <a:lnSpc>
                <a:spcPct val="220000"/>
              </a:lnSpc>
            </a:pPr>
            <a:r>
              <a:rPr lang="en-US" sz="2600" dirty="0" smtClean="0">
                <a:latin typeface="Times New Roman" pitchFamily="18" charset="0"/>
                <a:cs typeface="Times New Roman" pitchFamily="18" charset="0"/>
              </a:rPr>
              <a:t>The abrasives used for cutting are aluminum oxide and silicon carbide, whereas sodium bicarbonate, dolomite, glass beads. Etc. are used for cleaning, etching, </a:t>
            </a:r>
            <a:r>
              <a:rPr lang="en-US" sz="2600" dirty="0" err="1" smtClean="0">
                <a:latin typeface="Times New Roman" pitchFamily="18" charset="0"/>
                <a:cs typeface="Times New Roman" pitchFamily="18" charset="0"/>
              </a:rPr>
              <a:t>deburring</a:t>
            </a:r>
            <a:r>
              <a:rPr lang="en-US" sz="2600" dirty="0" smtClean="0">
                <a:latin typeface="Times New Roman" pitchFamily="18" charset="0"/>
                <a:cs typeface="Times New Roman" pitchFamily="18" charset="0"/>
              </a:rPr>
              <a:t> and polishing.</a:t>
            </a:r>
          </a:p>
          <a:p>
            <a:pPr algn="just">
              <a:lnSpc>
                <a:spcPct val="220000"/>
              </a:lnSpc>
            </a:pPr>
            <a:r>
              <a:rPr lang="en-US" sz="2600" dirty="0" smtClean="0">
                <a:latin typeface="Times New Roman" pitchFamily="18" charset="0"/>
                <a:cs typeface="Times New Roman" pitchFamily="18" charset="0"/>
              </a:rPr>
              <a:t>Re use of abrasives is not recommended because not only does its cutting ability decrease, but contamination also clogs the orifice of the nozzle.</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r"/>
            <a:endParaRPr lang="en-US" dirty="0" smtClean="0"/>
          </a:p>
          <a:p>
            <a:pPr algn="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Grain size</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pic>
        <p:nvPicPr>
          <p:cNvPr id="2050" name="Picture 2" descr="C:\Users\VIKRANTH\Desktop\New Bitmap Image.bmp"/>
          <p:cNvPicPr>
            <a:picLocks noGrp="1" noChangeAspect="1" noChangeArrowheads="1"/>
          </p:cNvPicPr>
          <p:nvPr>
            <p:ph idx="1"/>
          </p:nvPr>
        </p:nvPicPr>
        <p:blipFill>
          <a:blip r:embed="rId2"/>
          <a:srcRect/>
          <a:stretch>
            <a:fillRect/>
          </a:stretch>
        </p:blipFill>
        <p:spPr bwMode="auto">
          <a:xfrm>
            <a:off x="91440" y="1066800"/>
            <a:ext cx="9052560" cy="5257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lnSpc>
                <a:spcPct val="150000"/>
              </a:lnSpc>
            </a:pPr>
            <a:r>
              <a:rPr lang="en-US" sz="2400" dirty="0" smtClean="0">
                <a:latin typeface="Times New Roman" pitchFamily="18" charset="0"/>
                <a:cs typeface="Times New Roman" pitchFamily="18" charset="0"/>
              </a:rPr>
              <a:t>Finer grains are </a:t>
            </a:r>
            <a:r>
              <a:rPr lang="en-US" sz="2400" b="1" dirty="0" smtClean="0">
                <a:latin typeface="Times New Roman" pitchFamily="18" charset="0"/>
                <a:cs typeface="Times New Roman" pitchFamily="18" charset="0"/>
              </a:rPr>
              <a:t>less irregular </a:t>
            </a:r>
            <a:r>
              <a:rPr lang="en-US" sz="2400" dirty="0" smtClean="0">
                <a:latin typeface="Times New Roman" pitchFamily="18" charset="0"/>
                <a:cs typeface="Times New Roman" pitchFamily="18" charset="0"/>
              </a:rPr>
              <a:t>in shape, and hence, </a:t>
            </a:r>
            <a:r>
              <a:rPr lang="en-US" sz="2400" b="1" dirty="0" smtClean="0">
                <a:latin typeface="Times New Roman" pitchFamily="18" charset="0"/>
                <a:cs typeface="Times New Roman" pitchFamily="18" charset="0"/>
              </a:rPr>
              <a:t>possess lesser cutting ability</a:t>
            </a:r>
            <a:r>
              <a:rPr lang="en-US" sz="2400" dirty="0" smtClean="0">
                <a:latin typeface="Times New Roman" pitchFamily="18" charset="0"/>
                <a:cs typeface="Times New Roman" pitchFamily="18" charset="0"/>
              </a:rPr>
              <a:t>.</a:t>
            </a:r>
          </a:p>
          <a:p>
            <a:pPr algn="just">
              <a:lnSpc>
                <a:spcPct val="150000"/>
              </a:lnSpc>
            </a:pPr>
            <a:r>
              <a:rPr lang="en-US" sz="2400" dirty="0" smtClean="0">
                <a:latin typeface="Times New Roman" pitchFamily="18" charset="0"/>
                <a:cs typeface="Times New Roman" pitchFamily="18" charset="0"/>
              </a:rPr>
              <a:t>Moreover, finer grains tend to </a:t>
            </a:r>
            <a:r>
              <a:rPr lang="en-US" sz="2400" b="1" dirty="0" smtClean="0">
                <a:latin typeface="Times New Roman" pitchFamily="18" charset="0"/>
                <a:cs typeface="Times New Roman" pitchFamily="18" charset="0"/>
              </a:rPr>
              <a:t>stick together </a:t>
            </a:r>
            <a:r>
              <a:rPr lang="en-US" sz="2400" dirty="0" smtClean="0">
                <a:latin typeface="Times New Roman" pitchFamily="18" charset="0"/>
                <a:cs typeface="Times New Roman" pitchFamily="18" charset="0"/>
              </a:rPr>
              <a:t>and </a:t>
            </a:r>
            <a:r>
              <a:rPr lang="en-US" sz="2400" b="1" dirty="0" smtClean="0">
                <a:latin typeface="Times New Roman" pitchFamily="18" charset="0"/>
                <a:cs typeface="Times New Roman" pitchFamily="18" charset="0"/>
              </a:rPr>
              <a:t>choke</a:t>
            </a:r>
            <a:r>
              <a:rPr lang="en-US" sz="2400" dirty="0" smtClean="0">
                <a:latin typeface="Times New Roman" pitchFamily="18" charset="0"/>
                <a:cs typeface="Times New Roman" pitchFamily="18" charset="0"/>
              </a:rPr>
              <a:t> the nozzle.</a:t>
            </a:r>
          </a:p>
          <a:p>
            <a:pPr algn="just">
              <a:lnSpc>
                <a:spcPct val="150000"/>
              </a:lnSpc>
            </a:pPr>
            <a:r>
              <a:rPr lang="en-US" sz="2400" dirty="0" smtClean="0">
                <a:latin typeface="Times New Roman" pitchFamily="18" charset="0"/>
                <a:cs typeface="Times New Roman" pitchFamily="18" charset="0"/>
              </a:rPr>
              <a:t>The most </a:t>
            </a:r>
            <a:r>
              <a:rPr lang="en-US" sz="2400" dirty="0" err="1" smtClean="0">
                <a:latin typeface="Times New Roman" pitchFamily="18" charset="0"/>
                <a:cs typeface="Times New Roman" pitchFamily="18" charset="0"/>
              </a:rPr>
              <a:t>favourable</a:t>
            </a:r>
            <a:r>
              <a:rPr lang="en-US" sz="2400" dirty="0" smtClean="0">
                <a:latin typeface="Times New Roman" pitchFamily="18" charset="0"/>
                <a:cs typeface="Times New Roman" pitchFamily="18" charset="0"/>
              </a:rPr>
              <a:t> grain sizes range from </a:t>
            </a:r>
            <a:r>
              <a:rPr lang="en-US" sz="2400" b="1" dirty="0" smtClean="0">
                <a:latin typeface="Times New Roman" pitchFamily="18" charset="0"/>
                <a:cs typeface="Times New Roman" pitchFamily="18" charset="0"/>
              </a:rPr>
              <a:t>10 to 50 microns.</a:t>
            </a:r>
          </a:p>
          <a:p>
            <a:pPr algn="just">
              <a:lnSpc>
                <a:spcPct val="150000"/>
              </a:lnSpc>
            </a:pPr>
            <a:r>
              <a:rPr lang="en-US" sz="2400" dirty="0" smtClean="0">
                <a:latin typeface="Times New Roman" pitchFamily="18" charset="0"/>
                <a:cs typeface="Times New Roman" pitchFamily="18" charset="0"/>
              </a:rPr>
              <a:t>Coarse are recommended for cutting, whereas </a:t>
            </a:r>
            <a:r>
              <a:rPr lang="en-US" sz="2400" b="1" dirty="0" smtClean="0">
                <a:latin typeface="Times New Roman" pitchFamily="18" charset="0"/>
                <a:cs typeface="Times New Roman" pitchFamily="18" charset="0"/>
              </a:rPr>
              <a:t>finer grains </a:t>
            </a:r>
            <a:r>
              <a:rPr lang="en-US" sz="2400" dirty="0" smtClean="0">
                <a:latin typeface="Times New Roman" pitchFamily="18" charset="0"/>
                <a:cs typeface="Times New Roman" pitchFamily="18" charset="0"/>
              </a:rPr>
              <a:t>are useful in </a:t>
            </a:r>
            <a:r>
              <a:rPr lang="en-US" sz="2400" b="1" dirty="0" smtClean="0">
                <a:latin typeface="Times New Roman" pitchFamily="18" charset="0"/>
                <a:cs typeface="Times New Roman" pitchFamily="18" charset="0"/>
              </a:rPr>
              <a:t>polishing, </a:t>
            </a:r>
            <a:r>
              <a:rPr lang="en-US" sz="2400" b="1" dirty="0" err="1" smtClean="0">
                <a:latin typeface="Times New Roman" pitchFamily="18" charset="0"/>
                <a:cs typeface="Times New Roman" pitchFamily="18" charset="0"/>
              </a:rPr>
              <a:t>deburring</a:t>
            </a:r>
            <a:r>
              <a:rPr lang="en-US" sz="2400" b="1" dirty="0" smtClean="0">
                <a:latin typeface="Times New Roman" pitchFamily="18" charset="0"/>
                <a:cs typeface="Times New Roman" pitchFamily="18" charset="0"/>
              </a:rPr>
              <a:t>, etc.</a:t>
            </a:r>
          </a:p>
          <a:p>
            <a:pPr algn="just">
              <a:lnSpc>
                <a:spcPct val="150000"/>
              </a:lnSpc>
            </a:pPr>
            <a:r>
              <a:rPr lang="en-US" sz="2400" dirty="0" smtClean="0">
                <a:latin typeface="Times New Roman" pitchFamily="18" charset="0"/>
                <a:cs typeface="Times New Roman" pitchFamily="18" charset="0"/>
              </a:rPr>
              <a:t>For the erosion of glass by silicon carbide (grain size 25 microns), the minimum jet velocity has been found to be around 150 m/s.</a:t>
            </a: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a:p>
            <a:pPr algn="just">
              <a:lnSpc>
                <a:spcPct val="150000"/>
              </a:lnSpc>
            </a:pP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SU\Pictures\AJM_3.jpg"/>
          <p:cNvPicPr>
            <a:picLocks noGrp="1" noChangeAspect="1" noChangeArrowheads="1"/>
          </p:cNvPicPr>
          <p:nvPr>
            <p:ph idx="1"/>
          </p:nvPr>
        </p:nvPicPr>
        <p:blipFill>
          <a:blip r:embed="rId2" cstate="print"/>
          <a:srcRect/>
          <a:stretch>
            <a:fillRect/>
          </a:stretch>
        </p:blipFill>
        <p:spPr bwMode="auto">
          <a:xfrm>
            <a:off x="0" y="0"/>
            <a:ext cx="9144000" cy="6172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Stand off distance.</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762000" y="1447800"/>
            <a:ext cx="80772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609600"/>
            <a:ext cx="9144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248400"/>
          </a:xfrm>
        </p:spPr>
        <p:txBody>
          <a:bodyPr>
            <a:noAutofit/>
          </a:bodyPr>
          <a:lstStyle/>
          <a:p>
            <a:pPr algn="just">
              <a:lnSpc>
                <a:spcPct val="150000"/>
              </a:lnSpc>
            </a:pPr>
            <a:r>
              <a:rPr lang="en-IN" sz="2400" dirty="0" smtClean="0">
                <a:latin typeface="Times New Roman" pitchFamily="18" charset="0"/>
                <a:cs typeface="Times New Roman" pitchFamily="18" charset="0"/>
              </a:rPr>
              <a:t>Stand off distance is defined as the distance between the face of the nozzle and the surface of the work</a:t>
            </a:r>
          </a:p>
          <a:p>
            <a:pPr algn="just">
              <a:lnSpc>
                <a:spcPct val="150000"/>
              </a:lnSpc>
            </a:pPr>
            <a:r>
              <a:rPr lang="en-IN" sz="2400" dirty="0" smtClean="0">
                <a:latin typeface="Times New Roman" pitchFamily="18" charset="0"/>
                <a:cs typeface="Times New Roman" pitchFamily="18" charset="0"/>
              </a:rPr>
              <a:t>A large SOD results in flaring of jet which leads to poor accuracy.</a:t>
            </a:r>
          </a:p>
          <a:p>
            <a:pPr algn="just">
              <a:lnSpc>
                <a:spcPct val="150000"/>
              </a:lnSpc>
            </a:pPr>
            <a:r>
              <a:rPr lang="en-IN" sz="2400" dirty="0" smtClean="0">
                <a:latin typeface="Times New Roman" pitchFamily="18" charset="0"/>
                <a:cs typeface="Times New Roman" pitchFamily="18" charset="0"/>
              </a:rPr>
              <a:t>It is clear from figure that MRR increase with nozzle tip distance or Stand off distance up to certain distance and then decreases.</a:t>
            </a:r>
          </a:p>
          <a:p>
            <a:pPr algn="just">
              <a:lnSpc>
                <a:spcPct val="150000"/>
              </a:lnSpc>
            </a:pPr>
            <a:r>
              <a:rPr lang="en-IN" sz="2400" dirty="0" smtClean="0">
                <a:latin typeface="Times New Roman" pitchFamily="18" charset="0"/>
                <a:cs typeface="Times New Roman" pitchFamily="18" charset="0"/>
              </a:rPr>
              <a:t>Penetration rate also increases with SOD and then decreases.</a:t>
            </a:r>
          </a:p>
          <a:p>
            <a:pPr algn="just">
              <a:lnSpc>
                <a:spcPct val="150000"/>
              </a:lnSpc>
            </a:pPr>
            <a:r>
              <a:rPr lang="en-IN" sz="2400" dirty="0" smtClean="0">
                <a:latin typeface="Times New Roman" pitchFamily="18" charset="0"/>
                <a:cs typeface="Times New Roman" pitchFamily="18" charset="0"/>
              </a:rPr>
              <a:t>Decrease in SOD improves accuracy, decreases </a:t>
            </a:r>
            <a:r>
              <a:rPr lang="en-IN" sz="2400" dirty="0" err="1" smtClean="0">
                <a:latin typeface="Times New Roman" pitchFamily="18" charset="0"/>
                <a:cs typeface="Times New Roman" pitchFamily="18" charset="0"/>
              </a:rPr>
              <a:t>kerfwidth</a:t>
            </a:r>
            <a:r>
              <a:rPr lang="en-IN" sz="2400" dirty="0" smtClean="0">
                <a:latin typeface="Times New Roman" pitchFamily="18" charset="0"/>
                <a:cs typeface="Times New Roman" pitchFamily="18" charset="0"/>
              </a:rPr>
              <a:t>, and reduces taper in machined groove. </a:t>
            </a:r>
          </a:p>
          <a:p>
            <a:pPr algn="just">
              <a:lnSpc>
                <a:spcPct val="150000"/>
              </a:lnSpc>
            </a:pPr>
            <a:r>
              <a:rPr lang="en-IN" sz="2400" dirty="0" smtClean="0">
                <a:latin typeface="Times New Roman" pitchFamily="18" charset="0"/>
                <a:cs typeface="Times New Roman" pitchFamily="18" charset="0"/>
              </a:rPr>
              <a:t>However light operation like cleaning, frosting etc are conducted with large SOD.(say 12.5 to 75mm)</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b="1" dirty="0" smtClean="0"/>
              <a:t>Process capability</a:t>
            </a:r>
            <a:br>
              <a:rPr lang="en-IN" b="1" dirty="0" smtClean="0"/>
            </a:br>
            <a:endParaRPr lang="en-IN" dirty="0"/>
          </a:p>
        </p:txBody>
      </p:sp>
      <p:sp>
        <p:nvSpPr>
          <p:cNvPr id="3" name="Content Placeholder 2"/>
          <p:cNvSpPr>
            <a:spLocks noGrp="1"/>
          </p:cNvSpPr>
          <p:nvPr>
            <p:ph idx="1"/>
          </p:nvPr>
        </p:nvSpPr>
        <p:spPr>
          <a:xfrm>
            <a:off x="152400" y="838200"/>
            <a:ext cx="8991600" cy="5562600"/>
          </a:xfrm>
        </p:spPr>
        <p:txBody>
          <a:bodyPr>
            <a:normAutofit/>
          </a:bodyPr>
          <a:lstStyle/>
          <a:p>
            <a:pPr algn="just">
              <a:lnSpc>
                <a:spcPct val="200000"/>
              </a:lnSpc>
              <a:buNone/>
            </a:pPr>
            <a:r>
              <a:rPr lang="en-IN" sz="2400" dirty="0" smtClean="0">
                <a:latin typeface="Times New Roman" pitchFamily="18" charset="0"/>
                <a:cs typeface="Times New Roman" pitchFamily="18" charset="0"/>
              </a:rPr>
              <a:t>1. Material removal rate – 0.015 cm3/min</a:t>
            </a:r>
          </a:p>
          <a:p>
            <a:pPr algn="just">
              <a:lnSpc>
                <a:spcPct val="200000"/>
              </a:lnSpc>
              <a:buNone/>
            </a:pPr>
            <a:r>
              <a:rPr lang="en-IN" sz="2400" dirty="0" smtClean="0">
                <a:latin typeface="Times New Roman" pitchFamily="18" charset="0"/>
                <a:cs typeface="Times New Roman" pitchFamily="18" charset="0"/>
              </a:rPr>
              <a:t>2. Narrow slots – 0.12 to 0.25mm ± 0.12mm</a:t>
            </a:r>
          </a:p>
          <a:p>
            <a:pPr algn="just">
              <a:lnSpc>
                <a:spcPct val="200000"/>
              </a:lnSpc>
              <a:buNone/>
            </a:pPr>
            <a:r>
              <a:rPr lang="en-IN" sz="2400" dirty="0" smtClean="0">
                <a:latin typeface="Times New Roman" pitchFamily="18" charset="0"/>
                <a:cs typeface="Times New Roman" pitchFamily="18" charset="0"/>
              </a:rPr>
              <a:t>3 Surface finish -0.25 micron to 1.25 micron</a:t>
            </a:r>
          </a:p>
          <a:p>
            <a:pPr algn="just">
              <a:lnSpc>
                <a:spcPct val="200000"/>
              </a:lnSpc>
              <a:buNone/>
            </a:pPr>
            <a:r>
              <a:rPr lang="en-IN" sz="2400" dirty="0" smtClean="0">
                <a:latin typeface="Times New Roman" pitchFamily="18" charset="0"/>
                <a:cs typeface="Times New Roman" pitchFamily="18" charset="0"/>
              </a:rPr>
              <a:t>4 Sharp radius up to 0.2mm is possible</a:t>
            </a:r>
          </a:p>
          <a:p>
            <a:pPr algn="just">
              <a:lnSpc>
                <a:spcPct val="200000"/>
              </a:lnSpc>
              <a:buNone/>
            </a:pPr>
            <a:r>
              <a:rPr lang="en-IN" sz="2400" dirty="0" smtClean="0">
                <a:latin typeface="Times New Roman" pitchFamily="18" charset="0"/>
                <a:cs typeface="Times New Roman" pitchFamily="18" charset="0"/>
              </a:rPr>
              <a:t>5. Steel up to 1.5mm ,Glass up to 6.3mm is possible to cut</a:t>
            </a:r>
          </a:p>
          <a:p>
            <a:pPr algn="just">
              <a:lnSpc>
                <a:spcPct val="200000"/>
              </a:lnSpc>
              <a:buNone/>
            </a:pPr>
            <a:r>
              <a:rPr lang="en-IN" sz="2400" dirty="0" smtClean="0">
                <a:latin typeface="Times New Roman" pitchFamily="18" charset="0"/>
                <a:cs typeface="Times New Roman" pitchFamily="18" charset="0"/>
              </a:rPr>
              <a:t>6. Machining of thin sectioned hard and brittle materials is possible.</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Continued…</a:t>
            </a:r>
            <a:endParaRPr lang="en-IN" dirty="0"/>
          </a:p>
        </p:txBody>
      </p:sp>
      <p:sp>
        <p:nvSpPr>
          <p:cNvPr id="3" name="Content Placeholder 2"/>
          <p:cNvSpPr>
            <a:spLocks noGrp="1"/>
          </p:cNvSpPr>
          <p:nvPr>
            <p:ph idx="1"/>
          </p:nvPr>
        </p:nvSpPr>
        <p:spPr/>
        <p:txBody>
          <a:bodyPr/>
          <a:lstStyle/>
          <a:p>
            <a:pPr algn="just">
              <a:lnSpc>
                <a:spcPct val="120000"/>
              </a:lnSpc>
              <a:buFont typeface="Wingdings" pitchFamily="2" charset="2"/>
              <a:buChar char="v"/>
            </a:pPr>
            <a:r>
              <a:rPr lang="en-US" b="1" dirty="0" smtClean="0">
                <a:solidFill>
                  <a:schemeClr val="tx2"/>
                </a:solidFill>
                <a:latin typeface="Times New Roman" pitchFamily="18" charset="0"/>
                <a:cs typeface="Times New Roman" pitchFamily="18" charset="0"/>
              </a:rPr>
              <a:t>This stream is directed by means of a suitably designed nozzle on to the work surface to be machined.</a:t>
            </a:r>
          </a:p>
          <a:p>
            <a:pPr algn="just">
              <a:lnSpc>
                <a:spcPct val="120000"/>
              </a:lnSpc>
              <a:buFont typeface="Wingdings" pitchFamily="2" charset="2"/>
              <a:buChar char="v"/>
            </a:pPr>
            <a:r>
              <a:rPr lang="en-US" b="1" dirty="0" smtClean="0">
                <a:solidFill>
                  <a:schemeClr val="tx2"/>
                </a:solidFill>
                <a:latin typeface="Times New Roman" pitchFamily="18" charset="0"/>
                <a:cs typeface="Times New Roman" pitchFamily="18" charset="0"/>
              </a:rPr>
              <a:t>Metal removal occurs due to erosion caused by the abrasive particles impacting the work surface at high speed.</a:t>
            </a:r>
          </a:p>
          <a:p>
            <a:pPr>
              <a:buNone/>
            </a:pP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b="1" i="1" dirty="0" smtClean="0"/>
              <a:t>AJM process characteristics</a:t>
            </a:r>
            <a:r>
              <a:rPr lang="en-US" b="1" i="1" dirty="0" smtClean="0"/>
              <a:t> </a:t>
            </a:r>
            <a:endParaRPr lang="en-IN" b="1" i="1" dirty="0"/>
          </a:p>
        </p:txBody>
      </p:sp>
      <p:sp>
        <p:nvSpPr>
          <p:cNvPr id="3" name="Content Placeholder 2"/>
          <p:cNvSpPr>
            <a:spLocks noGrp="1"/>
          </p:cNvSpPr>
          <p:nvPr>
            <p:ph idx="1"/>
          </p:nvPr>
        </p:nvSpPr>
        <p:spPr>
          <a:xfrm>
            <a:off x="0" y="1143000"/>
            <a:ext cx="9144000" cy="4983163"/>
          </a:xfrm>
        </p:spPr>
        <p:txBody>
          <a:bodyPr>
            <a:normAutofit/>
          </a:bodyPr>
          <a:lstStyle/>
          <a:p>
            <a:pPr algn="just">
              <a:lnSpc>
                <a:spcPct val="200000"/>
              </a:lnSpc>
            </a:pPr>
            <a:r>
              <a:rPr lang="en-IN" sz="2400" dirty="0" smtClean="0">
                <a:latin typeface="Times New Roman" pitchFamily="18" charset="0"/>
                <a:cs typeface="Times New Roman" pitchFamily="18" charset="0"/>
              </a:rPr>
              <a:t>Following are the AJM process characteristics</a:t>
            </a:r>
          </a:p>
          <a:p>
            <a:pPr algn="just">
              <a:lnSpc>
                <a:spcPct val="200000"/>
              </a:lnSpc>
              <a:buNone/>
            </a:pPr>
            <a:r>
              <a:rPr lang="en-IN" sz="2400" dirty="0" smtClean="0">
                <a:latin typeface="Times New Roman" pitchFamily="18" charset="0"/>
                <a:cs typeface="Times New Roman" pitchFamily="18" charset="0"/>
              </a:rPr>
              <a:t>1. Material removal rate</a:t>
            </a:r>
          </a:p>
          <a:p>
            <a:pPr algn="just">
              <a:lnSpc>
                <a:spcPct val="200000"/>
              </a:lnSpc>
              <a:buNone/>
            </a:pPr>
            <a:r>
              <a:rPr lang="en-IN" sz="2400" dirty="0" smtClean="0">
                <a:latin typeface="Times New Roman" pitchFamily="18" charset="0"/>
                <a:cs typeface="Times New Roman" pitchFamily="18" charset="0"/>
              </a:rPr>
              <a:t>2. Geometry and surface finish of work piece</a:t>
            </a:r>
          </a:p>
          <a:p>
            <a:pPr algn="just">
              <a:lnSpc>
                <a:spcPct val="200000"/>
              </a:lnSpc>
              <a:buNone/>
            </a:pPr>
            <a:r>
              <a:rPr lang="en-IN" sz="2400" dirty="0" smtClean="0">
                <a:latin typeface="Times New Roman" pitchFamily="18" charset="0"/>
                <a:cs typeface="Times New Roman" pitchFamily="18" charset="0"/>
              </a:rPr>
              <a:t>3. wear rate of the nozzle</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IN" b="1" dirty="0" smtClean="0"/>
              <a:t>1.Effect of abrasive flow rate and</a:t>
            </a:r>
            <a:br>
              <a:rPr lang="en-IN" b="1" dirty="0" smtClean="0"/>
            </a:br>
            <a:r>
              <a:rPr lang="en-IN" b="1" dirty="0" smtClean="0"/>
              <a:t>grain size on MRR</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pic>
        <p:nvPicPr>
          <p:cNvPr id="7" name="Picture 2"/>
          <p:cNvPicPr>
            <a:picLocks noGrp="1" noChangeAspect="1" noChangeArrowheads="1"/>
          </p:cNvPicPr>
          <p:nvPr>
            <p:ph idx="1"/>
          </p:nvPr>
        </p:nvPicPr>
        <p:blipFill>
          <a:blip r:embed="rId2"/>
          <a:srcRect/>
          <a:stretch>
            <a:fillRect/>
          </a:stretch>
        </p:blipFill>
        <p:spPr bwMode="auto">
          <a:xfrm>
            <a:off x="685800" y="1752600"/>
            <a:ext cx="8134004"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943600"/>
          </a:xfrm>
        </p:spPr>
        <p:txBody>
          <a:bodyPr>
            <a:normAutofit lnSpcReduction="10000"/>
          </a:bodyPr>
          <a:lstStyle/>
          <a:p>
            <a:pPr algn="just">
              <a:lnSpc>
                <a:spcPct val="200000"/>
              </a:lnSpc>
            </a:pPr>
            <a:r>
              <a:rPr lang="en-IN" sz="2400" dirty="0" smtClean="0">
                <a:latin typeface="Times New Roman" pitchFamily="18" charset="0"/>
                <a:cs typeface="Times New Roman" pitchFamily="18" charset="0"/>
              </a:rPr>
              <a:t>It is clear from the figure that at a particular pressure MRR increase with increase of abrasive flow rate and is influenced by size of  abrasive particles. But after reaching optimum value, MRR decreases with further increase of abrasive flow rate. </a:t>
            </a:r>
          </a:p>
          <a:p>
            <a:pPr algn="just">
              <a:lnSpc>
                <a:spcPct val="200000"/>
              </a:lnSpc>
            </a:pPr>
            <a:r>
              <a:rPr lang="en-IN" sz="2400" dirty="0" smtClean="0">
                <a:latin typeface="Times New Roman" pitchFamily="18" charset="0"/>
                <a:cs typeface="Times New Roman" pitchFamily="18" charset="0"/>
              </a:rPr>
              <a:t>This is owing to the fact that Mass flow rate of gas decreases with increase of abrasive flow rate and hence mixing ratio increases causing a decrease in material removal rate because of decreasing energy available for erosion.</a:t>
            </a:r>
            <a:endParaRPr lang="en-IN"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IN" b="1" dirty="0" smtClean="0"/>
              <a:t>2.Efect of Mixing ratio on MRR</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457200" y="1447800"/>
            <a:ext cx="76962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5897563"/>
          </a:xfrm>
        </p:spPr>
        <p:txBody>
          <a:bodyPr>
            <a:normAutofit/>
          </a:bodyPr>
          <a:lstStyle/>
          <a:p>
            <a:pPr algn="just">
              <a:lnSpc>
                <a:spcPct val="200000"/>
              </a:lnSpc>
            </a:pPr>
            <a:r>
              <a:rPr lang="en-IN" sz="2400" dirty="0" smtClean="0">
                <a:latin typeface="Times New Roman" pitchFamily="18" charset="0"/>
                <a:cs typeface="Times New Roman" pitchFamily="18" charset="0"/>
              </a:rPr>
              <a:t>Increased mass flow rate of abrasive will result in a decreased velocity of fluid and will thereby decreases the available energy for erosion and ultimately theMRR. </a:t>
            </a:r>
          </a:p>
          <a:p>
            <a:pPr algn="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pic>
        <p:nvPicPr>
          <p:cNvPr id="10242" name="Picture 2" descr="C:\Users\VIKRANTH\Desktop\New Bitmap Image.bmp"/>
          <p:cNvPicPr>
            <a:picLocks noGrp="1" noChangeAspect="1" noChangeArrowheads="1"/>
          </p:cNvPicPr>
          <p:nvPr>
            <p:ph idx="1"/>
          </p:nvPr>
        </p:nvPicPr>
        <p:blipFill>
          <a:blip r:embed="rId2"/>
          <a:srcRect/>
          <a:stretch>
            <a:fillRect/>
          </a:stretch>
        </p:blipFill>
        <p:spPr bwMode="auto">
          <a:xfrm>
            <a:off x="0" y="228600"/>
            <a:ext cx="9144000" cy="609600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IN" dirty="0" smtClean="0"/>
              <a:t>3.</a:t>
            </a:r>
            <a:r>
              <a:rPr lang="en-IN" b="1" dirty="0" smtClean="0"/>
              <a:t>Effect of Nozzle pressure on MRR</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pic>
        <p:nvPicPr>
          <p:cNvPr id="11266" name="Picture 2"/>
          <p:cNvPicPr>
            <a:picLocks noGrp="1" noChangeAspect="1" noChangeArrowheads="1"/>
          </p:cNvPicPr>
          <p:nvPr>
            <p:ph idx="1"/>
          </p:nvPr>
        </p:nvPicPr>
        <p:blipFill>
          <a:blip r:embed="rId2"/>
          <a:srcRect/>
          <a:stretch>
            <a:fillRect/>
          </a:stretch>
        </p:blipFill>
        <p:spPr bwMode="auto">
          <a:xfrm>
            <a:off x="0" y="1447800"/>
            <a:ext cx="89916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lgn="just">
              <a:lnSpc>
                <a:spcPct val="170000"/>
              </a:lnSpc>
            </a:pPr>
            <a:r>
              <a:rPr lang="en-IN" sz="3100" dirty="0" smtClean="0">
                <a:latin typeface="Times New Roman" pitchFamily="18" charset="0"/>
                <a:cs typeface="Times New Roman" pitchFamily="18" charset="0"/>
              </a:rPr>
              <a:t>The abrasive flow rate can be increased by increasing the flow rate of the carrier gas.</a:t>
            </a:r>
          </a:p>
          <a:p>
            <a:pPr algn="just">
              <a:lnSpc>
                <a:spcPct val="170000"/>
              </a:lnSpc>
            </a:pPr>
            <a:r>
              <a:rPr lang="en-IN" sz="3100" dirty="0" smtClean="0">
                <a:latin typeface="Times New Roman" pitchFamily="18" charset="0"/>
                <a:cs typeface="Times New Roman" pitchFamily="18" charset="0"/>
              </a:rPr>
              <a:t>This is only possible by increasing the internal gas pressure as shown in the figure.</a:t>
            </a:r>
          </a:p>
          <a:p>
            <a:pPr algn="just">
              <a:lnSpc>
                <a:spcPct val="170000"/>
              </a:lnSpc>
            </a:pPr>
            <a:r>
              <a:rPr lang="en-IN" sz="3100" dirty="0" smtClean="0">
                <a:latin typeface="Times New Roman" pitchFamily="18" charset="0"/>
                <a:cs typeface="Times New Roman" pitchFamily="18" charset="0"/>
              </a:rPr>
              <a:t> As the internal gas pressure increases abrasive mass flow rate increase and thus MRR increases.</a:t>
            </a:r>
          </a:p>
          <a:p>
            <a:pPr algn="just">
              <a:lnSpc>
                <a:spcPct val="170000"/>
              </a:lnSpc>
            </a:pPr>
            <a:r>
              <a:rPr lang="en-IN" sz="3100" b="1" dirty="0" smtClean="0">
                <a:latin typeface="Times New Roman" pitchFamily="18" charset="0"/>
                <a:cs typeface="Times New Roman" pitchFamily="18" charset="0"/>
              </a:rPr>
              <a:t>As a matter of fact, the material removal rate will increase with the increase in gas pressure.</a:t>
            </a:r>
          </a:p>
          <a:p>
            <a:pPr algn="just">
              <a:lnSpc>
                <a:spcPct val="170000"/>
              </a:lnSpc>
            </a:pPr>
            <a:r>
              <a:rPr lang="en-IN" sz="3100" dirty="0" smtClean="0">
                <a:latin typeface="Times New Roman" pitchFamily="18" charset="0"/>
                <a:cs typeface="Times New Roman" pitchFamily="18" charset="0"/>
              </a:rPr>
              <a:t>The abrasive must impinge on the work surface with minimum velocity for machining glass by SIC particle is found to be around 150m/s.</a:t>
            </a:r>
          </a:p>
          <a:p>
            <a:pPr algn="just">
              <a:lnSpc>
                <a:spcPct val="150000"/>
              </a:lnSpc>
            </a:pPr>
            <a:endParaRPr lang="en-IN" sz="2400" b="1" dirty="0" smtClean="0">
              <a:latin typeface="Times New Roman" pitchFamily="18" charset="0"/>
              <a:cs typeface="Times New Roman" pitchFamily="18" charset="0"/>
            </a:endParaRPr>
          </a:p>
          <a:p>
            <a:pPr algn="just">
              <a:lnSpc>
                <a:spcPct val="150000"/>
              </a:lnSpc>
            </a:pPr>
            <a:endParaRPr lang="en-IN" sz="24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228600" y="609600"/>
            <a:ext cx="8610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248400"/>
          </a:xfrm>
        </p:spPr>
        <p:txBody>
          <a:bodyPr>
            <a:normAutofit fontScale="92500" lnSpcReduction="20000"/>
          </a:bodyPr>
          <a:lstStyle/>
          <a:p>
            <a:pPr>
              <a:buNone/>
            </a:pPr>
            <a:r>
              <a:rPr lang="en-US" b="1" dirty="0" smtClean="0"/>
              <a:t>Applications</a:t>
            </a:r>
          </a:p>
          <a:p>
            <a:pPr algn="just">
              <a:lnSpc>
                <a:spcPct val="150000"/>
              </a:lnSpc>
            </a:pPr>
            <a:r>
              <a:rPr lang="en-US" sz="2600" dirty="0" smtClean="0">
                <a:latin typeface="Times New Roman" pitchFamily="18" charset="0"/>
                <a:cs typeface="Times New Roman" pitchFamily="18" charset="0"/>
              </a:rPr>
              <a:t> Abrasive water jet cutting is highly used in aerospace, automotive and electronics industries.</a:t>
            </a:r>
          </a:p>
          <a:p>
            <a:pPr algn="just">
              <a:lnSpc>
                <a:spcPct val="150000"/>
              </a:lnSpc>
            </a:pPr>
            <a:r>
              <a:rPr lang="en-US" sz="2600" dirty="0" smtClean="0">
                <a:latin typeface="Times New Roman" pitchFamily="18" charset="0"/>
                <a:cs typeface="Times New Roman" pitchFamily="18" charset="0"/>
              </a:rPr>
              <a:t>In aerospace industries, parts such as titanium bodies for military aircrafts, engine  components (aluminium, titanium, heat resistant alloys), aluminium body parts and interior cabin parts are made using abrasive water jet cutting.</a:t>
            </a:r>
          </a:p>
          <a:p>
            <a:pPr algn="just">
              <a:lnSpc>
                <a:spcPct val="150000"/>
              </a:lnSpc>
            </a:pPr>
            <a:r>
              <a:rPr lang="en-US" sz="2600" dirty="0" smtClean="0">
                <a:latin typeface="Times New Roman" pitchFamily="18" charset="0"/>
                <a:cs typeface="Times New Roman" pitchFamily="18" charset="0"/>
              </a:rPr>
              <a:t> In automotive industries, parts like interior trim (head liners, trunk liners, door panels) and </a:t>
            </a:r>
            <a:r>
              <a:rPr lang="en-US" sz="2600" dirty="0" err="1" smtClean="0">
                <a:latin typeface="Times New Roman" pitchFamily="18" charset="0"/>
                <a:cs typeface="Times New Roman" pitchFamily="18" charset="0"/>
              </a:rPr>
              <a:t>fibre</a:t>
            </a:r>
            <a:r>
              <a:rPr lang="en-US" sz="2600" dirty="0" smtClean="0">
                <a:latin typeface="Times New Roman" pitchFamily="18" charset="0"/>
                <a:cs typeface="Times New Roman" pitchFamily="18" charset="0"/>
              </a:rPr>
              <a:t> glass body components and bumpers are made by this process.</a:t>
            </a:r>
          </a:p>
          <a:p>
            <a:pPr algn="just">
              <a:lnSpc>
                <a:spcPct val="150000"/>
              </a:lnSpc>
            </a:pPr>
            <a:r>
              <a:rPr lang="en-US" sz="2600" dirty="0" smtClean="0">
                <a:latin typeface="Times New Roman" pitchFamily="18" charset="0"/>
                <a:cs typeface="Times New Roman" pitchFamily="18" charset="0"/>
              </a:rPr>
              <a:t>Similarly, in electronics industries, circuit boards and cable stripping are made by abrasive water jet cutting.</a:t>
            </a: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Process</a:t>
            </a:r>
            <a:endParaRPr lang="en-IN" dirty="0"/>
          </a:p>
        </p:txBody>
      </p:sp>
      <p:sp>
        <p:nvSpPr>
          <p:cNvPr id="3" name="Content Placeholder 2"/>
          <p:cNvSpPr>
            <a:spLocks noGrp="1"/>
          </p:cNvSpPr>
          <p:nvPr>
            <p:ph idx="1"/>
          </p:nvPr>
        </p:nvSpPr>
        <p:spPr>
          <a:xfrm>
            <a:off x="457200" y="1371600"/>
            <a:ext cx="8229600" cy="5486400"/>
          </a:xfrm>
        </p:spPr>
        <p:txBody>
          <a:bodyPr>
            <a:normAutofit fontScale="70000" lnSpcReduction="20000"/>
          </a:bodyPr>
          <a:lstStyle/>
          <a:p>
            <a:pPr algn="just">
              <a:lnSpc>
                <a:spcPct val="170000"/>
              </a:lnSpc>
              <a:buFont typeface="Wingdings" pitchFamily="2" charset="2"/>
              <a:buChar char="Ø"/>
            </a:pPr>
            <a:r>
              <a:rPr lang="en-IN" dirty="0" smtClean="0">
                <a:latin typeface="Times New Roman" pitchFamily="18" charset="0"/>
                <a:cs typeface="Times New Roman" pitchFamily="18" charset="0"/>
              </a:rPr>
              <a:t>In Abrasive jet machining abrasive particles are made to impinge on work material at high velocity. </a:t>
            </a:r>
          </a:p>
          <a:p>
            <a:pPr algn="just">
              <a:lnSpc>
                <a:spcPct val="170000"/>
              </a:lnSpc>
              <a:buFont typeface="Wingdings" pitchFamily="2" charset="2"/>
              <a:buChar char="Ø"/>
            </a:pPr>
            <a:r>
              <a:rPr lang="en-IN" dirty="0" smtClean="0">
                <a:latin typeface="Times New Roman" pitchFamily="18" charset="0"/>
                <a:cs typeface="Times New Roman" pitchFamily="18" charset="0"/>
              </a:rPr>
              <a:t>Jet of abrasive particles is carried by carrier gas or air. The high velocity stream of abrasives is generated by converting pressure energy of carrier gas or air to its Kinetic energy and hence high velocity jet.</a:t>
            </a:r>
          </a:p>
          <a:p>
            <a:pPr algn="just">
              <a:lnSpc>
                <a:spcPct val="170000"/>
              </a:lnSpc>
              <a:buFont typeface="Wingdings" pitchFamily="2" charset="2"/>
              <a:buChar char="Ø"/>
            </a:pPr>
            <a:r>
              <a:rPr lang="en-IN" dirty="0" smtClean="0">
                <a:latin typeface="Times New Roman" pitchFamily="18" charset="0"/>
                <a:cs typeface="Times New Roman" pitchFamily="18" charset="0"/>
              </a:rPr>
              <a:t> Nozzles directs abrasive jet in a controlled manner onto work material. The high velocity abrasive particles remove the material by micro-cutting action as </a:t>
            </a:r>
            <a:r>
              <a:rPr lang="en-IN" dirty="0" smtClean="0"/>
              <a:t>well as brittle fracture of the work material.</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4525963"/>
          </a:xfrm>
        </p:spPr>
        <p:txBody>
          <a:bodyPr>
            <a:noAutofit/>
          </a:bodyPr>
          <a:lstStyle/>
          <a:p>
            <a:pPr algn="just">
              <a:lnSpc>
                <a:spcPct val="150000"/>
              </a:lnSpc>
              <a:buNone/>
            </a:pPr>
            <a:r>
              <a:rPr lang="en-US" sz="2000" b="1" dirty="0" smtClean="0">
                <a:latin typeface="Times New Roman" pitchFamily="18" charset="0"/>
                <a:cs typeface="Times New Roman" pitchFamily="18" charset="0"/>
              </a:rPr>
              <a:t>Advantages of abrasive water jet cutting</a:t>
            </a:r>
          </a:p>
          <a:p>
            <a:pPr algn="just">
              <a:lnSpc>
                <a:spcPct val="150000"/>
              </a:lnSpc>
            </a:pPr>
            <a:r>
              <a:rPr lang="en-US" sz="2000" dirty="0" smtClean="0">
                <a:latin typeface="Times New Roman" pitchFamily="18" charset="0"/>
                <a:cs typeface="Times New Roman" pitchFamily="18" charset="0"/>
              </a:rPr>
              <a:t> In most of the cases, no secondary finishing required</a:t>
            </a:r>
          </a:p>
          <a:p>
            <a:pPr algn="just">
              <a:lnSpc>
                <a:spcPct val="150000"/>
              </a:lnSpc>
            </a:pPr>
            <a:r>
              <a:rPr lang="en-US" sz="2000" dirty="0" smtClean="0">
                <a:latin typeface="Times New Roman" pitchFamily="18" charset="0"/>
                <a:cs typeface="Times New Roman" pitchFamily="18" charset="0"/>
              </a:rPr>
              <a:t> No cutter induced distortion</a:t>
            </a:r>
          </a:p>
          <a:p>
            <a:pPr algn="just">
              <a:lnSpc>
                <a:spcPct val="150000"/>
              </a:lnSpc>
            </a:pPr>
            <a:r>
              <a:rPr lang="en-US" sz="2000" dirty="0" smtClean="0">
                <a:latin typeface="Times New Roman" pitchFamily="18" charset="0"/>
                <a:cs typeface="Times New Roman" pitchFamily="18" charset="0"/>
              </a:rPr>
              <a:t> Low cutting forces on </a:t>
            </a:r>
            <a:r>
              <a:rPr lang="en-US" sz="2000" dirty="0" err="1" smtClean="0">
                <a:latin typeface="Times New Roman" pitchFamily="18" charset="0"/>
                <a:cs typeface="Times New Roman" pitchFamily="18" charset="0"/>
              </a:rPr>
              <a:t>workpieces</a:t>
            </a:r>
            <a:endParaRPr lang="en-US" sz="20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 Limited tooling requirements</a:t>
            </a:r>
          </a:p>
          <a:p>
            <a:pPr algn="just">
              <a:lnSpc>
                <a:spcPct val="150000"/>
              </a:lnSpc>
            </a:pPr>
            <a:r>
              <a:rPr lang="en-US" sz="2000" dirty="0" smtClean="0">
                <a:latin typeface="Times New Roman" pitchFamily="18" charset="0"/>
                <a:cs typeface="Times New Roman" pitchFamily="18" charset="0"/>
              </a:rPr>
              <a:t> Little to no cutting burr</a:t>
            </a:r>
          </a:p>
          <a:p>
            <a:pPr algn="just">
              <a:lnSpc>
                <a:spcPct val="150000"/>
              </a:lnSpc>
            </a:pPr>
            <a:r>
              <a:rPr lang="en-US" sz="2000" dirty="0" smtClean="0">
                <a:latin typeface="Times New Roman" pitchFamily="18" charset="0"/>
                <a:cs typeface="Times New Roman" pitchFamily="18" charset="0"/>
              </a:rPr>
              <a:t> Typical finish 125-250 microns</a:t>
            </a:r>
          </a:p>
          <a:p>
            <a:pPr algn="just">
              <a:lnSpc>
                <a:spcPct val="150000"/>
              </a:lnSpc>
            </a:pPr>
            <a:r>
              <a:rPr lang="en-US" sz="2000" dirty="0" smtClean="0">
                <a:latin typeface="Times New Roman" pitchFamily="18" charset="0"/>
                <a:cs typeface="Times New Roman" pitchFamily="18" charset="0"/>
              </a:rPr>
              <a:t> Smaller </a:t>
            </a:r>
            <a:r>
              <a:rPr lang="en-US" sz="2000" dirty="0" err="1" smtClean="0">
                <a:latin typeface="Times New Roman" pitchFamily="18" charset="0"/>
                <a:cs typeface="Times New Roman" pitchFamily="18" charset="0"/>
              </a:rPr>
              <a:t>kerf</a:t>
            </a:r>
            <a:r>
              <a:rPr lang="en-US" sz="2000" dirty="0" smtClean="0">
                <a:latin typeface="Times New Roman" pitchFamily="18" charset="0"/>
                <a:cs typeface="Times New Roman" pitchFamily="18" charset="0"/>
              </a:rPr>
              <a:t> size reduces material wastages</a:t>
            </a:r>
          </a:p>
          <a:p>
            <a:pPr algn="just">
              <a:lnSpc>
                <a:spcPct val="150000"/>
              </a:lnSpc>
            </a:pPr>
            <a:r>
              <a:rPr lang="en-US" sz="2000" dirty="0" smtClean="0">
                <a:latin typeface="Times New Roman" pitchFamily="18" charset="0"/>
                <a:cs typeface="Times New Roman" pitchFamily="18" charset="0"/>
              </a:rPr>
              <a:t>    No heat affected zone</a:t>
            </a:r>
          </a:p>
          <a:p>
            <a:pPr algn="just">
              <a:lnSpc>
                <a:spcPct val="150000"/>
              </a:lnSpc>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Localises</a:t>
            </a:r>
            <a:r>
              <a:rPr lang="en-US" sz="2000" dirty="0" smtClean="0">
                <a:latin typeface="Times New Roman" pitchFamily="18" charset="0"/>
                <a:cs typeface="Times New Roman" pitchFamily="18" charset="0"/>
              </a:rPr>
              <a:t> structural changes</a:t>
            </a:r>
          </a:p>
          <a:p>
            <a:pPr algn="just">
              <a:lnSpc>
                <a:spcPct val="150000"/>
              </a:lnSpc>
            </a:pPr>
            <a:r>
              <a:rPr lang="en-US" sz="2000" dirty="0" smtClean="0">
                <a:latin typeface="Times New Roman" pitchFamily="18" charset="0"/>
                <a:cs typeface="Times New Roman" pitchFamily="18" charset="0"/>
              </a:rPr>
              <a:t> No cutter induced metal contamination</a:t>
            </a: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4525963"/>
          </a:xfrm>
        </p:spPr>
        <p:txBody>
          <a:bodyPr>
            <a:normAutofit fontScale="92500"/>
          </a:bodyPr>
          <a:lstStyle/>
          <a:p>
            <a:pPr algn="just">
              <a:lnSpc>
                <a:spcPct val="150000"/>
              </a:lnSpc>
              <a:buNone/>
            </a:pPr>
            <a:r>
              <a:rPr lang="en-US" sz="2400" b="1" dirty="0" smtClean="0">
                <a:latin typeface="Times New Roman" pitchFamily="18" charset="0"/>
                <a:cs typeface="Times New Roman" pitchFamily="18" charset="0"/>
              </a:rPr>
              <a:t>Limitations of abrasive water jet cutting</a:t>
            </a:r>
          </a:p>
          <a:p>
            <a:pPr algn="just">
              <a:lnSpc>
                <a:spcPct val="150000"/>
              </a:lnSpc>
            </a:pPr>
            <a:r>
              <a:rPr lang="en-US" sz="2400" dirty="0" smtClean="0">
                <a:latin typeface="Times New Roman" pitchFamily="18" charset="0"/>
                <a:cs typeface="Times New Roman" pitchFamily="18" charset="0"/>
              </a:rPr>
              <a:t> Cannot drill flat bottom</a:t>
            </a:r>
          </a:p>
          <a:p>
            <a:pPr algn="just">
              <a:lnSpc>
                <a:spcPct val="150000"/>
              </a:lnSpc>
            </a:pPr>
            <a:r>
              <a:rPr lang="en-US" sz="2400" dirty="0" smtClean="0">
                <a:latin typeface="Times New Roman" pitchFamily="18" charset="0"/>
                <a:cs typeface="Times New Roman" pitchFamily="18" charset="0"/>
              </a:rPr>
              <a:t> Cannot cut materials that degrades quickly with moisture</a:t>
            </a:r>
          </a:p>
          <a:p>
            <a:pPr algn="just">
              <a:lnSpc>
                <a:spcPct val="150000"/>
              </a:lnSpc>
            </a:pPr>
            <a:r>
              <a:rPr lang="en-US" sz="2400" dirty="0" smtClean="0">
                <a:latin typeface="Times New Roman" pitchFamily="18" charset="0"/>
                <a:cs typeface="Times New Roman" pitchFamily="18" charset="0"/>
              </a:rPr>
              <a:t> Surface finish degrades at higher cut speeds which are frequently used for rough cutting.</a:t>
            </a:r>
          </a:p>
          <a:p>
            <a:pPr algn="just">
              <a:lnSpc>
                <a:spcPct val="150000"/>
              </a:lnSpc>
            </a:pPr>
            <a:r>
              <a:rPr lang="en-US" sz="2400" dirty="0" smtClean="0">
                <a:latin typeface="Times New Roman" pitchFamily="18" charset="0"/>
                <a:cs typeface="Times New Roman" pitchFamily="18" charset="0"/>
              </a:rPr>
              <a:t> The major disadvantages of abrasive water jet cutting are high capital cost and high</a:t>
            </a:r>
          </a:p>
          <a:p>
            <a:pPr algn="just">
              <a:lnSpc>
                <a:spcPct val="150000"/>
              </a:lnSpc>
            </a:pPr>
            <a:r>
              <a:rPr lang="en-US" sz="2400" dirty="0" smtClean="0">
                <a:latin typeface="Times New Roman" pitchFamily="18" charset="0"/>
                <a:cs typeface="Times New Roman" pitchFamily="18" charset="0"/>
              </a:rPr>
              <a:t> noise levels during operation.</a:t>
            </a:r>
            <a:endParaRPr lang="en-US" sz="24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t>Water jet machining</a:t>
            </a:r>
            <a:endParaRPr lang="en-US" b="1" i="1" u="sng" dirty="0"/>
          </a:p>
        </p:txBody>
      </p:sp>
      <p:sp>
        <p:nvSpPr>
          <p:cNvPr id="3" name="Content Placeholder 2"/>
          <p:cNvSpPr>
            <a:spLocks noGrp="1"/>
          </p:cNvSpPr>
          <p:nvPr>
            <p:ph idx="1"/>
          </p:nvPr>
        </p:nvSpPr>
        <p:spPr>
          <a:xfrm>
            <a:off x="0" y="914400"/>
            <a:ext cx="8686800" cy="4525963"/>
          </a:xfrm>
        </p:spPr>
        <p:txBody>
          <a:bodyPr>
            <a:normAutofit/>
          </a:bodyPr>
          <a:lstStyle/>
          <a:p>
            <a:pPr algn="just">
              <a:lnSpc>
                <a:spcPct val="150000"/>
              </a:lnSpc>
            </a:pPr>
            <a:r>
              <a:rPr lang="en-US" sz="2400" dirty="0" smtClean="0">
                <a:latin typeface="Times New Roman" pitchFamily="18" charset="0"/>
                <a:cs typeface="Times New Roman" pitchFamily="18" charset="0"/>
              </a:rPr>
              <a:t>Using a </a:t>
            </a:r>
            <a:r>
              <a:rPr lang="en-US" sz="2400" b="1" dirty="0" smtClean="0">
                <a:latin typeface="Times New Roman" pitchFamily="18" charset="0"/>
                <a:cs typeface="Times New Roman" pitchFamily="18" charset="0"/>
              </a:rPr>
              <a:t>jet of water </a:t>
            </a:r>
            <a:r>
              <a:rPr lang="en-US" sz="2400" dirty="0" smtClean="0">
                <a:latin typeface="Times New Roman" pitchFamily="18" charset="0"/>
                <a:cs typeface="Times New Roman" pitchFamily="18" charset="0"/>
              </a:rPr>
              <a:t>to cut a </a:t>
            </a:r>
            <a:r>
              <a:rPr lang="en-US" sz="2400" b="1" dirty="0" smtClean="0">
                <a:latin typeface="Times New Roman" pitchFamily="18" charset="0"/>
                <a:cs typeface="Times New Roman" pitchFamily="18" charset="0"/>
              </a:rPr>
              <a:t>sheet of metal </a:t>
            </a:r>
            <a:r>
              <a:rPr lang="en-US" sz="2400" dirty="0" smtClean="0">
                <a:latin typeface="Times New Roman" pitchFamily="18" charset="0"/>
                <a:cs typeface="Times New Roman" pitchFamily="18" charset="0"/>
              </a:rPr>
              <a:t>may sound impossible, but it is actually based on a principle we learn early in our lives.</a:t>
            </a:r>
          </a:p>
          <a:p>
            <a:pPr algn="just">
              <a:lnSpc>
                <a:spcPct val="150000"/>
              </a:lnSpc>
            </a:pPr>
            <a:r>
              <a:rPr lang="en-US" sz="2400" dirty="0" smtClean="0">
                <a:latin typeface="Times New Roman" pitchFamily="18" charset="0"/>
                <a:cs typeface="Times New Roman" pitchFamily="18" charset="0"/>
              </a:rPr>
              <a:t>A simple example of this when a finger is put over part of a tap, the stream of water flows with higher pressure so that it washes away mud far more effectively, giving a jet cleaning item.</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3" descr="Water Jet"/>
          <p:cNvPicPr>
            <a:picLocks noGrp="1" noChangeAspect="1" noChangeArrowheads="1"/>
          </p:cNvPicPr>
          <p:nvPr>
            <p:ph idx="1"/>
          </p:nvPr>
        </p:nvPicPr>
        <p:blipFill>
          <a:blip r:embed="rId2"/>
          <a:srcRect/>
          <a:stretch>
            <a:fillRect/>
          </a:stretch>
        </p:blipFill>
        <p:spPr bwMode="auto">
          <a:xfrm>
            <a:off x="152400" y="457200"/>
            <a:ext cx="8763000" cy="5887053"/>
          </a:xfrm>
          <a:prstGeom prst="rect">
            <a:avLst/>
          </a:prstGeom>
          <a:noFill/>
          <a:ln w="762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705600"/>
          </a:xfrm>
        </p:spPr>
        <p:txBody>
          <a:bodyPr>
            <a:normAutofit fontScale="85000" lnSpcReduction="10000"/>
          </a:bodyPr>
          <a:lstStyle/>
          <a:p>
            <a:pPr algn="just">
              <a:lnSpc>
                <a:spcPct val="160000"/>
              </a:lnSpc>
            </a:pPr>
            <a:r>
              <a:rPr lang="en-US" sz="2600" dirty="0" smtClean="0">
                <a:latin typeface="Times New Roman" pitchFamily="18" charset="0"/>
                <a:cs typeface="Times New Roman" pitchFamily="18" charset="0"/>
              </a:rPr>
              <a:t>If the jet of water is directed at a target in such a way that, on striking the surface, the high velocity flow is virtually stopped, </a:t>
            </a:r>
            <a:r>
              <a:rPr lang="en-US" sz="2600" b="1" dirty="0" smtClean="0">
                <a:latin typeface="Times New Roman" pitchFamily="18" charset="0"/>
                <a:cs typeface="Times New Roman" pitchFamily="18" charset="0"/>
              </a:rPr>
              <a:t>then most of the kinetic energy of the water in converted into pressure energy.</a:t>
            </a:r>
          </a:p>
          <a:p>
            <a:pPr algn="just">
              <a:lnSpc>
                <a:spcPct val="160000"/>
              </a:lnSpc>
            </a:pPr>
            <a:r>
              <a:rPr lang="en-US" sz="2600" dirty="0" smtClean="0">
                <a:latin typeface="Times New Roman" pitchFamily="18" charset="0"/>
                <a:cs typeface="Times New Roman" pitchFamily="18" charset="0"/>
              </a:rPr>
              <a:t>In other words, </a:t>
            </a:r>
            <a:r>
              <a:rPr lang="en-US" sz="2600" b="1" dirty="0" smtClean="0">
                <a:latin typeface="Times New Roman" pitchFamily="18" charset="0"/>
                <a:cs typeface="Times New Roman" pitchFamily="18" charset="0"/>
              </a:rPr>
              <a:t>liquid jet cutting removes material  primarily by the mechanical action of a high velocity stream impinging on a small area. </a:t>
            </a:r>
            <a:r>
              <a:rPr lang="en-US" sz="2600" dirty="0" smtClean="0">
                <a:latin typeface="Times New Roman" pitchFamily="18" charset="0"/>
                <a:cs typeface="Times New Roman" pitchFamily="18" charset="0"/>
              </a:rPr>
              <a:t>Whereby its pressure exceeds the flow pressure of the material being cut.</a:t>
            </a:r>
          </a:p>
          <a:p>
            <a:pPr algn="just">
              <a:lnSpc>
                <a:spcPct val="160000"/>
              </a:lnSpc>
            </a:pPr>
            <a:r>
              <a:rPr lang="en-US" sz="2600" dirty="0" smtClean="0">
                <a:latin typeface="Times New Roman" pitchFamily="18" charset="0"/>
                <a:cs typeface="Times New Roman" pitchFamily="18" charset="0"/>
              </a:rPr>
              <a:t>The system used was a pulsed jet with velocity up to </a:t>
            </a:r>
            <a:r>
              <a:rPr lang="en-US" sz="2600" b="1" dirty="0" smtClean="0">
                <a:latin typeface="Times New Roman" pitchFamily="18" charset="0"/>
                <a:cs typeface="Times New Roman" pitchFamily="18" charset="0"/>
              </a:rPr>
              <a:t>500 m/s.</a:t>
            </a:r>
          </a:p>
          <a:p>
            <a:pPr algn="just">
              <a:lnSpc>
                <a:spcPct val="160000"/>
              </a:lnSpc>
            </a:pPr>
            <a:r>
              <a:rPr lang="en-US" sz="2600" dirty="0" smtClean="0">
                <a:latin typeface="Times New Roman" pitchFamily="18" charset="0"/>
                <a:cs typeface="Times New Roman" pitchFamily="18" charset="0"/>
              </a:rPr>
              <a:t>The effect of varying stand off distances at pressure up to </a:t>
            </a:r>
            <a:r>
              <a:rPr lang="en-US" sz="2600" b="1" dirty="0" smtClean="0">
                <a:latin typeface="Times New Roman" pitchFamily="18" charset="0"/>
                <a:cs typeface="Times New Roman" pitchFamily="18" charset="0"/>
              </a:rPr>
              <a:t>92 MN/m</a:t>
            </a:r>
            <a:r>
              <a:rPr lang="en-US" sz="2600" b="1" baseline="30000" dirty="0" smtClean="0">
                <a:latin typeface="Times New Roman" pitchFamily="18" charset="0"/>
                <a:cs typeface="Times New Roman" pitchFamily="18" charset="0"/>
              </a:rPr>
              <a:t>2</a:t>
            </a:r>
            <a:r>
              <a:rPr lang="en-US" sz="2600" dirty="0" smtClean="0">
                <a:latin typeface="Times New Roman" pitchFamily="18" charset="0"/>
                <a:cs typeface="Times New Roman" pitchFamily="18" charset="0"/>
              </a:rPr>
              <a:t> were reported for jets with and without polymer additive. </a:t>
            </a:r>
          </a:p>
          <a:p>
            <a:pPr algn="just">
              <a:lnSpc>
                <a:spcPct val="160000"/>
              </a:lnSpc>
            </a:pPr>
            <a:r>
              <a:rPr lang="en-US" sz="2600" dirty="0" smtClean="0">
                <a:latin typeface="Times New Roman" pitchFamily="18" charset="0"/>
                <a:cs typeface="Times New Roman" pitchFamily="18" charset="0"/>
              </a:rPr>
              <a:t>Cutting capability at pressure up to  </a:t>
            </a:r>
            <a:r>
              <a:rPr lang="en-US" sz="2600" b="1" dirty="0" smtClean="0">
                <a:latin typeface="Times New Roman" pitchFamily="18" charset="0"/>
                <a:cs typeface="Times New Roman" pitchFamily="18" charset="0"/>
              </a:rPr>
              <a:t>10,000 </a:t>
            </a:r>
            <a:r>
              <a:rPr lang="en-US" sz="2600" b="1" dirty="0" err="1" smtClean="0">
                <a:latin typeface="Times New Roman" pitchFamily="18" charset="0"/>
                <a:cs typeface="Times New Roman" pitchFamily="18" charset="0"/>
              </a:rPr>
              <a:t>atm</a:t>
            </a:r>
            <a:r>
              <a:rPr lang="en-US" sz="26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was reported for a wide variety of target materials, including </a:t>
            </a:r>
            <a:r>
              <a:rPr lang="en-US" sz="2600" b="1" dirty="0" smtClean="0">
                <a:latin typeface="Times New Roman" pitchFamily="18" charset="0"/>
                <a:cs typeface="Times New Roman" pitchFamily="18" charset="0"/>
              </a:rPr>
              <a:t>wood, lead, rubber, aluminum, copper and steel</a:t>
            </a:r>
            <a:r>
              <a:rPr lang="en-US" sz="2600" dirty="0" smtClean="0">
                <a:latin typeface="Times New Roman" pitchFamily="18" charset="0"/>
                <a:cs typeface="Times New Roman" pitchFamily="18" charset="0"/>
              </a:rPr>
              <a:t>.</a:t>
            </a:r>
          </a:p>
          <a:p>
            <a:pPr algn="just"/>
            <a:endParaRPr lang="en-US" sz="2400" dirty="0" smtClean="0"/>
          </a:p>
          <a:p>
            <a:pPr algn="just"/>
            <a:endParaRPr lang="en-US" sz="2400" dirty="0" smtClean="0"/>
          </a:p>
          <a:p>
            <a:pPr algn="just">
              <a:lnSpc>
                <a:spcPct val="150000"/>
              </a:lnSpc>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Jet cutting equipment</a:t>
            </a:r>
            <a:endParaRPr lang="en-US" dirty="0"/>
          </a:p>
        </p:txBody>
      </p:sp>
      <p:sp>
        <p:nvSpPr>
          <p:cNvPr id="3" name="Content Placeholder 2"/>
          <p:cNvSpPr>
            <a:spLocks noGrp="1"/>
          </p:cNvSpPr>
          <p:nvPr>
            <p:ph idx="1"/>
          </p:nvPr>
        </p:nvSpPr>
        <p:spPr>
          <a:xfrm>
            <a:off x="228600" y="838200"/>
            <a:ext cx="8229600" cy="4525963"/>
          </a:xfrm>
        </p:spPr>
        <p:txBody>
          <a:bodyPr/>
          <a:lstStyle/>
          <a:p>
            <a:pPr algn="just"/>
            <a:r>
              <a:rPr lang="en-US" dirty="0" smtClean="0"/>
              <a:t>A pressure source (</a:t>
            </a:r>
            <a:r>
              <a:rPr lang="en-US" b="1" dirty="0" smtClean="0"/>
              <a:t>pump</a:t>
            </a:r>
            <a:r>
              <a:rPr lang="en-US" dirty="0" smtClean="0"/>
              <a:t>) and a nozzle to form the </a:t>
            </a:r>
            <a:r>
              <a:rPr lang="en-US" b="1" dirty="0" smtClean="0"/>
              <a:t>jet</a:t>
            </a:r>
            <a:r>
              <a:rPr lang="en-US" dirty="0" smtClean="0"/>
              <a:t> are the fundamental items in any jet cutting system.</a:t>
            </a:r>
          </a:p>
          <a:p>
            <a:pPr algn="just"/>
            <a:r>
              <a:rPr lang="en-US" dirty="0" smtClean="0"/>
              <a:t>Other accessories include </a:t>
            </a:r>
            <a:r>
              <a:rPr lang="en-US" b="1" dirty="0" smtClean="0"/>
              <a:t>tubing and their fittings and valves.</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1" dirty="0" smtClean="0"/>
              <a:t>Pump</a:t>
            </a:r>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Pump : pressurizing a liquid to the </a:t>
            </a:r>
            <a:r>
              <a:rPr lang="en-US" b="1" dirty="0" smtClean="0"/>
              <a:t>1500-4000 MN/</a:t>
            </a:r>
            <a:r>
              <a:rPr lang="en-US" dirty="0" smtClean="0"/>
              <a:t>m</a:t>
            </a:r>
            <a:r>
              <a:rPr lang="en-US" baseline="30000" dirty="0" smtClean="0"/>
              <a:t>2 </a:t>
            </a:r>
            <a:r>
              <a:rPr lang="en-US" dirty="0" smtClean="0"/>
              <a:t>range is usually accomplished either by </a:t>
            </a:r>
            <a:r>
              <a:rPr lang="en-US" b="1" i="1" dirty="0" smtClean="0"/>
              <a:t>directed mechanical drive applied to a small diameter plu</a:t>
            </a:r>
            <a:r>
              <a:rPr lang="en-US" dirty="0" smtClean="0"/>
              <a:t>nger or </a:t>
            </a:r>
            <a:r>
              <a:rPr lang="en-US" b="1" i="1" dirty="0" smtClean="0"/>
              <a:t>by an intensifier </a:t>
            </a:r>
            <a:r>
              <a:rPr lang="en-US" dirty="0" smtClean="0"/>
              <a:t>where an intermediate pressure fluid drives a large area piston, which in turn, drive a small diameter ram which pumps the cutting fluid.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Tubing</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Tubing : high pressure tubing used to </a:t>
            </a:r>
            <a:r>
              <a:rPr lang="en-US" b="1" dirty="0" smtClean="0"/>
              <a:t>transport fluid from one system component to another </a:t>
            </a:r>
            <a:r>
              <a:rPr lang="en-US" dirty="0" smtClean="0"/>
              <a:t>is </a:t>
            </a:r>
            <a:r>
              <a:rPr lang="en-US" b="1" dirty="0" smtClean="0"/>
              <a:t>thick walled</a:t>
            </a:r>
            <a:r>
              <a:rPr lang="en-US" dirty="0" smtClean="0"/>
              <a:t>, with the ratio of the outside to inside diameter at </a:t>
            </a:r>
            <a:r>
              <a:rPr lang="en-US" b="1" dirty="0" smtClean="0"/>
              <a:t>least 5 and sometimes as high as 10.</a:t>
            </a:r>
          </a:p>
          <a:p>
            <a:pPr algn="just"/>
            <a:r>
              <a:rPr lang="en-US" dirty="0" smtClean="0"/>
              <a:t>The tubing may be made from  a </a:t>
            </a:r>
            <a:r>
              <a:rPr lang="en-US" b="1" dirty="0" smtClean="0"/>
              <a:t>solid stainless steel wall</a:t>
            </a:r>
            <a:r>
              <a:rPr lang="en-US" dirty="0" smtClean="0"/>
              <a:t> or a </a:t>
            </a:r>
            <a:r>
              <a:rPr lang="en-US" b="1" dirty="0" smtClean="0"/>
              <a:t>composite wall </a:t>
            </a:r>
            <a:r>
              <a:rPr lang="en-US" dirty="0" smtClean="0"/>
              <a:t>with stainless steel inside and carbon steel as a jacket.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Tube- Fittings</a:t>
            </a:r>
            <a:endParaRPr lang="en-US" dirty="0"/>
          </a:p>
        </p:txBody>
      </p:sp>
      <p:sp>
        <p:nvSpPr>
          <p:cNvPr id="3" name="Content Placeholder 2"/>
          <p:cNvSpPr>
            <a:spLocks noGrp="1"/>
          </p:cNvSpPr>
          <p:nvPr>
            <p:ph idx="1"/>
          </p:nvPr>
        </p:nvSpPr>
        <p:spPr/>
        <p:txBody>
          <a:bodyPr/>
          <a:lstStyle/>
          <a:p>
            <a:pPr algn="just"/>
            <a:r>
              <a:rPr lang="en-US" dirty="0" smtClean="0"/>
              <a:t>A metal to metal line contact is the usual </a:t>
            </a:r>
            <a:r>
              <a:rPr lang="en-US" b="1" dirty="0" smtClean="0"/>
              <a:t>technique for achieving a fluid seal in high pressure tube fittings</a:t>
            </a:r>
            <a:r>
              <a:rPr lang="en-US" dirty="0" smtClean="0"/>
              <a:t>, accomplished by drawing </a:t>
            </a:r>
            <a:r>
              <a:rPr lang="en-US" b="1" dirty="0" smtClean="0"/>
              <a:t>a cone shape </a:t>
            </a:r>
            <a:r>
              <a:rPr lang="en-US" dirty="0" smtClean="0"/>
              <a:t>into a </a:t>
            </a:r>
            <a:r>
              <a:rPr lang="en-US" b="1" dirty="0" smtClean="0"/>
              <a:t>rounded socket</a:t>
            </a:r>
            <a:r>
              <a:rPr lang="en-US" dirty="0" smtClean="0"/>
              <a:t>.</a:t>
            </a:r>
          </a:p>
          <a:p>
            <a:pPr algn="just"/>
            <a:r>
              <a:rPr lang="en-US" dirty="0" smtClean="0"/>
              <a:t>The cone may be </a:t>
            </a:r>
            <a:r>
              <a:rPr lang="en-US" b="1" dirty="0" smtClean="0"/>
              <a:t>machined directly </a:t>
            </a:r>
            <a:r>
              <a:rPr lang="en-US" dirty="0" smtClean="0"/>
              <a:t>onto the tubing or a cone shaped </a:t>
            </a:r>
            <a:r>
              <a:rPr lang="en-US" b="1" dirty="0" smtClean="0"/>
              <a:t>insert may be used</a:t>
            </a:r>
            <a:r>
              <a:rPr lang="en-US" dirty="0" smtClean="0"/>
              <a:t>.</a:t>
            </a:r>
          </a:p>
          <a:p>
            <a:pPr algn="just"/>
            <a:r>
              <a:rPr lang="en-US" b="1" dirty="0" smtClean="0"/>
              <a:t>At the highest pressures, the replaceable cone design is the most workable</a:t>
            </a:r>
            <a:r>
              <a:rPr lang="en-US" dirty="0" smtClean="0"/>
              <a: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4. Valves</a:t>
            </a:r>
            <a:endParaRPr lang="en-US" dirty="0"/>
          </a:p>
        </p:txBody>
      </p:sp>
      <p:sp>
        <p:nvSpPr>
          <p:cNvPr id="3" name="Content Placeholder 2"/>
          <p:cNvSpPr>
            <a:spLocks noGrp="1"/>
          </p:cNvSpPr>
          <p:nvPr>
            <p:ph idx="1"/>
          </p:nvPr>
        </p:nvSpPr>
        <p:spPr/>
        <p:txBody>
          <a:bodyPr/>
          <a:lstStyle/>
          <a:p>
            <a:pPr algn="just"/>
            <a:r>
              <a:rPr lang="en-US" dirty="0" smtClean="0"/>
              <a:t>Valves : most high pressure valves are of the </a:t>
            </a:r>
            <a:r>
              <a:rPr lang="en-US" b="1" dirty="0" smtClean="0"/>
              <a:t>needle</a:t>
            </a:r>
            <a:r>
              <a:rPr lang="en-US" dirty="0" smtClean="0"/>
              <a:t> type.</a:t>
            </a:r>
          </a:p>
          <a:p>
            <a:pPr algn="just"/>
            <a:r>
              <a:rPr lang="en-US" dirty="0" smtClean="0"/>
              <a:t>The main flow passage is controlled by a </a:t>
            </a:r>
            <a:r>
              <a:rPr lang="en-US" b="1" dirty="0" smtClean="0"/>
              <a:t>cone shape </a:t>
            </a:r>
            <a:r>
              <a:rPr lang="en-US" dirty="0" smtClean="0"/>
              <a:t>on the end of the needle fixed into a seat.</a:t>
            </a:r>
          </a:p>
          <a:p>
            <a:pPr algn="just"/>
            <a:r>
              <a:rPr lang="en-US" dirty="0" smtClean="0"/>
              <a:t>A </a:t>
            </a:r>
            <a:r>
              <a:rPr lang="en-US" b="1" dirty="0" smtClean="0"/>
              <a:t>gland seal </a:t>
            </a:r>
            <a:r>
              <a:rPr lang="en-US" dirty="0" smtClean="0"/>
              <a:t>is usually required to </a:t>
            </a:r>
            <a:r>
              <a:rPr lang="en-US" b="1" dirty="0" smtClean="0"/>
              <a:t>eliminate leaks</a:t>
            </a:r>
            <a:r>
              <a:rPr lang="en-US" dirty="0" smtClean="0"/>
              <a:t> along the stem.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t>Continued…</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descr="C:\Users\VIKRANTH\Desktop\New Bitmap Image.bmp"/>
          <p:cNvPicPr>
            <a:picLocks noGrp="1" noChangeAspect="1" noChangeArrowheads="1"/>
          </p:cNvPicPr>
          <p:nvPr>
            <p:ph idx="1"/>
          </p:nvPr>
        </p:nvPicPr>
        <p:blipFill>
          <a:blip r:embed="rId2"/>
          <a:srcRect/>
          <a:stretch>
            <a:fillRect/>
          </a:stretch>
        </p:blipFill>
        <p:spPr bwMode="auto">
          <a:xfrm>
            <a:off x="533400" y="1676400"/>
            <a:ext cx="8229600" cy="4191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5. Nozzles</a:t>
            </a:r>
            <a:endParaRPr lang="en-US" dirty="0"/>
          </a:p>
        </p:txBody>
      </p:sp>
      <p:sp>
        <p:nvSpPr>
          <p:cNvPr id="3" name="Content Placeholder 2"/>
          <p:cNvSpPr>
            <a:spLocks noGrp="1"/>
          </p:cNvSpPr>
          <p:nvPr>
            <p:ph idx="1"/>
          </p:nvPr>
        </p:nvSpPr>
        <p:spPr>
          <a:xfrm>
            <a:off x="0" y="990600"/>
            <a:ext cx="9144000" cy="5135563"/>
          </a:xfrm>
        </p:spPr>
        <p:txBody>
          <a:bodyPr>
            <a:normAutofit/>
          </a:bodyPr>
          <a:lstStyle/>
          <a:p>
            <a:pPr algn="just"/>
            <a:r>
              <a:rPr lang="en-US" dirty="0" smtClean="0"/>
              <a:t>Nozzles : </a:t>
            </a:r>
            <a:r>
              <a:rPr lang="en-US" b="1" dirty="0" smtClean="0"/>
              <a:t>Nozzles meant to convert the high pressure liquid to a high velocity jet</a:t>
            </a:r>
            <a:r>
              <a:rPr lang="en-US" dirty="0" smtClean="0"/>
              <a:t> present severe challenge to the designer.</a:t>
            </a:r>
          </a:p>
          <a:p>
            <a:pPr algn="just"/>
            <a:r>
              <a:rPr lang="en-US" dirty="0" smtClean="0"/>
              <a:t>For </a:t>
            </a:r>
            <a:r>
              <a:rPr lang="en-US" b="1" dirty="0" smtClean="0"/>
              <a:t>minimum erosion</a:t>
            </a:r>
            <a:r>
              <a:rPr lang="en-US" dirty="0" smtClean="0"/>
              <a:t>, </a:t>
            </a:r>
            <a:r>
              <a:rPr lang="en-US" b="1" dirty="0" smtClean="0"/>
              <a:t>the nozzle material should be extremely hard.</a:t>
            </a:r>
          </a:p>
          <a:p>
            <a:pPr algn="just"/>
            <a:r>
              <a:rPr lang="en-US" dirty="0" smtClean="0"/>
              <a:t>Yet to allow the formation of a smooth contour, the material should be ductile and easily </a:t>
            </a:r>
            <a:r>
              <a:rPr lang="en-US" dirty="0" err="1" smtClean="0"/>
              <a:t>machinable</a:t>
            </a:r>
            <a:r>
              <a:rPr lang="en-US" dirty="0" smtClean="0"/>
              <a:t>.</a:t>
            </a:r>
          </a:p>
          <a:p>
            <a:pPr algn="just"/>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t>Process details</a:t>
            </a:r>
            <a:endParaRPr lang="en-US" sz="3600" dirty="0"/>
          </a:p>
        </p:txBody>
      </p:sp>
      <p:sp>
        <p:nvSpPr>
          <p:cNvPr id="3" name="Content Placeholder 2"/>
          <p:cNvSpPr>
            <a:spLocks noGrp="1"/>
          </p:cNvSpPr>
          <p:nvPr>
            <p:ph idx="1"/>
          </p:nvPr>
        </p:nvSpPr>
        <p:spPr>
          <a:xfrm>
            <a:off x="0" y="762000"/>
            <a:ext cx="9144000" cy="6096000"/>
          </a:xfrm>
        </p:spPr>
        <p:txBody>
          <a:bodyPr>
            <a:normAutofit fontScale="55000" lnSpcReduction="20000"/>
          </a:bodyPr>
          <a:lstStyle/>
          <a:p>
            <a:pPr algn="just">
              <a:lnSpc>
                <a:spcPct val="160000"/>
              </a:lnSpc>
            </a:pPr>
            <a:r>
              <a:rPr lang="en-US" sz="3800" dirty="0" smtClean="0"/>
              <a:t>The water and polymer are mixed properly and the mixture is sent to the intensifier where its pressure is raised.</a:t>
            </a:r>
          </a:p>
          <a:p>
            <a:pPr algn="just">
              <a:lnSpc>
                <a:spcPct val="160000"/>
              </a:lnSpc>
            </a:pPr>
            <a:r>
              <a:rPr lang="en-US" sz="3800" dirty="0" smtClean="0"/>
              <a:t>The hydraulic intensifier increases the intensity of the pressure of water and supplies it to a hydraulic accumulator since the energy is not required continuously.</a:t>
            </a:r>
          </a:p>
          <a:p>
            <a:pPr algn="just">
              <a:lnSpc>
                <a:spcPct val="160000"/>
              </a:lnSpc>
            </a:pPr>
            <a:r>
              <a:rPr lang="en-US" sz="3800" dirty="0" smtClean="0"/>
              <a:t>During the idle periods, energy is stored in the accumulator and given out during cutting.</a:t>
            </a:r>
          </a:p>
          <a:p>
            <a:pPr algn="just">
              <a:lnSpc>
                <a:spcPct val="160000"/>
              </a:lnSpc>
            </a:pPr>
            <a:r>
              <a:rPr lang="en-US" sz="3800" dirty="0" smtClean="0"/>
              <a:t>The high pressure water coming from the accumulator is controlled by a control panel from where it goes to the nozzle after passing through the stop-start valve.</a:t>
            </a:r>
          </a:p>
          <a:p>
            <a:pPr algn="just">
              <a:lnSpc>
                <a:spcPct val="160000"/>
              </a:lnSpc>
            </a:pPr>
            <a:r>
              <a:rPr lang="en-US" sz="3800" dirty="0" smtClean="0"/>
              <a:t>The jet stream coming out of the nozzle cuts the work piece and then collected in a drain system.</a:t>
            </a:r>
          </a:p>
          <a:p>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fld id="{7A3237E3-8969-4E53-B697-93E121BF435B}" type="slidenum">
              <a:rPr lang="en-US" smtClean="0"/>
              <a:pPr/>
              <a:t>52</a:t>
            </a:fld>
            <a:endParaRPr lang="en-US" smtClean="0"/>
          </a:p>
        </p:txBody>
      </p:sp>
      <p:sp>
        <p:nvSpPr>
          <p:cNvPr id="59395" name="Rectangle 2"/>
          <p:cNvSpPr>
            <a:spLocks noGrp="1" noChangeArrowheads="1"/>
          </p:cNvSpPr>
          <p:nvPr>
            <p:ph type="title"/>
          </p:nvPr>
        </p:nvSpPr>
        <p:spPr>
          <a:xfrm>
            <a:off x="457200" y="274638"/>
            <a:ext cx="8229600" cy="792162"/>
          </a:xfrm>
        </p:spPr>
        <p:txBody>
          <a:bodyPr/>
          <a:lstStyle/>
          <a:p>
            <a:r>
              <a:rPr lang="en-US" sz="3200" b="1" u="sng" smtClean="0">
                <a:solidFill>
                  <a:srgbClr val="800000"/>
                </a:solidFill>
              </a:rPr>
              <a:t>ADVANTAGES OF WJM</a:t>
            </a:r>
            <a:endParaRPr lang="en-US" sz="3200" b="1" smtClean="0">
              <a:solidFill>
                <a:srgbClr val="800000"/>
              </a:solidFill>
            </a:endParaRPr>
          </a:p>
        </p:txBody>
      </p:sp>
      <p:sp>
        <p:nvSpPr>
          <p:cNvPr id="68611" name="Rectangle 3"/>
          <p:cNvSpPr>
            <a:spLocks noGrp="1" noChangeArrowheads="1"/>
          </p:cNvSpPr>
          <p:nvPr>
            <p:ph type="body" idx="1"/>
          </p:nvPr>
        </p:nvSpPr>
        <p:spPr>
          <a:xfrm>
            <a:off x="457200" y="1143000"/>
            <a:ext cx="8229600" cy="4983163"/>
          </a:xfrm>
          <a:ln w="76200" cmpd="tri">
            <a:solidFill>
              <a:schemeClr val="hlink"/>
            </a:solidFill>
          </a:ln>
        </p:spPr>
        <p:txBody>
          <a:bodyPr/>
          <a:lstStyle/>
          <a:p>
            <a:pPr marL="457200" indent="-457200">
              <a:lnSpc>
                <a:spcPct val="80000"/>
              </a:lnSpc>
              <a:buFontTx/>
              <a:buAutoNum type="arabicPeriod"/>
            </a:pPr>
            <a:r>
              <a:rPr lang="en-US" sz="2400" b="1" smtClean="0">
                <a:solidFill>
                  <a:schemeClr val="hlink"/>
                </a:solidFill>
              </a:rPr>
              <a:t>No toxic gases or liquids are used in water jet machining. In simple words, the process is a dust free process.</a:t>
            </a:r>
          </a:p>
          <a:p>
            <a:pPr marL="457200" indent="-457200">
              <a:lnSpc>
                <a:spcPct val="80000"/>
              </a:lnSpc>
              <a:buFontTx/>
              <a:buAutoNum type="arabicPeriod"/>
            </a:pPr>
            <a:r>
              <a:rPr lang="en-US" sz="2400" b="1" smtClean="0">
                <a:solidFill>
                  <a:srgbClr val="800000"/>
                </a:solidFill>
              </a:rPr>
              <a:t>No heat produced. No heat affected zones or mechanical stresses left on the cut surface. </a:t>
            </a:r>
          </a:p>
          <a:p>
            <a:pPr marL="457200" indent="-457200">
              <a:lnSpc>
                <a:spcPct val="80000"/>
              </a:lnSpc>
              <a:buFontTx/>
              <a:buAutoNum type="arabicPeriod"/>
            </a:pPr>
            <a:r>
              <a:rPr lang="en-US" sz="2400" b="1" smtClean="0">
                <a:solidFill>
                  <a:srgbClr val="336600"/>
                </a:solidFill>
              </a:rPr>
              <a:t>The process gives a clean and sharp cut. Also, fine surface finish can be obtained. Soft materials up to 250mm thick can be easily machined.</a:t>
            </a:r>
          </a:p>
          <a:p>
            <a:pPr marL="457200" indent="-457200">
              <a:lnSpc>
                <a:spcPct val="80000"/>
              </a:lnSpc>
              <a:buFontTx/>
              <a:buAutoNum type="arabicPeriod"/>
            </a:pPr>
            <a:r>
              <a:rPr lang="en-US" sz="2400" b="1" smtClean="0"/>
              <a:t>Health hazards associated while cutting materials like asbestos and fiberglass are minimized. </a:t>
            </a:r>
          </a:p>
          <a:p>
            <a:pPr marL="457200" indent="-457200">
              <a:lnSpc>
                <a:spcPct val="80000"/>
              </a:lnSpc>
              <a:buFontTx/>
              <a:buAutoNum type="arabicPeriod"/>
            </a:pPr>
            <a:r>
              <a:rPr lang="en-US" sz="2400" b="1" smtClean="0">
                <a:solidFill>
                  <a:srgbClr val="0000FF"/>
                </a:solidFill>
              </a:rPr>
              <a:t>Cut can be started anywhere without the need for pre-drilled holes</a:t>
            </a:r>
          </a:p>
          <a:p>
            <a:pPr marL="457200" indent="-457200">
              <a:lnSpc>
                <a:spcPct val="80000"/>
              </a:lnSpc>
              <a:buFontTx/>
              <a:buAutoNum type="arabicPeriod"/>
            </a:pPr>
            <a:r>
              <a:rPr lang="en-US" sz="2400" b="1" smtClean="0">
                <a:solidFill>
                  <a:srgbClr val="CC3300"/>
                </a:solidFill>
              </a:rPr>
              <a:t>Burr produced is minimum</a:t>
            </a:r>
          </a:p>
          <a:p>
            <a:pPr marL="457200" indent="-457200">
              <a:lnSpc>
                <a:spcPct val="80000"/>
              </a:lnSpc>
              <a:buFontTx/>
              <a:buAutoNum type="arabicPeriod"/>
            </a:pPr>
            <a:r>
              <a:rPr lang="en-US" sz="2400" b="1" smtClean="0"/>
              <a:t>Environmentally safe and friendly manufacturing.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blinds(horizontal)">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 to="" calcmode="lin" valueType="num">
                                      <p:cBhvr>
                                        <p:cTn id="12" dur="1" fill="hold"/>
                                        <p:tgtEl>
                                          <p:spTgt spid="6861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plus(in)">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 to="" calcmode="lin" valueType="num">
                                      <p:cBhvr>
                                        <p:cTn id="22" dur="1" fill="hold"/>
                                        <p:tgtEl>
                                          <p:spTgt spid="68611">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 to="" calcmode="lin" valueType="num">
                                      <p:cBhvr>
                                        <p:cTn id="27" dur="1" fill="hold"/>
                                        <p:tgtEl>
                                          <p:spTgt spid="68611">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68611">
                                            <p:txEl>
                                              <p:pRg st="5" end="5"/>
                                            </p:txEl>
                                          </p:spTgt>
                                        </p:tgtEl>
                                        <p:attrNameLst>
                                          <p:attrName>style.visibility</p:attrName>
                                        </p:attrNameLst>
                                      </p:cBhvr>
                                      <p:to>
                                        <p:strVal val="visible"/>
                                      </p:to>
                                    </p:set>
                                    <p:anim to="" calcmode="lin" valueType="num">
                                      <p:cBhvr>
                                        <p:cTn id="32" dur="1" fill="hold"/>
                                        <p:tgtEl>
                                          <p:spTgt spid="68611">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8611">
                                            <p:txEl>
                                              <p:pRg st="6" end="6"/>
                                            </p:txEl>
                                          </p:spTgt>
                                        </p:tgtEl>
                                        <p:attrNameLst>
                                          <p:attrName>style.visibility</p:attrName>
                                        </p:attrNameLst>
                                      </p:cBhvr>
                                      <p:to>
                                        <p:strVal val="visible"/>
                                      </p:to>
                                    </p:set>
                                    <p:anim calcmode="lin" valueType="num">
                                      <p:cBhvr additive="base">
                                        <p:cTn id="37"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86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sldNum" sz="quarter" idx="12"/>
          </p:nvPr>
        </p:nvSpPr>
        <p:spPr>
          <a:noFill/>
        </p:spPr>
        <p:txBody>
          <a:bodyPr/>
          <a:lstStyle/>
          <a:p>
            <a:fld id="{99AB2F58-DD6A-4F4F-8867-CB334EBAF60C}" type="slidenum">
              <a:rPr lang="en-US" smtClean="0"/>
              <a:pPr/>
              <a:t>53</a:t>
            </a:fld>
            <a:endParaRPr lang="en-US" smtClean="0"/>
          </a:p>
        </p:txBody>
      </p:sp>
      <p:sp>
        <p:nvSpPr>
          <p:cNvPr id="60419" name="Rectangle 2"/>
          <p:cNvSpPr>
            <a:spLocks noGrp="1" noChangeArrowheads="1"/>
          </p:cNvSpPr>
          <p:nvPr>
            <p:ph type="title"/>
          </p:nvPr>
        </p:nvSpPr>
        <p:spPr/>
        <p:txBody>
          <a:bodyPr/>
          <a:lstStyle/>
          <a:p>
            <a:r>
              <a:rPr lang="en-US" sz="2800" b="1" u="sng" smtClean="0"/>
              <a:t>DISADVANTAGES OF WJM</a:t>
            </a:r>
            <a:endParaRPr lang="en-US" sz="2800" b="1" smtClean="0"/>
          </a:p>
        </p:txBody>
      </p:sp>
      <p:sp>
        <p:nvSpPr>
          <p:cNvPr id="69635" name="Rectangle 3"/>
          <p:cNvSpPr>
            <a:spLocks noGrp="1" noChangeArrowheads="1"/>
          </p:cNvSpPr>
          <p:nvPr>
            <p:ph type="body" idx="1"/>
          </p:nvPr>
        </p:nvSpPr>
        <p:spPr>
          <a:xfrm>
            <a:off x="457200" y="1219200"/>
            <a:ext cx="8229600" cy="4906963"/>
          </a:xfrm>
          <a:ln w="76200">
            <a:solidFill>
              <a:schemeClr val="hlink"/>
            </a:solidFill>
          </a:ln>
        </p:spPr>
        <p:txBody>
          <a:bodyPr/>
          <a:lstStyle/>
          <a:p>
            <a:pPr marL="457200" indent="-457200">
              <a:lnSpc>
                <a:spcPct val="80000"/>
              </a:lnSpc>
              <a:buFontTx/>
              <a:buAutoNum type="arabicPeriod"/>
            </a:pPr>
            <a:r>
              <a:rPr lang="en-US" sz="2400" b="1" smtClean="0">
                <a:solidFill>
                  <a:srgbClr val="CC3300"/>
                </a:solidFill>
              </a:rPr>
              <a:t>Equipment is quite expensive.</a:t>
            </a:r>
          </a:p>
          <a:p>
            <a:pPr marL="457200" indent="-457200">
              <a:lnSpc>
                <a:spcPct val="80000"/>
              </a:lnSpc>
              <a:buFontTx/>
              <a:buAutoNum type="arabicPeriod"/>
            </a:pPr>
            <a:r>
              <a:rPr lang="en-US" sz="2400" b="1" smtClean="0">
                <a:solidFill>
                  <a:srgbClr val="CC3300"/>
                </a:solidFill>
              </a:rPr>
              <a:t>Inefficient for thick metals.</a:t>
            </a:r>
          </a:p>
          <a:p>
            <a:pPr marL="457200" indent="-457200">
              <a:lnSpc>
                <a:spcPct val="80000"/>
              </a:lnSpc>
              <a:buFontTx/>
              <a:buAutoNum type="arabicPeriod"/>
            </a:pPr>
            <a:r>
              <a:rPr lang="en-US" sz="2400" b="1" smtClean="0">
                <a:solidFill>
                  <a:srgbClr val="CC3300"/>
                </a:solidFill>
              </a:rPr>
              <a:t>Water which Is re-circulated, should be filtered accurately, which otherwise results in cracks and damage to the nozzle tip.</a:t>
            </a:r>
          </a:p>
          <a:p>
            <a:pPr marL="457200" indent="-457200">
              <a:lnSpc>
                <a:spcPct val="80000"/>
              </a:lnSpc>
              <a:buFontTx/>
              <a:buAutoNum type="arabicPeriod"/>
            </a:pPr>
            <a:r>
              <a:rPr lang="en-US" sz="2400" b="1" smtClean="0">
                <a:solidFill>
                  <a:srgbClr val="003300"/>
                </a:solidFill>
              </a:rPr>
              <a:t>High pressure and noise of the Jet of water necessitates safety equipments.</a:t>
            </a:r>
          </a:p>
          <a:p>
            <a:pPr marL="457200" indent="-457200">
              <a:lnSpc>
                <a:spcPct val="80000"/>
              </a:lnSpc>
              <a:buFontTx/>
              <a:buAutoNum type="arabicPeriod"/>
            </a:pPr>
            <a:r>
              <a:rPr lang="en-US" sz="2400" b="1" smtClean="0">
                <a:solidFill>
                  <a:srgbClr val="003300"/>
                </a:solidFill>
              </a:rPr>
              <a:t>Slight changes in water chemistry can significantly affect the erosion resistance of some of the components.</a:t>
            </a:r>
          </a:p>
          <a:p>
            <a:pPr marL="457200" indent="-457200">
              <a:lnSpc>
                <a:spcPct val="80000"/>
              </a:lnSpc>
              <a:buFontTx/>
              <a:buAutoNum type="arabicPeriod"/>
            </a:pPr>
            <a:r>
              <a:rPr lang="en-US" sz="2400" b="1" smtClean="0"/>
              <a:t>Not well suited for hard, non porous materials.</a:t>
            </a:r>
          </a:p>
          <a:p>
            <a:pPr marL="457200" indent="-457200">
              <a:lnSpc>
                <a:spcPct val="80000"/>
              </a:lnSpc>
              <a:buFontTx/>
              <a:buAutoNum type="arabicPeriod"/>
            </a:pPr>
            <a:r>
              <a:rPr lang="en-US" sz="2400" b="1" smtClean="0"/>
              <a:t>Brittle materials may crack.</a:t>
            </a:r>
          </a:p>
          <a:p>
            <a:pPr marL="457200" indent="-457200">
              <a:lnSpc>
                <a:spcPct val="80000"/>
              </a:lnSpc>
              <a:buFontTx/>
              <a:buAutoNum type="arabicPeriod"/>
            </a:pPr>
            <a:r>
              <a:rPr lang="en-US" sz="2400" b="1" smtClean="0"/>
              <a:t>Contaminated water must be treated before disposal.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to="" calcmode="lin" valueType="num">
                                      <p:cBhvr>
                                        <p:cTn id="7" dur="1" fill="hold"/>
                                        <p:tgtEl>
                                          <p:spTgt spid="6963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 to="" calcmode="lin" valueType="num">
                                      <p:cBhvr>
                                        <p:cTn id="10" dur="1" fill="hold"/>
                                        <p:tgtEl>
                                          <p:spTgt spid="69635">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to="" calcmode="lin" valueType="num">
                                      <p:cBhvr>
                                        <p:cTn id="13" dur="1" fill="hold"/>
                                        <p:tgtEl>
                                          <p:spTgt spid="69635">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9635">
                                            <p:txEl>
                                              <p:pRg st="3" end="3"/>
                                            </p:txEl>
                                          </p:spTgt>
                                        </p:tgtEl>
                                        <p:attrNameLst>
                                          <p:attrName>style.visibility</p:attrName>
                                        </p:attrNameLst>
                                      </p:cBhvr>
                                      <p:to>
                                        <p:strVal val="visible"/>
                                      </p:to>
                                    </p:set>
                                    <p:anim to="" calcmode="lin" valueType="num">
                                      <p:cBhvr>
                                        <p:cTn id="18" dur="1" fill="hold"/>
                                        <p:tgtEl>
                                          <p:spTgt spid="69635">
                                            <p:txEl>
                                              <p:pRg st="3" end="3"/>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69635">
                                            <p:txEl>
                                              <p:pRg st="4" end="4"/>
                                            </p:txEl>
                                          </p:spTgt>
                                        </p:tgtEl>
                                        <p:attrNameLst>
                                          <p:attrName>style.visibility</p:attrName>
                                        </p:attrNameLst>
                                      </p:cBhvr>
                                      <p:to>
                                        <p:strVal val="visible"/>
                                      </p:to>
                                    </p:set>
                                    <p:anim to="" calcmode="lin" valueType="num">
                                      <p:cBhvr>
                                        <p:cTn id="21" dur="1" fill="hold"/>
                                        <p:tgtEl>
                                          <p:spTgt spid="6963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69635">
                                            <p:txEl>
                                              <p:pRg st="5" end="5"/>
                                            </p:txEl>
                                          </p:spTgt>
                                        </p:tgtEl>
                                        <p:attrNameLst>
                                          <p:attrName>style.visibility</p:attrName>
                                        </p:attrNameLst>
                                      </p:cBhvr>
                                      <p:to>
                                        <p:strVal val="visible"/>
                                      </p:to>
                                    </p:set>
                                    <p:animEffect transition="in" filter="plus(in)">
                                      <p:cBhvr>
                                        <p:cTn id="26" dur="2000"/>
                                        <p:tgtEl>
                                          <p:spTgt spid="69635">
                                            <p:txEl>
                                              <p:pRg st="5" end="5"/>
                                            </p:txEl>
                                          </p:spTgt>
                                        </p:tgtEl>
                                      </p:cBhvr>
                                    </p:animEffect>
                                  </p:childTnLst>
                                </p:cTn>
                              </p:par>
                              <p:par>
                                <p:cTn id="27" presetID="13" presetClass="entr" presetSubtype="16" fill="hold" nodeType="withEffect">
                                  <p:stCondLst>
                                    <p:cond delay="0"/>
                                  </p:stCondLst>
                                  <p:childTnLst>
                                    <p:set>
                                      <p:cBhvr>
                                        <p:cTn id="28" dur="1" fill="hold">
                                          <p:stCondLst>
                                            <p:cond delay="0"/>
                                          </p:stCondLst>
                                        </p:cTn>
                                        <p:tgtEl>
                                          <p:spTgt spid="69635">
                                            <p:txEl>
                                              <p:pRg st="6" end="6"/>
                                            </p:txEl>
                                          </p:spTgt>
                                        </p:tgtEl>
                                        <p:attrNameLst>
                                          <p:attrName>style.visibility</p:attrName>
                                        </p:attrNameLst>
                                      </p:cBhvr>
                                      <p:to>
                                        <p:strVal val="visible"/>
                                      </p:to>
                                    </p:set>
                                    <p:animEffect transition="in" filter="plus(in)">
                                      <p:cBhvr>
                                        <p:cTn id="29" dur="2000"/>
                                        <p:tgtEl>
                                          <p:spTgt spid="69635">
                                            <p:txEl>
                                              <p:pRg st="6" end="6"/>
                                            </p:txEl>
                                          </p:spTgt>
                                        </p:tgtEl>
                                      </p:cBhvr>
                                    </p:animEffect>
                                  </p:childTnLst>
                                </p:cTn>
                              </p:par>
                              <p:par>
                                <p:cTn id="30" presetID="13" presetClass="entr" presetSubtype="16" fill="hold" nodeType="withEffect">
                                  <p:stCondLst>
                                    <p:cond delay="0"/>
                                  </p:stCondLst>
                                  <p:childTnLst>
                                    <p:set>
                                      <p:cBhvr>
                                        <p:cTn id="31" dur="1" fill="hold">
                                          <p:stCondLst>
                                            <p:cond delay="0"/>
                                          </p:stCondLst>
                                        </p:cTn>
                                        <p:tgtEl>
                                          <p:spTgt spid="69635">
                                            <p:txEl>
                                              <p:pRg st="7" end="7"/>
                                            </p:txEl>
                                          </p:spTgt>
                                        </p:tgtEl>
                                        <p:attrNameLst>
                                          <p:attrName>style.visibility</p:attrName>
                                        </p:attrNameLst>
                                      </p:cBhvr>
                                      <p:to>
                                        <p:strVal val="visible"/>
                                      </p:to>
                                    </p:set>
                                    <p:animEffect transition="in" filter="plus(in)">
                                      <p:cBhvr>
                                        <p:cTn id="32" dur="2000"/>
                                        <p:tgtEl>
                                          <p:spTgt spid="696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Application</a:t>
            </a:r>
            <a:endParaRPr lang="en-US" dirty="0"/>
          </a:p>
        </p:txBody>
      </p:sp>
      <p:sp>
        <p:nvSpPr>
          <p:cNvPr id="3" name="Content Placeholder 2"/>
          <p:cNvSpPr>
            <a:spLocks noGrp="1"/>
          </p:cNvSpPr>
          <p:nvPr>
            <p:ph idx="1"/>
          </p:nvPr>
        </p:nvSpPr>
        <p:spPr>
          <a:xfrm>
            <a:off x="0" y="990600"/>
            <a:ext cx="9144000" cy="5334000"/>
          </a:xfrm>
        </p:spPr>
        <p:txBody>
          <a:bodyPr>
            <a:normAutofit/>
          </a:bodyPr>
          <a:lstStyle/>
          <a:p>
            <a:pPr algn="just">
              <a:lnSpc>
                <a:spcPct val="150000"/>
              </a:lnSpc>
            </a:pPr>
            <a:r>
              <a:rPr lang="en-US" sz="2800" b="1" dirty="0" smtClean="0">
                <a:solidFill>
                  <a:srgbClr val="800000"/>
                </a:solidFill>
              </a:rPr>
              <a:t>Water jet machining finds applications in a diverse number of industries from mining to aerospace, where it is used from cutting thin details in stone, glass, and metals, to rapid hole drilling of titanium.</a:t>
            </a:r>
          </a:p>
          <a:p>
            <a:pPr algn="just">
              <a:lnSpc>
                <a:spcPct val="150000"/>
              </a:lnSpc>
            </a:pPr>
            <a:r>
              <a:rPr lang="en-US" sz="2800" b="1" dirty="0" smtClean="0">
                <a:solidFill>
                  <a:srgbClr val="CC3300"/>
                </a:solidFill>
              </a:rPr>
              <a:t>Used for cutting composites, plastics, fabrics, rubber, wood products etc. </a:t>
            </a:r>
          </a:p>
          <a:p>
            <a:pPr algn="just">
              <a:lnSpc>
                <a:spcPct val="150000"/>
              </a:lnSpc>
            </a:pPr>
            <a:r>
              <a:rPr lang="en-US" sz="2800" b="1" dirty="0" smtClean="0">
                <a:solidFill>
                  <a:srgbClr val="CC3300"/>
                </a:solidFill>
              </a:rPr>
              <a:t>Also used in food processing industry.</a:t>
            </a:r>
          </a:p>
          <a:p>
            <a:pPr algn="just">
              <a:lnSpc>
                <a:spcPct val="150000"/>
              </a:lnSpc>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Continued…</a:t>
            </a:r>
            <a:endParaRPr lang="en-IN" dirty="0"/>
          </a:p>
        </p:txBody>
      </p:sp>
      <p:sp>
        <p:nvSpPr>
          <p:cNvPr id="3" name="Content Placeholder 2"/>
          <p:cNvSpPr>
            <a:spLocks noGrp="1"/>
          </p:cNvSpPr>
          <p:nvPr>
            <p:ph idx="1"/>
          </p:nvPr>
        </p:nvSpPr>
        <p:spPr>
          <a:xfrm>
            <a:off x="457200" y="1295400"/>
            <a:ext cx="8229600" cy="4830763"/>
          </a:xfrm>
        </p:spPr>
        <p:txBody>
          <a:bodyPr>
            <a:noAutofit/>
          </a:bodyPr>
          <a:lstStyle/>
          <a:p>
            <a:pPr algn="just">
              <a:lnSpc>
                <a:spcPct val="150000"/>
              </a:lnSpc>
            </a:pPr>
            <a:r>
              <a:rPr lang="en-IN" sz="2400" dirty="0" smtClean="0">
                <a:latin typeface="Times New Roman" pitchFamily="18" charset="0"/>
                <a:cs typeface="Times New Roman" pitchFamily="18" charset="0"/>
              </a:rPr>
              <a:t>This is a process of removal of material by impact erosion through the action of concentrated high velocity stream of grit  abrasives entrained in high velocity gas stream.</a:t>
            </a:r>
          </a:p>
          <a:p>
            <a:pPr algn="just">
              <a:lnSpc>
                <a:spcPct val="170000"/>
              </a:lnSpc>
            </a:pPr>
            <a:r>
              <a:rPr lang="en-IN" sz="2400" dirty="0" smtClean="0">
                <a:latin typeface="Times New Roman" pitchFamily="18" charset="0"/>
                <a:cs typeface="Times New Roman" pitchFamily="18" charset="0"/>
              </a:rPr>
              <a:t>In AJM, generally, </a:t>
            </a:r>
          </a:p>
          <a:p>
            <a:pPr algn="just">
              <a:lnSpc>
                <a:spcPct val="170000"/>
              </a:lnSpc>
              <a:buFont typeface="Wingdings" pitchFamily="2" charset="2"/>
              <a:buChar char="ü"/>
            </a:pPr>
            <a:r>
              <a:rPr lang="en-IN" sz="2400" dirty="0" smtClean="0">
                <a:latin typeface="Times New Roman" pitchFamily="18" charset="0"/>
                <a:cs typeface="Times New Roman" pitchFamily="18" charset="0"/>
              </a:rPr>
              <a:t>abrasive particles size of around </a:t>
            </a:r>
            <a:r>
              <a:rPr lang="en-IN" sz="2400" b="1" dirty="0" smtClean="0">
                <a:latin typeface="Times New Roman" pitchFamily="18" charset="0"/>
                <a:cs typeface="Times New Roman" pitchFamily="18" charset="0"/>
              </a:rPr>
              <a:t>50</a:t>
            </a:r>
            <a:r>
              <a:rPr lang="en-IN" sz="2400" dirty="0" smtClean="0">
                <a:latin typeface="Times New Roman" pitchFamily="18" charset="0"/>
                <a:cs typeface="Times New Roman" pitchFamily="18" charset="0"/>
              </a:rPr>
              <a:t> microns grit size </a:t>
            </a:r>
          </a:p>
          <a:p>
            <a:pPr algn="just">
              <a:lnSpc>
                <a:spcPct val="170000"/>
              </a:lnSpc>
              <a:buFont typeface="Wingdings" pitchFamily="2" charset="2"/>
              <a:buChar char="ü"/>
            </a:pPr>
            <a:r>
              <a:rPr lang="en-IN" sz="2400" dirty="0" smtClean="0">
                <a:latin typeface="Times New Roman" pitchFamily="18" charset="0"/>
                <a:cs typeface="Times New Roman" pitchFamily="18" charset="0"/>
              </a:rPr>
              <a:t> velocity of</a:t>
            </a:r>
            <a:r>
              <a:rPr lang="en-IN" sz="2400" b="1" dirty="0" smtClean="0">
                <a:latin typeface="Times New Roman" pitchFamily="18" charset="0"/>
                <a:cs typeface="Times New Roman" pitchFamily="18" charset="0"/>
              </a:rPr>
              <a:t> 200 m/s </a:t>
            </a:r>
          </a:p>
          <a:p>
            <a:pPr algn="just">
              <a:lnSpc>
                <a:spcPct val="170000"/>
              </a:lnSpc>
              <a:buFont typeface="Wingdings" pitchFamily="2" charset="2"/>
              <a:buChar char="ü"/>
            </a:pPr>
            <a:r>
              <a:rPr lang="en-IN" sz="2400" dirty="0" smtClean="0">
                <a:latin typeface="Times New Roman" pitchFamily="18" charset="0"/>
                <a:cs typeface="Times New Roman" pitchFamily="18" charset="0"/>
              </a:rPr>
              <a:t>nozzle of </a:t>
            </a:r>
            <a:r>
              <a:rPr lang="en-IN" sz="2400" b="1" dirty="0" smtClean="0">
                <a:latin typeface="Times New Roman" pitchFamily="18" charset="0"/>
                <a:cs typeface="Times New Roman" pitchFamily="18" charset="0"/>
              </a:rPr>
              <a:t>ID 0.5mm </a:t>
            </a:r>
          </a:p>
          <a:p>
            <a:pPr algn="just">
              <a:lnSpc>
                <a:spcPct val="170000"/>
              </a:lnSpc>
              <a:buFont typeface="Wingdings" pitchFamily="2" charset="2"/>
              <a:buChar char="ü"/>
            </a:pPr>
            <a:r>
              <a:rPr lang="en-IN" sz="2400" dirty="0" smtClean="0">
                <a:latin typeface="Times New Roman" pitchFamily="18" charset="0"/>
                <a:cs typeface="Times New Roman" pitchFamily="18" charset="0"/>
              </a:rPr>
              <a:t>stand off distance of around </a:t>
            </a:r>
            <a:r>
              <a:rPr lang="en-IN" sz="2400" b="1" dirty="0" smtClean="0">
                <a:latin typeface="Times New Roman" pitchFamily="18" charset="0"/>
                <a:cs typeface="Times New Roman" pitchFamily="18" charset="0"/>
              </a:rPr>
              <a:t>2mm. </a:t>
            </a:r>
            <a:endParaRPr lang="en-IN" sz="24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b="1" dirty="0" smtClean="0"/>
              <a:t>Equipment</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7" name="Content Placeholder 6" descr="CF09_39.jpg                                                    0005177F&#10;HARD Drive                     ABA78158:"/>
          <p:cNvPicPr>
            <a:picLocks noGrp="1" noChangeAspect="1" noChangeArrowheads="1"/>
          </p:cNvPicPr>
          <p:nvPr>
            <p:ph idx="1"/>
          </p:nvPr>
        </p:nvPicPr>
        <p:blipFill>
          <a:blip r:embed="rId2"/>
          <a:srcRect/>
          <a:stretch>
            <a:fillRect/>
          </a:stretch>
        </p:blipFill>
        <p:spPr bwMode="auto">
          <a:xfrm>
            <a:off x="0" y="1447800"/>
            <a:ext cx="9144000" cy="487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AJM </a:t>
            </a:r>
            <a:endParaRPr lang="en-US" dirty="0"/>
          </a:p>
        </p:txBody>
      </p:sp>
      <p:pic>
        <p:nvPicPr>
          <p:cNvPr id="1026" name="Picture 2" descr="C:\Users\VASU\Pictures\AJM_1.jpg"/>
          <p:cNvPicPr>
            <a:picLocks noGrp="1" noChangeAspect="1" noChangeArrowheads="1"/>
          </p:cNvPicPr>
          <p:nvPr>
            <p:ph idx="1"/>
          </p:nvPr>
        </p:nvPicPr>
        <p:blipFill>
          <a:blip r:embed="rId2" cstate="print"/>
          <a:srcRect/>
          <a:stretch>
            <a:fillRect/>
          </a:stretch>
        </p:blipFill>
        <p:spPr bwMode="auto">
          <a:xfrm>
            <a:off x="381000" y="1676400"/>
            <a:ext cx="8305800" cy="4343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Continued…</a:t>
            </a:r>
            <a:endParaRPr lang="en-IN" dirty="0"/>
          </a:p>
        </p:txBody>
      </p:sp>
      <p:sp>
        <p:nvSpPr>
          <p:cNvPr id="3" name="Content Placeholder 2"/>
          <p:cNvSpPr>
            <a:spLocks noGrp="1"/>
          </p:cNvSpPr>
          <p:nvPr>
            <p:ph idx="1"/>
          </p:nvPr>
        </p:nvSpPr>
        <p:spPr>
          <a:xfrm>
            <a:off x="152400" y="1295400"/>
            <a:ext cx="8534400" cy="4830763"/>
          </a:xfrm>
        </p:spPr>
        <p:txBody>
          <a:bodyPr/>
          <a:lstStyle/>
          <a:p>
            <a:pPr>
              <a:buNone/>
            </a:pPr>
            <a:r>
              <a:rPr lang="en-IN" dirty="0" smtClean="0"/>
              <a:t>Abrasive jet Machining consists of</a:t>
            </a:r>
          </a:p>
          <a:p>
            <a:pPr>
              <a:buNone/>
            </a:pPr>
            <a:r>
              <a:rPr lang="en-IN" dirty="0" smtClean="0"/>
              <a:t>1. Gas propulsion system</a:t>
            </a:r>
          </a:p>
          <a:p>
            <a:pPr>
              <a:buNone/>
            </a:pPr>
            <a:r>
              <a:rPr lang="en-IN" dirty="0" smtClean="0"/>
              <a:t>2. Abrasive feeder</a:t>
            </a:r>
          </a:p>
          <a:p>
            <a:pPr>
              <a:buNone/>
            </a:pPr>
            <a:r>
              <a:rPr lang="en-IN" dirty="0" smtClean="0"/>
              <a:t>3. Machining Chamber</a:t>
            </a:r>
          </a:p>
          <a:p>
            <a:pPr>
              <a:buNone/>
            </a:pPr>
            <a:r>
              <a:rPr lang="en-IN" dirty="0" smtClean="0"/>
              <a:t>4. AJM Nozzle</a:t>
            </a:r>
          </a:p>
          <a:p>
            <a:pPr>
              <a:buNone/>
            </a:pPr>
            <a:r>
              <a:rPr lang="en-IN" dirty="0" smtClean="0"/>
              <a:t>5. Abrasives</a:t>
            </a:r>
            <a:endParaRPr lang="en-IN" dirty="0"/>
          </a:p>
        </p:txBody>
      </p:sp>
      <p:sp>
        <p:nvSpPr>
          <p:cNvPr id="4" name="Date Placeholder 3"/>
          <p:cNvSpPr>
            <a:spLocks noGrp="1"/>
          </p:cNvSpPr>
          <p:nvPr>
            <p:ph type="dt" sz="half" idx="10"/>
          </p:nvPr>
        </p:nvSpPr>
        <p:spPr/>
        <p:txBody>
          <a:bodyPr/>
          <a:lstStyle/>
          <a:p>
            <a:fld id="{D4A22040-78E7-4C21-BC92-A5270F6C0019}" type="datetime1">
              <a:rPr lang="en-US" smtClean="0"/>
              <a:pPr/>
              <a:t>24/07/2019</a:t>
            </a:fld>
            <a:endParaRPr lang="en-US"/>
          </a:p>
        </p:txBody>
      </p:sp>
      <p:sp>
        <p:nvSpPr>
          <p:cNvPr id="5" name="Footer Placeholder 4"/>
          <p:cNvSpPr>
            <a:spLocks noGrp="1"/>
          </p:cNvSpPr>
          <p:nvPr>
            <p:ph type="ftr" sz="quarter" idx="11"/>
          </p:nvPr>
        </p:nvSpPr>
        <p:spPr/>
        <p:txBody>
          <a:bodyPr/>
          <a:lstStyle/>
          <a:p>
            <a:r>
              <a:rPr lang="en-US" smtClean="0"/>
              <a:t>ABRASIVE JET MACHINING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2959</Words>
  <Application>Microsoft Office PowerPoint</Application>
  <PresentationFormat>On-screen Show (4:3)</PresentationFormat>
  <Paragraphs>317</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ABRASIVE JET MACHINING (AJM)</vt:lpstr>
      <vt:lpstr>What is abrasive jet machining ?</vt:lpstr>
      <vt:lpstr>Continued…</vt:lpstr>
      <vt:lpstr>Process</vt:lpstr>
      <vt:lpstr>Continued…</vt:lpstr>
      <vt:lpstr>Continued…</vt:lpstr>
      <vt:lpstr>Equipment</vt:lpstr>
      <vt:lpstr>AJM </vt:lpstr>
      <vt:lpstr>Continued…</vt:lpstr>
      <vt:lpstr>Gas Propulsion System </vt:lpstr>
      <vt:lpstr>Abrasive Feeder </vt:lpstr>
      <vt:lpstr>Machining chamber </vt:lpstr>
      <vt:lpstr>AJM nozzle </vt:lpstr>
      <vt:lpstr>ABRASIVES </vt:lpstr>
      <vt:lpstr>AJM nozzle</vt:lpstr>
      <vt:lpstr>Slide 16</vt:lpstr>
      <vt:lpstr>Slide 17</vt:lpstr>
      <vt:lpstr>VARIABLES IN AJM/PARAMETER</vt:lpstr>
      <vt:lpstr>Carrier Gas </vt:lpstr>
      <vt:lpstr>Slide 20</vt:lpstr>
      <vt:lpstr>Type of abrasive</vt:lpstr>
      <vt:lpstr>Slide 22</vt:lpstr>
      <vt:lpstr>Grain size</vt:lpstr>
      <vt:lpstr>Slide 24</vt:lpstr>
      <vt:lpstr>Slide 25</vt:lpstr>
      <vt:lpstr>Stand off distance.</vt:lpstr>
      <vt:lpstr>Slide 27</vt:lpstr>
      <vt:lpstr>Slide 28</vt:lpstr>
      <vt:lpstr>Process capability </vt:lpstr>
      <vt:lpstr>AJM process characteristics </vt:lpstr>
      <vt:lpstr>1.Effect of abrasive flow rate and grain size on MRR</vt:lpstr>
      <vt:lpstr>Slide 32</vt:lpstr>
      <vt:lpstr>2.Efect of Mixing ratio on MRR</vt:lpstr>
      <vt:lpstr>Slide 34</vt:lpstr>
      <vt:lpstr> </vt:lpstr>
      <vt:lpstr>3.Effect of Nozzle pressure on MRR</vt:lpstr>
      <vt:lpstr>Slide 37</vt:lpstr>
      <vt:lpstr>Slide 38</vt:lpstr>
      <vt:lpstr>Slide 39</vt:lpstr>
      <vt:lpstr>Slide 40</vt:lpstr>
      <vt:lpstr>Slide 41</vt:lpstr>
      <vt:lpstr>Water jet machining</vt:lpstr>
      <vt:lpstr> </vt:lpstr>
      <vt:lpstr>Slide 44</vt:lpstr>
      <vt:lpstr>Jet cutting equipment</vt:lpstr>
      <vt:lpstr>1.Pump </vt:lpstr>
      <vt:lpstr>2. Tubing</vt:lpstr>
      <vt:lpstr>3. Tube- Fittings</vt:lpstr>
      <vt:lpstr>4. Valves</vt:lpstr>
      <vt:lpstr>5. Nozzles</vt:lpstr>
      <vt:lpstr>Process details</vt:lpstr>
      <vt:lpstr>ADVANTAGES OF WJM</vt:lpstr>
      <vt:lpstr>DISADVANTAGES OF WJM</vt:lpstr>
      <vt:lpstr>Application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ABRASIVE JET MACHINING (AJM)</dc:title>
  <dc:creator>VIKRANTH</dc:creator>
  <cp:lastModifiedBy>CAD 32</cp:lastModifiedBy>
  <cp:revision>45</cp:revision>
  <dcterms:created xsi:type="dcterms:W3CDTF">2006-08-16T00:00:00Z</dcterms:created>
  <dcterms:modified xsi:type="dcterms:W3CDTF">2019-07-24T06:08:48Z</dcterms:modified>
</cp:coreProperties>
</file>