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sldIdLst>
    <p:sldId id="256" r:id="rId2"/>
    <p:sldId id="257" r:id="rId3"/>
    <p:sldId id="307" r:id="rId4"/>
    <p:sldId id="312" r:id="rId5"/>
    <p:sldId id="313" r:id="rId6"/>
    <p:sldId id="314" r:id="rId7"/>
    <p:sldId id="317" r:id="rId8"/>
    <p:sldId id="318" r:id="rId9"/>
    <p:sldId id="315" r:id="rId10"/>
    <p:sldId id="316" r:id="rId11"/>
    <p:sldId id="319" r:id="rId12"/>
    <p:sldId id="320" r:id="rId13"/>
    <p:sldId id="321" r:id="rId14"/>
    <p:sldId id="326" r:id="rId15"/>
    <p:sldId id="327" r:id="rId16"/>
    <p:sldId id="306" r:id="rId17"/>
    <p:sldId id="310" r:id="rId18"/>
    <p:sldId id="309" r:id="rId19"/>
    <p:sldId id="311" r:id="rId20"/>
    <p:sldId id="329" r:id="rId21"/>
    <p:sldId id="330" r:id="rId22"/>
    <p:sldId id="331" r:id="rId23"/>
    <p:sldId id="332" r:id="rId24"/>
    <p:sldId id="333" r:id="rId25"/>
    <p:sldId id="334" r:id="rId26"/>
    <p:sldId id="335" r:id="rId27"/>
    <p:sldId id="336" r:id="rId28"/>
    <p:sldId id="337" r:id="rId29"/>
    <p:sldId id="338" r:id="rId30"/>
    <p:sldId id="339" r:id="rId31"/>
    <p:sldId id="340" r:id="rId32"/>
    <p:sldId id="341" r:id="rId33"/>
    <p:sldId id="342" r:id="rId34"/>
    <p:sldId id="343" r:id="rId35"/>
    <p:sldId id="344" r:id="rId36"/>
    <p:sldId id="345" r:id="rId37"/>
    <p:sldId id="346" r:id="rId38"/>
    <p:sldId id="347" r:id="rId39"/>
    <p:sldId id="348" r:id="rId40"/>
    <p:sldId id="349" r:id="rId41"/>
    <p:sldId id="350" r:id="rId42"/>
    <p:sldId id="351" r:id="rId43"/>
    <p:sldId id="352" r:id="rId44"/>
    <p:sldId id="353" r:id="rId45"/>
    <p:sldId id="354" r:id="rId46"/>
    <p:sldId id="355" r:id="rId47"/>
    <p:sldId id="356" r:id="rId4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00"/>
    <a:srgbClr val="006600"/>
    <a:srgbClr val="FF3399"/>
    <a:srgbClr val="008000"/>
    <a:srgbClr val="0066FF"/>
    <a:srgbClr val="CC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1229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1229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3833B808-8145-4A9E-903A-957E6DC63930}"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BDCE5D93-CEC3-4DA1-B655-2C649806B35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14DFA2C6-F6DD-4147-B16D-BB047E6B714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DC69AB61-39F1-48FE-B24A-9ADF0266FA67}"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065DAC2E-1A1A-47BE-B006-A8A2F9BB9B72}"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00FD6A89-065E-46D3-9B7D-176475C488EC}"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46F52474-B785-43B0-9E27-50F0FEBD5B2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6AED23E1-B6E3-46F5-BEE7-931ABD99D72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38437DE7-CCE5-45F4-A480-A6CF83A7A0A0}"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0A767394-D6EA-41A4-AD04-BF1B722FD5BA}"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7F0EBAB4-FA16-4C8A-8121-E8398C590371}"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4ABEE553-1408-44B2-B82C-8EF1CA1AC740}"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2A4696F0-7A35-46FA-B864-A09F2F29CB3F}"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a:noFill/>
        </p:spPr>
        <p:txBody>
          <a:bodyPr/>
          <a:lstStyle/>
          <a:p>
            <a:fld id="{C855271E-C4C7-40D4-80A2-C84611BFE008}" type="slidenum">
              <a:rPr lang="en-US"/>
              <a:pPr/>
              <a:t>1</a:t>
            </a:fld>
            <a:endParaRPr lang="en-US"/>
          </a:p>
        </p:txBody>
      </p:sp>
      <p:sp>
        <p:nvSpPr>
          <p:cNvPr id="3075" name="Rectangle 2"/>
          <p:cNvSpPr>
            <a:spLocks noGrp="1" noChangeArrowheads="1"/>
          </p:cNvSpPr>
          <p:nvPr>
            <p:ph type="ctrTitle"/>
          </p:nvPr>
        </p:nvSpPr>
        <p:spPr>
          <a:xfrm>
            <a:off x="685800" y="1143000"/>
            <a:ext cx="7772400" cy="2457450"/>
          </a:xfrm>
          <a:ln w="76200">
            <a:solidFill>
              <a:srgbClr val="0066FF"/>
            </a:solidFill>
          </a:ln>
        </p:spPr>
        <p:txBody>
          <a:bodyPr/>
          <a:lstStyle/>
          <a:p>
            <a:pPr eaLnBrk="1" hangingPunct="1"/>
            <a:r>
              <a:rPr lang="en-US" b="1" smtClean="0">
                <a:solidFill>
                  <a:srgbClr val="0066FF"/>
                </a:solidFill>
              </a:rPr>
              <a:t>Laser Beam Machining</a:t>
            </a:r>
            <a:r>
              <a:rPr lang="en-US" smtClean="0"/>
              <a:t> </a:t>
            </a:r>
            <a:br>
              <a:rPr lang="en-US" smtClean="0"/>
            </a:br>
            <a:endParaRPr lang="en-US" smtClean="0"/>
          </a:p>
        </p:txBody>
      </p:sp>
      <p:sp>
        <p:nvSpPr>
          <p:cNvPr id="2052" name="Rectangle 3"/>
          <p:cNvSpPr>
            <a:spLocks noGrp="1" noChangeArrowheads="1"/>
          </p:cNvSpPr>
          <p:nvPr>
            <p:ph type="subTitle" idx="1"/>
          </p:nvPr>
        </p:nvSpPr>
        <p:spPr>
          <a:xfrm>
            <a:off x="1371600" y="3886200"/>
            <a:ext cx="6400800" cy="2438400"/>
          </a:xfrm>
        </p:spPr>
        <p:txBody>
          <a:bodyPr/>
          <a:lstStyle/>
          <a:p>
            <a:pPr eaLnBrk="1" hangingPunct="1"/>
            <a:r>
              <a:rPr lang="en-US" smtClean="0"/>
              <a:t>(</a:t>
            </a:r>
            <a:r>
              <a:rPr lang="en-US" sz="2800" b="1" smtClean="0">
                <a:solidFill>
                  <a:srgbClr val="0066FF"/>
                </a:solidFill>
              </a:rPr>
              <a:t>L</a:t>
            </a:r>
            <a:r>
              <a:rPr lang="en-US" sz="2800" b="1" smtClean="0">
                <a:solidFill>
                  <a:srgbClr val="CC3300"/>
                </a:solidFill>
              </a:rPr>
              <a:t>ight </a:t>
            </a:r>
            <a:r>
              <a:rPr lang="en-US" sz="2800" b="1" smtClean="0">
                <a:solidFill>
                  <a:srgbClr val="0066FF"/>
                </a:solidFill>
              </a:rPr>
              <a:t>A</a:t>
            </a:r>
            <a:r>
              <a:rPr lang="en-US" sz="2800" b="1" smtClean="0">
                <a:solidFill>
                  <a:srgbClr val="CC3300"/>
                </a:solidFill>
              </a:rPr>
              <a:t>mplification by </a:t>
            </a:r>
            <a:r>
              <a:rPr lang="en-US" sz="2800" b="1" smtClean="0">
                <a:solidFill>
                  <a:srgbClr val="0066FF"/>
                </a:solidFill>
              </a:rPr>
              <a:t>S</a:t>
            </a:r>
            <a:r>
              <a:rPr lang="en-US" sz="2800" b="1" smtClean="0">
                <a:solidFill>
                  <a:srgbClr val="CC3300"/>
                </a:solidFill>
              </a:rPr>
              <a:t>timulated </a:t>
            </a:r>
            <a:r>
              <a:rPr lang="en-US" sz="2800" b="1" smtClean="0">
                <a:solidFill>
                  <a:srgbClr val="0066FF"/>
                </a:solidFill>
              </a:rPr>
              <a:t>E</a:t>
            </a:r>
            <a:r>
              <a:rPr lang="en-US" sz="2800" b="1" smtClean="0">
                <a:solidFill>
                  <a:srgbClr val="CC3300"/>
                </a:solidFill>
              </a:rPr>
              <a:t>mission of </a:t>
            </a:r>
            <a:r>
              <a:rPr lang="en-US" sz="2800" b="1" smtClean="0">
                <a:solidFill>
                  <a:srgbClr val="0066FF"/>
                </a:solidFill>
              </a:rPr>
              <a:t>R</a:t>
            </a:r>
            <a:r>
              <a:rPr lang="en-US" sz="2800" b="1" smtClean="0">
                <a:solidFill>
                  <a:srgbClr val="CC3300"/>
                </a:solidFill>
              </a:rPr>
              <a:t>adiation</a:t>
            </a:r>
            <a:r>
              <a:rPr lang="en-US" sz="2800" smtClean="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052">
                                            <p:txEl>
                                              <p:pRg st="0" end="0"/>
                                            </p:txEl>
                                          </p:spTgt>
                                        </p:tgtEl>
                                        <p:attrNameLst>
                                          <p:attrName>style.visibility</p:attrName>
                                        </p:attrNameLst>
                                      </p:cBhvr>
                                      <p:to>
                                        <p:strVal val="visible"/>
                                      </p:to>
                                    </p:set>
                                    <p:animEffect transition="in" filter="blinds(horizontal)">
                                      <p:cBhvr>
                                        <p:cTn id="7" dur="500"/>
                                        <p:tgtEl>
                                          <p:spTgt spid="205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248400"/>
          </a:xfrm>
          <a:ln w="38100">
            <a:solidFill>
              <a:srgbClr val="990000"/>
            </a:solidFill>
          </a:ln>
        </p:spPr>
        <p:txBody>
          <a:bodyPr/>
          <a:lstStyle/>
          <a:p>
            <a:pPr algn="just"/>
            <a:r>
              <a:rPr lang="en-US" b="1" smtClean="0"/>
              <a:t>These chromium atoms immediately drop to an intermediate energy level with the evolution of heat and eventually drop back to their original state with the </a:t>
            </a:r>
            <a:r>
              <a:rPr lang="en-US" sz="2800" b="1" smtClean="0"/>
              <a:t>evolution</a:t>
            </a:r>
            <a:r>
              <a:rPr lang="en-US" b="1" smtClean="0"/>
              <a:t> of a discrete quantity of radiation in the form of </a:t>
            </a:r>
            <a:r>
              <a:rPr lang="en-US" b="1" i="1" smtClean="0"/>
              <a:t>red fluorescent light.</a:t>
            </a:r>
          </a:p>
          <a:p>
            <a:pPr algn="just"/>
            <a:r>
              <a:rPr lang="en-US" b="1" smtClean="0">
                <a:solidFill>
                  <a:srgbClr val="0066FF"/>
                </a:solidFill>
              </a:rPr>
              <a:t>As the red light emitted by one excited atom hits another excited atom, the second atom gives off red light, which is in phase with the colliding red light wave. </a:t>
            </a:r>
          </a:p>
        </p:txBody>
      </p:sp>
      <p:sp>
        <p:nvSpPr>
          <p:cNvPr id="12291" name="Slide Number Placeholder 3"/>
          <p:cNvSpPr>
            <a:spLocks noGrp="1"/>
          </p:cNvSpPr>
          <p:nvPr>
            <p:ph type="sldNum" sz="quarter" idx="12"/>
          </p:nvPr>
        </p:nvSpPr>
        <p:spPr>
          <a:noFill/>
        </p:spPr>
        <p:txBody>
          <a:bodyPr/>
          <a:lstStyle/>
          <a:p>
            <a:fld id="{991D8996-89A5-470B-871C-FE0620DE9EB6}" type="slidenum">
              <a:rPr lang="en-US"/>
              <a:pPr/>
              <a:t>10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a:ln w="38100">
            <a:solidFill>
              <a:srgbClr val="006600"/>
            </a:solidFill>
          </a:ln>
        </p:spPr>
        <p:txBody>
          <a:bodyPr/>
          <a:lstStyle/>
          <a:p>
            <a:pPr algn="just"/>
            <a:r>
              <a:rPr lang="en-US" sz="2800" b="1" smtClean="0">
                <a:solidFill>
                  <a:srgbClr val="0066FF"/>
                </a:solidFill>
              </a:rPr>
              <a:t>The effect is enhanced as the silvered ends of the ruby crystal cause the red light to reflect back and forth along the length of the crystal. </a:t>
            </a:r>
          </a:p>
          <a:p>
            <a:pPr algn="just"/>
            <a:r>
              <a:rPr lang="en-US" sz="2800" b="1" smtClean="0">
                <a:solidFill>
                  <a:srgbClr val="FF3399"/>
                </a:solidFill>
              </a:rPr>
              <a:t>The chain reaction collisions between the red light wave and the chromium atoms become so numerous that, finally the total energy bursts and escapes through the tiny hole as a </a:t>
            </a:r>
            <a:r>
              <a:rPr lang="en-US" sz="2800" b="1" i="1" smtClean="0">
                <a:solidFill>
                  <a:srgbClr val="FF3399"/>
                </a:solidFill>
              </a:rPr>
              <a:t>laser beam. </a:t>
            </a:r>
          </a:p>
          <a:p>
            <a:pPr algn="just"/>
            <a:r>
              <a:rPr lang="en-US" sz="2800" b="1" smtClean="0"/>
              <a:t>The beam is focused with a simple lens to obtain high power densities in small areas of the work surface. </a:t>
            </a:r>
          </a:p>
        </p:txBody>
      </p:sp>
      <p:sp>
        <p:nvSpPr>
          <p:cNvPr id="13315" name="Slide Number Placeholder 3"/>
          <p:cNvSpPr>
            <a:spLocks noGrp="1"/>
          </p:cNvSpPr>
          <p:nvPr>
            <p:ph type="sldNum" sz="quarter" idx="12"/>
          </p:nvPr>
        </p:nvSpPr>
        <p:spPr>
          <a:noFill/>
        </p:spPr>
        <p:txBody>
          <a:bodyPr/>
          <a:lstStyle/>
          <a:p>
            <a:fld id="{72855E90-720B-41CE-8A72-14E4DAADE4D0}" type="slidenum">
              <a:rPr lang="en-US"/>
              <a:pPr/>
              <a:t>11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a:ln w="38100">
            <a:solidFill>
              <a:srgbClr val="006600"/>
            </a:solidFill>
          </a:ln>
        </p:spPr>
        <p:txBody>
          <a:bodyPr/>
          <a:lstStyle/>
          <a:p>
            <a:endParaRPr lang="en-US" sz="2800" smtClean="0"/>
          </a:p>
          <a:p>
            <a:r>
              <a:rPr lang="en-US" sz="2800" b="1" smtClean="0">
                <a:solidFill>
                  <a:srgbClr val="FF3399"/>
                </a:solidFill>
              </a:rPr>
              <a:t>The intense heat of the laser beam is used to melt and, or evaporate the work piece material being cut. </a:t>
            </a:r>
          </a:p>
          <a:p>
            <a:endParaRPr lang="en-US" sz="2800" b="1" smtClean="0"/>
          </a:p>
          <a:p>
            <a:r>
              <a:rPr lang="en-US" sz="2800" b="1" smtClean="0"/>
              <a:t>A stream of gas, like oxygen, nitrogen or argon is often used to blow the molten metal through the cut, cool the work piece and minimize the heat affected zone. </a:t>
            </a:r>
          </a:p>
          <a:p>
            <a:endParaRPr lang="en-US" sz="2800" b="1" smtClean="0"/>
          </a:p>
          <a:p>
            <a:r>
              <a:rPr lang="en-US" sz="2800" b="1" smtClean="0">
                <a:solidFill>
                  <a:srgbClr val="C00000"/>
                </a:solidFill>
              </a:rPr>
              <a:t>The type of gas used depends on the work piece material being cut. </a:t>
            </a:r>
            <a:r>
              <a:rPr lang="en-US" b="1" smtClean="0">
                <a:solidFill>
                  <a:srgbClr val="C00000"/>
                </a:solidFill>
              </a:rPr>
              <a:t> </a:t>
            </a:r>
          </a:p>
          <a:p>
            <a:endParaRPr lang="en-US" smtClean="0"/>
          </a:p>
        </p:txBody>
      </p:sp>
      <p:sp>
        <p:nvSpPr>
          <p:cNvPr id="14339" name="Slide Number Placeholder 3"/>
          <p:cNvSpPr>
            <a:spLocks noGrp="1"/>
          </p:cNvSpPr>
          <p:nvPr>
            <p:ph type="sldNum" sz="quarter" idx="12"/>
          </p:nvPr>
        </p:nvSpPr>
        <p:spPr>
          <a:noFill/>
        </p:spPr>
        <p:txBody>
          <a:bodyPr/>
          <a:lstStyle/>
          <a:p>
            <a:fld id="{881D2667-53EE-41C0-BA3F-25D42F5C9C6C}" type="slidenum">
              <a:rPr lang="en-US"/>
              <a:pPr/>
              <a:t>12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to="" calcmode="lin" valueType="num">
                                      <p:cBhvr>
                                        <p:cTn id="7" dur="1" fill="hold"/>
                                        <p:tgtEl>
                                          <p:spTgt spid="3">
                                            <p:txEl>
                                              <p:pRg st="1" end="1"/>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ox(in)">
                                      <p:cBhvr>
                                        <p:cTn id="12" dur="500"/>
                                        <p:tgtEl>
                                          <p:spTgt spid="3">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blinds(horizontal)">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a:ln w="38100">
            <a:solidFill>
              <a:srgbClr val="0066FF"/>
            </a:solidFill>
          </a:ln>
        </p:spPr>
        <p:txBody>
          <a:bodyPr/>
          <a:lstStyle/>
          <a:p>
            <a:r>
              <a:rPr lang="en-US" b="1" smtClean="0">
                <a:solidFill>
                  <a:srgbClr val="C00000"/>
                </a:solidFill>
              </a:rPr>
              <a:t>Oxygen is used for mild steel work pieces; nitrogen or oxygen for stainless steel; nitrogen for aluminum, and inert gas like argon for titanium metals.</a:t>
            </a:r>
          </a:p>
          <a:p>
            <a:endParaRPr lang="en-US" b="1" smtClean="0"/>
          </a:p>
          <a:p>
            <a:r>
              <a:rPr lang="en-US" b="1" smtClean="0"/>
              <a:t>The table carrying the work piece can be moved in three dimensions with respect to the laser beam to obtain the desired profile of cut on the work piece.</a:t>
            </a:r>
          </a:p>
          <a:p>
            <a:endParaRPr lang="en-US" smtClean="0"/>
          </a:p>
        </p:txBody>
      </p:sp>
      <p:sp>
        <p:nvSpPr>
          <p:cNvPr id="15363" name="Slide Number Placeholder 3"/>
          <p:cNvSpPr>
            <a:spLocks noGrp="1"/>
          </p:cNvSpPr>
          <p:nvPr>
            <p:ph type="sldNum" sz="quarter" idx="12"/>
          </p:nvPr>
        </p:nvSpPr>
        <p:spPr>
          <a:noFill/>
        </p:spPr>
        <p:txBody>
          <a:bodyPr/>
          <a:lstStyle/>
          <a:p>
            <a:fld id="{AACAB23B-3A2D-4608-9259-5893F17D964E}" type="slidenum">
              <a:rPr lang="en-US"/>
              <a:pPr/>
              <a:t>13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a:buFontTx/>
              <a:buNone/>
            </a:pPr>
            <a:endParaRPr lang="en-US" b="1" u="sng" smtClean="0">
              <a:solidFill>
                <a:srgbClr val="FF3399"/>
              </a:solidFill>
            </a:endParaRPr>
          </a:p>
          <a:p>
            <a:pPr>
              <a:buFontTx/>
              <a:buNone/>
            </a:pPr>
            <a:r>
              <a:rPr lang="en-US" b="1" u="sng" smtClean="0">
                <a:solidFill>
                  <a:srgbClr val="FF3399"/>
                </a:solidFill>
              </a:rPr>
              <a:t>Process Parameters of LBM</a:t>
            </a:r>
            <a:endParaRPr lang="en-US" i="1" smtClean="0"/>
          </a:p>
          <a:p>
            <a:pPr algn="just"/>
            <a:r>
              <a:rPr lang="en-US" i="1" smtClean="0"/>
              <a:t>Power density </a:t>
            </a:r>
            <a:r>
              <a:rPr lang="en-US" smtClean="0"/>
              <a:t>and </a:t>
            </a:r>
            <a:r>
              <a:rPr lang="en-US" i="1" smtClean="0"/>
              <a:t>laser beam-work piece </a:t>
            </a:r>
            <a:r>
              <a:rPr lang="en-US" smtClean="0"/>
              <a:t>interaction time are the most important variables determining whether the beam will weld, cut, mark or heat treat.</a:t>
            </a:r>
          </a:p>
          <a:p>
            <a:pPr algn="just"/>
            <a:endParaRPr lang="en-US" smtClean="0"/>
          </a:p>
          <a:p>
            <a:pPr algn="just"/>
            <a:r>
              <a:rPr lang="en-US" smtClean="0"/>
              <a:t>For rapid heating of a surface without melting, a highly focused beam producing power densities of only 1.5x10</a:t>
            </a:r>
            <a:r>
              <a:rPr lang="en-US" baseline="30000" smtClean="0"/>
              <a:t>2</a:t>
            </a:r>
            <a:r>
              <a:rPr lang="en-US" b="1" smtClean="0"/>
              <a:t>- </a:t>
            </a:r>
            <a:r>
              <a:rPr lang="en-US" smtClean="0"/>
              <a:t>1.5xl0</a:t>
            </a:r>
            <a:r>
              <a:rPr lang="en-US" baseline="30000" smtClean="0"/>
              <a:t>4</a:t>
            </a:r>
            <a:r>
              <a:rPr lang="en-US" smtClean="0"/>
              <a:t> w/ </a:t>
            </a:r>
            <a:r>
              <a:rPr lang="en-US" i="1" smtClean="0"/>
              <a:t>cm</a:t>
            </a:r>
            <a:r>
              <a:rPr lang="en-US" i="1" baseline="30000" smtClean="0"/>
              <a:t>2</a:t>
            </a:r>
            <a:r>
              <a:rPr lang="en-US" i="1" smtClean="0"/>
              <a:t> </a:t>
            </a:r>
            <a:r>
              <a:rPr lang="en-US" smtClean="0"/>
              <a:t>is used.</a:t>
            </a:r>
          </a:p>
        </p:txBody>
      </p:sp>
      <p:sp>
        <p:nvSpPr>
          <p:cNvPr id="16387" name="Slide Number Placeholder 3"/>
          <p:cNvSpPr>
            <a:spLocks noGrp="1"/>
          </p:cNvSpPr>
          <p:nvPr>
            <p:ph type="sldNum" sz="quarter" idx="12"/>
          </p:nvPr>
        </p:nvSpPr>
        <p:spPr>
          <a:noFill/>
        </p:spPr>
        <p:txBody>
          <a:bodyPr/>
          <a:lstStyle/>
          <a:p>
            <a:fld id="{A5D15F21-4AB3-4309-BE19-93CE78E4DA60}" type="slidenum">
              <a:rPr lang="en-US"/>
              <a:pPr/>
              <a:t>14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to="" calcmode="lin" valueType="num">
                                      <p:cBhvr>
                                        <p:cTn id="7"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a:ln w="28575">
            <a:solidFill>
              <a:srgbClr val="006600"/>
            </a:solidFill>
          </a:ln>
        </p:spPr>
        <p:txBody>
          <a:bodyPr/>
          <a:lstStyle/>
          <a:p>
            <a:endParaRPr lang="en-US" sz="2800" b="1" smtClean="0"/>
          </a:p>
          <a:p>
            <a:r>
              <a:rPr lang="en-US" sz="2800" b="1" smtClean="0">
                <a:solidFill>
                  <a:srgbClr val="FF3399"/>
                </a:solidFill>
              </a:rPr>
              <a:t>If melting is desired, as in the case of welding or cladding applications, power densities ranging from 1.5 x 10</a:t>
            </a:r>
            <a:r>
              <a:rPr lang="en-US" sz="2800" b="1" baseline="30000" smtClean="0">
                <a:solidFill>
                  <a:srgbClr val="FF3399"/>
                </a:solidFill>
              </a:rPr>
              <a:t>4</a:t>
            </a:r>
            <a:r>
              <a:rPr lang="en-US" sz="2800" b="1" smtClean="0">
                <a:solidFill>
                  <a:srgbClr val="FF3399"/>
                </a:solidFill>
              </a:rPr>
              <a:t> - 1.5 x 10</a:t>
            </a:r>
            <a:r>
              <a:rPr lang="en-US" sz="2800" b="1" baseline="30000" smtClean="0">
                <a:solidFill>
                  <a:srgbClr val="FF3399"/>
                </a:solidFill>
              </a:rPr>
              <a:t>5</a:t>
            </a:r>
            <a:r>
              <a:rPr lang="en-US" sz="2800" b="1" smtClean="0">
                <a:solidFill>
                  <a:srgbClr val="FF3399"/>
                </a:solidFill>
              </a:rPr>
              <a:t> </a:t>
            </a:r>
            <a:r>
              <a:rPr lang="en-US" sz="2800" b="1" i="1" smtClean="0">
                <a:solidFill>
                  <a:srgbClr val="FF3399"/>
                </a:solidFill>
              </a:rPr>
              <a:t>W cm</a:t>
            </a:r>
            <a:r>
              <a:rPr lang="en-US" sz="2800" b="1" i="1" baseline="30000" smtClean="0">
                <a:solidFill>
                  <a:srgbClr val="FF3399"/>
                </a:solidFill>
              </a:rPr>
              <a:t>2</a:t>
            </a:r>
            <a:r>
              <a:rPr lang="en-US" sz="2800" b="1" i="1" smtClean="0">
                <a:solidFill>
                  <a:srgbClr val="FF3399"/>
                </a:solidFill>
              </a:rPr>
              <a:t> </a:t>
            </a:r>
            <a:r>
              <a:rPr lang="en-US" sz="2800" b="1" smtClean="0">
                <a:solidFill>
                  <a:srgbClr val="FF3399"/>
                </a:solidFill>
              </a:rPr>
              <a:t>is used. </a:t>
            </a:r>
          </a:p>
          <a:p>
            <a:endParaRPr lang="en-US" sz="2800" b="1" smtClean="0"/>
          </a:p>
          <a:p>
            <a:r>
              <a:rPr lang="en-US" sz="2800" b="1" smtClean="0"/>
              <a:t>Cutting and drilling action will occur for power densities ranging from 1.5 x 10</a:t>
            </a:r>
            <a:r>
              <a:rPr lang="en-US" sz="2800" b="1" baseline="30000" smtClean="0"/>
              <a:t>6</a:t>
            </a:r>
            <a:r>
              <a:rPr lang="en-US" sz="2800" b="1" smtClean="0"/>
              <a:t> - 1.5 x 10</a:t>
            </a:r>
            <a:r>
              <a:rPr lang="en-US" sz="2800" b="1" baseline="30000" smtClean="0"/>
              <a:t>8</a:t>
            </a:r>
            <a:r>
              <a:rPr lang="en-US" sz="2800" b="1" smtClean="0"/>
              <a:t> </a:t>
            </a:r>
            <a:r>
              <a:rPr lang="en-US" sz="2800" b="1" i="1" smtClean="0"/>
              <a:t>W cm</a:t>
            </a:r>
            <a:r>
              <a:rPr lang="en-US" sz="2800" b="1" i="1" baseline="30000" smtClean="0"/>
              <a:t>2</a:t>
            </a:r>
            <a:r>
              <a:rPr lang="en-US" sz="2800" b="1" i="1" smtClean="0"/>
              <a:t>.</a:t>
            </a:r>
            <a:endParaRPr lang="en-US" sz="2800" b="1" smtClean="0"/>
          </a:p>
        </p:txBody>
      </p:sp>
      <p:sp>
        <p:nvSpPr>
          <p:cNvPr id="17411" name="Slide Number Placeholder 3"/>
          <p:cNvSpPr>
            <a:spLocks noGrp="1"/>
          </p:cNvSpPr>
          <p:nvPr>
            <p:ph type="sldNum" sz="quarter" idx="12"/>
          </p:nvPr>
        </p:nvSpPr>
        <p:spPr>
          <a:noFill/>
        </p:spPr>
        <p:txBody>
          <a:bodyPr/>
          <a:lstStyle/>
          <a:p>
            <a:fld id="{1375D7AA-D416-4BAF-BF72-04EAB45A1797}" type="slidenum">
              <a:rPr lang="en-US"/>
              <a:pPr/>
              <a:t>15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to="" calcmode="lin" valueType="num">
                                      <p:cBhvr>
                                        <p:cTn id="7" dur="1" fill="hold"/>
                                        <p:tgtEl>
                                          <p:spTgt spid="3">
                                            <p:txEl>
                                              <p:pRg st="1" end="1"/>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 to="" calcmode="lin" valueType="num">
                                      <p:cBhvr>
                                        <p:cTn id="12"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p>
            <a:fld id="{CF039E20-FFD7-4757-88A1-DDF6AA582279}" type="slidenum">
              <a:rPr lang="en-US"/>
              <a:pPr/>
              <a:t>16</a:t>
            </a:fld>
            <a:endParaRPr lang="en-US"/>
          </a:p>
        </p:txBody>
      </p:sp>
      <p:sp>
        <p:nvSpPr>
          <p:cNvPr id="52228" name="Rectangle 3"/>
          <p:cNvSpPr>
            <a:spLocks noGrp="1" noChangeArrowheads="1"/>
          </p:cNvSpPr>
          <p:nvPr>
            <p:ph type="body" idx="1"/>
          </p:nvPr>
        </p:nvSpPr>
        <p:spPr>
          <a:xfrm>
            <a:off x="457200" y="381000"/>
            <a:ext cx="8229600" cy="5745163"/>
          </a:xfrm>
          <a:ln w="76200">
            <a:solidFill>
              <a:srgbClr val="006600"/>
            </a:solidFill>
          </a:ln>
        </p:spPr>
        <p:txBody>
          <a:bodyPr/>
          <a:lstStyle/>
          <a:p>
            <a:pPr>
              <a:buFontTx/>
              <a:buNone/>
              <a:defRPr/>
            </a:pPr>
            <a:r>
              <a:rPr lang="en-US" b="1" u="sng" cap="small" dirty="0" smtClean="0">
                <a:solidFill>
                  <a:srgbClr val="FF0000"/>
                </a:solidFill>
              </a:rPr>
              <a:t>Advantages</a:t>
            </a:r>
            <a:r>
              <a:rPr lang="en-US" u="sng" dirty="0" smtClean="0">
                <a:solidFill>
                  <a:srgbClr val="FF0000"/>
                </a:solidFill>
              </a:rPr>
              <a:t> OF LBM:</a:t>
            </a:r>
            <a:endParaRPr lang="en-US" dirty="0" smtClean="0">
              <a:solidFill>
                <a:srgbClr val="FF0000"/>
              </a:solidFill>
            </a:endParaRPr>
          </a:p>
          <a:p>
            <a:pPr>
              <a:defRPr/>
            </a:pPr>
            <a:r>
              <a:rPr lang="en-US" b="1" dirty="0" smtClean="0">
                <a:solidFill>
                  <a:srgbClr val="0066FF"/>
                </a:solidFill>
              </a:rPr>
              <a:t>Any material, including non-metals, and irrespective of their hardness and brittleness can be machined by laser.</a:t>
            </a:r>
          </a:p>
          <a:p>
            <a:pPr>
              <a:defRPr/>
            </a:pPr>
            <a:endParaRPr lang="en-US" b="1" dirty="0" smtClean="0">
              <a:solidFill>
                <a:srgbClr val="0066FF"/>
              </a:solidFill>
            </a:endParaRPr>
          </a:p>
          <a:p>
            <a:pPr>
              <a:defRPr/>
            </a:pPr>
            <a:r>
              <a:rPr lang="en-US" b="1" dirty="0" smtClean="0">
                <a:solidFill>
                  <a:srgbClr val="0066FF"/>
                </a:solidFill>
              </a:rPr>
              <a:t>Apart from cutting, drilling and welding materials, lasers can also be used for marking, scribing, heat- treating of surfaces and selectively clad materials.</a:t>
            </a:r>
          </a:p>
          <a:p>
            <a:pPr>
              <a:buFontTx/>
              <a:buNone/>
              <a:defRPr/>
            </a:pPr>
            <a:r>
              <a:rPr lang="en-US" b="1" dirty="0" smtClean="0">
                <a:solidFill>
                  <a:srgbClr val="0066FF"/>
                </a:solidFill>
              </a:rPr>
              <a:t/>
            </a:r>
            <a:br>
              <a:rPr lang="en-US" b="1" dirty="0" smtClean="0">
                <a:solidFill>
                  <a:srgbClr val="0066FF"/>
                </a:solidFill>
              </a:rPr>
            </a:br>
            <a:r>
              <a:rPr lang="en-US" dirty="0" smtClean="0"/>
              <a:t> </a:t>
            </a:r>
          </a:p>
          <a:p>
            <a:pPr eaLnBrk="1" hangingPunct="1">
              <a:defRPr/>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52228">
                                            <p:txEl>
                                              <p:pRg st="0" end="0"/>
                                            </p:txEl>
                                          </p:spTgt>
                                        </p:tgtEl>
                                        <p:attrNameLst>
                                          <p:attrName>style.visibility</p:attrName>
                                        </p:attrNameLst>
                                      </p:cBhvr>
                                      <p:to>
                                        <p:strVal val="visible"/>
                                      </p:to>
                                    </p:set>
                                    <p:anim to="" calcmode="lin" valueType="num">
                                      <p:cBhvr>
                                        <p:cTn id="7" dur="1" fill="hold"/>
                                        <p:tgtEl>
                                          <p:spTgt spid="52228">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nodeType="clickEffect">
                                  <p:stCondLst>
                                    <p:cond delay="0"/>
                                  </p:stCondLst>
                                  <p:childTnLst>
                                    <p:set>
                                      <p:cBhvr>
                                        <p:cTn id="11" dur="1" fill="hold">
                                          <p:stCondLst>
                                            <p:cond delay="0"/>
                                          </p:stCondLst>
                                        </p:cTn>
                                        <p:tgtEl>
                                          <p:spTgt spid="52228">
                                            <p:txEl>
                                              <p:pRg st="1" end="1"/>
                                            </p:txEl>
                                          </p:spTgt>
                                        </p:tgtEl>
                                        <p:attrNameLst>
                                          <p:attrName>style.visibility</p:attrName>
                                        </p:attrNameLst>
                                      </p:cBhvr>
                                      <p:to>
                                        <p:strVal val="visible"/>
                                      </p:to>
                                    </p:set>
                                    <p:anim to="" calcmode="lin" valueType="num">
                                      <p:cBhvr>
                                        <p:cTn id="12" dur="1" fill="hold"/>
                                        <p:tgtEl>
                                          <p:spTgt spid="52228">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nodeType="clickEffect">
                                  <p:stCondLst>
                                    <p:cond delay="0"/>
                                  </p:stCondLst>
                                  <p:childTnLst>
                                    <p:set>
                                      <p:cBhvr>
                                        <p:cTn id="16" dur="1" fill="hold">
                                          <p:stCondLst>
                                            <p:cond delay="0"/>
                                          </p:stCondLst>
                                        </p:cTn>
                                        <p:tgtEl>
                                          <p:spTgt spid="52228">
                                            <p:txEl>
                                              <p:pRg st="3" end="3"/>
                                            </p:txEl>
                                          </p:spTgt>
                                        </p:tgtEl>
                                        <p:attrNameLst>
                                          <p:attrName>style.visibility</p:attrName>
                                        </p:attrNameLst>
                                      </p:cBhvr>
                                      <p:to>
                                        <p:strVal val="visible"/>
                                      </p:to>
                                    </p:set>
                                    <p:anim to="" calcmode="lin" valueType="num">
                                      <p:cBhvr>
                                        <p:cTn id="17" dur="1" fill="hold"/>
                                        <p:tgtEl>
                                          <p:spTgt spid="52228">
                                            <p:txEl>
                                              <p:pRg st="3" end="3"/>
                                            </p:txEl>
                                          </p:spTgt>
                                        </p:tgtEl>
                                        <p:attrNameLst>
                                          <p:attrName/>
                                        </p:attrNameLst>
                                      </p:cBhvr>
                                    </p:anim>
                                  </p:childTnLst>
                                </p:cTn>
                              </p:par>
                              <p:par>
                                <p:cTn id="18" presetID="24" presetClass="entr" presetSubtype="0" fill="hold" nodeType="withEffect">
                                  <p:stCondLst>
                                    <p:cond delay="0"/>
                                  </p:stCondLst>
                                  <p:childTnLst>
                                    <p:set>
                                      <p:cBhvr>
                                        <p:cTn id="19" dur="1" fill="hold">
                                          <p:stCondLst>
                                            <p:cond delay="0"/>
                                          </p:stCondLst>
                                        </p:cTn>
                                        <p:tgtEl>
                                          <p:spTgt spid="52228">
                                            <p:txEl>
                                              <p:pRg st="4" end="4"/>
                                            </p:txEl>
                                          </p:spTgt>
                                        </p:tgtEl>
                                        <p:attrNameLst>
                                          <p:attrName>style.visibility</p:attrName>
                                        </p:attrNameLst>
                                      </p:cBhvr>
                                      <p:to>
                                        <p:strVal val="visible"/>
                                      </p:to>
                                    </p:set>
                                    <p:anim to="" calcmode="lin" valueType="num">
                                      <p:cBhvr>
                                        <p:cTn id="20" dur="1" fill="hold"/>
                                        <p:tgtEl>
                                          <p:spTgt spid="52228">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a:ln w="76200">
            <a:solidFill>
              <a:srgbClr val="FF3399"/>
            </a:solidFill>
          </a:ln>
        </p:spPr>
        <p:txBody>
          <a:bodyPr/>
          <a:lstStyle/>
          <a:p>
            <a:r>
              <a:rPr lang="en-US" b="1" smtClean="0">
                <a:solidFill>
                  <a:srgbClr val="0066FF"/>
                </a:solidFill>
              </a:rPr>
              <a:t>The process can be easily automated</a:t>
            </a:r>
          </a:p>
          <a:p>
            <a:endParaRPr lang="en-US" b="1" smtClean="0">
              <a:solidFill>
                <a:srgbClr val="0066FF"/>
              </a:solidFill>
            </a:endParaRPr>
          </a:p>
          <a:p>
            <a:r>
              <a:rPr lang="en-US" b="1" smtClean="0">
                <a:solidFill>
                  <a:srgbClr val="0066FF"/>
                </a:solidFill>
              </a:rPr>
              <a:t>Can remove</a:t>
            </a:r>
            <a:r>
              <a:rPr lang="en-US" smtClean="0">
                <a:solidFill>
                  <a:srgbClr val="0066FF"/>
                </a:solidFill>
              </a:rPr>
              <a:t> </a:t>
            </a:r>
            <a:r>
              <a:rPr lang="en-US" b="1" smtClean="0">
                <a:solidFill>
                  <a:srgbClr val="0066FF"/>
                </a:solidFill>
              </a:rPr>
              <a:t>material in very</a:t>
            </a:r>
            <a:r>
              <a:rPr lang="en-US" smtClean="0">
                <a:solidFill>
                  <a:srgbClr val="0066FF"/>
                </a:solidFill>
              </a:rPr>
              <a:t> </a:t>
            </a:r>
            <a:r>
              <a:rPr lang="en-US" b="1" smtClean="0">
                <a:solidFill>
                  <a:srgbClr val="0066FF"/>
                </a:solidFill>
              </a:rPr>
              <a:t>small amounts</a:t>
            </a:r>
          </a:p>
          <a:p>
            <a:pPr>
              <a:buFontTx/>
              <a:buNone/>
            </a:pPr>
            <a:endParaRPr lang="en-US" smtClean="0"/>
          </a:p>
          <a:p>
            <a:r>
              <a:rPr lang="en-US" b="1" smtClean="0">
                <a:solidFill>
                  <a:srgbClr val="0066FF"/>
                </a:solidFill>
              </a:rPr>
              <a:t>Laser beam machining is a force-less machining process. This allows very thin and fragile parts to be easily cut.</a:t>
            </a:r>
          </a:p>
          <a:p>
            <a:endParaRPr lang="en-US" smtClean="0"/>
          </a:p>
        </p:txBody>
      </p:sp>
      <p:sp>
        <p:nvSpPr>
          <p:cNvPr id="19459" name="Slide Number Placeholder 3"/>
          <p:cNvSpPr>
            <a:spLocks noGrp="1"/>
          </p:cNvSpPr>
          <p:nvPr>
            <p:ph type="sldNum" sz="quarter" idx="12"/>
          </p:nvPr>
        </p:nvSpPr>
        <p:spPr>
          <a:noFill/>
        </p:spPr>
        <p:txBody>
          <a:bodyPr/>
          <a:lstStyle/>
          <a:p>
            <a:fld id="{1179E04F-8B90-4251-BC1D-7AA72FB4BACC}" type="slidenum">
              <a:rPr lang="en-US"/>
              <a:pPr/>
              <a:t>17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to="" calcmode="lin" valueType="num">
                                      <p:cBhvr>
                                        <p:cTn id="17" dur="1" fill="hold"/>
                                        <p:tgtEl>
                                          <p:spTgt spid="3">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a:ln w="57150">
            <a:solidFill>
              <a:srgbClr val="006600"/>
            </a:solidFill>
          </a:ln>
        </p:spPr>
        <p:txBody>
          <a:bodyPr/>
          <a:lstStyle/>
          <a:p>
            <a:pPr>
              <a:buFontTx/>
              <a:buNone/>
            </a:pPr>
            <a:r>
              <a:rPr lang="en-US" b="1" u="sng" smtClean="0">
                <a:solidFill>
                  <a:srgbClr val="FF3399"/>
                </a:solidFill>
              </a:rPr>
              <a:t>DISADVANTAGES OF LBM</a:t>
            </a:r>
          </a:p>
          <a:p>
            <a:r>
              <a:rPr lang="en-US" b="1" smtClean="0">
                <a:solidFill>
                  <a:srgbClr val="990000"/>
                </a:solidFill>
              </a:rPr>
              <a:t>Costlier</a:t>
            </a:r>
          </a:p>
          <a:p>
            <a:r>
              <a:rPr lang="en-US" b="1" smtClean="0">
                <a:solidFill>
                  <a:srgbClr val="990000"/>
                </a:solidFill>
              </a:rPr>
              <a:t>Low thermal efficiency</a:t>
            </a:r>
          </a:p>
          <a:p>
            <a:r>
              <a:rPr lang="en-US" b="1" smtClean="0">
                <a:solidFill>
                  <a:srgbClr val="990000"/>
                </a:solidFill>
              </a:rPr>
              <a:t>Low metal removal rates</a:t>
            </a:r>
          </a:p>
          <a:p>
            <a:r>
              <a:rPr lang="en-US" b="1" smtClean="0">
                <a:solidFill>
                  <a:srgbClr val="990000"/>
                </a:solidFill>
              </a:rPr>
              <a:t>Process is limited to thin parts</a:t>
            </a:r>
          </a:p>
          <a:p>
            <a:r>
              <a:rPr lang="en-US" b="1" smtClean="0">
                <a:solidFill>
                  <a:srgbClr val="990000"/>
                </a:solidFill>
              </a:rPr>
              <a:t>High reflectivity materials are difficult to machine</a:t>
            </a:r>
          </a:p>
          <a:p>
            <a:r>
              <a:rPr lang="en-US" b="1" smtClean="0">
                <a:solidFill>
                  <a:srgbClr val="990000"/>
                </a:solidFill>
              </a:rPr>
              <a:t>Difficult to drill exact round holes</a:t>
            </a:r>
          </a:p>
        </p:txBody>
      </p:sp>
      <p:sp>
        <p:nvSpPr>
          <p:cNvPr id="20483" name="Slide Number Placeholder 3"/>
          <p:cNvSpPr>
            <a:spLocks noGrp="1"/>
          </p:cNvSpPr>
          <p:nvPr>
            <p:ph type="sldNum" sz="quarter" idx="12"/>
          </p:nvPr>
        </p:nvSpPr>
        <p:spPr>
          <a:noFill/>
        </p:spPr>
        <p:txBody>
          <a:bodyPr/>
          <a:lstStyle/>
          <a:p>
            <a:fld id="{FBFF9665-77BB-46E2-ADCC-39DAE1603C07}" type="slidenum">
              <a:rPr lang="en-US"/>
              <a:pPr/>
              <a:t>18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to="" calcmode="lin" valueType="num">
                                      <p:cBhvr>
                                        <p:cTn id="27" dur="1" fill="hold"/>
                                        <p:tgtEl>
                                          <p:spTgt spid="3">
                                            <p:txEl>
                                              <p:pRg st="4" end="4"/>
                                            </p:txEl>
                                          </p:spTgt>
                                        </p:tgtEl>
                                        <p:attrNameLst>
                                          <p:attrName/>
                                        </p:attrNameLst>
                                      </p:cBhvr>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4"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to="" calcmode="lin" valueType="num">
                                      <p:cBhvr>
                                        <p:cTn id="32" dur="1" fill="hold"/>
                                        <p:tgtEl>
                                          <p:spTgt spid="3">
                                            <p:txEl>
                                              <p:pRg st="5" end="5"/>
                                            </p:txEl>
                                          </p:spTgt>
                                        </p:tgtEl>
                                        <p:attrNameLst>
                                          <p:attrName/>
                                        </p:attrNameLst>
                                      </p:cBhvr>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4"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to="" calcmode="lin" valueType="num">
                                      <p:cBhvr>
                                        <p:cTn id="37" dur="1" fill="hold"/>
                                        <p:tgtEl>
                                          <p:spTgt spid="3">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a:ln w="57150">
            <a:solidFill>
              <a:srgbClr val="990000"/>
            </a:solidFill>
          </a:ln>
        </p:spPr>
        <p:txBody>
          <a:bodyPr/>
          <a:lstStyle/>
          <a:p>
            <a:pPr>
              <a:buFontTx/>
              <a:buNone/>
            </a:pPr>
            <a:r>
              <a:rPr lang="en-US" b="1" u="sng" dirty="0" smtClean="0">
                <a:solidFill>
                  <a:srgbClr val="0066FF"/>
                </a:solidFill>
              </a:rPr>
              <a:t>APPLICATIONS OF LBM</a:t>
            </a:r>
            <a:endParaRPr lang="en-US" b="1" dirty="0" smtClean="0">
              <a:solidFill>
                <a:srgbClr val="0066FF"/>
              </a:solidFill>
            </a:endParaRPr>
          </a:p>
          <a:p>
            <a:pPr algn="just"/>
            <a:r>
              <a:rPr lang="en-US" b="1" dirty="0" smtClean="0"/>
              <a:t>Laser beam machining is used to perform precision micro- machining on all materials such as steel, ceramic, glass, diamond, graphite etc. it is used for cutting, drilling, welding of materials, marking, scribing, heat treating of surfaces and selectively clad materials.</a:t>
            </a:r>
          </a:p>
        </p:txBody>
      </p:sp>
      <p:sp>
        <p:nvSpPr>
          <p:cNvPr id="21507" name="Slide Number Placeholder 3"/>
          <p:cNvSpPr>
            <a:spLocks noGrp="1"/>
          </p:cNvSpPr>
          <p:nvPr>
            <p:ph type="sldNum" sz="quarter" idx="12"/>
          </p:nvPr>
        </p:nvSpPr>
        <p:spPr>
          <a:noFill/>
        </p:spPr>
        <p:txBody>
          <a:bodyPr/>
          <a:lstStyle/>
          <a:p>
            <a:fld id="{53FAAEAC-5EC5-4E59-9918-E6ECC4035FA3}" type="slidenum">
              <a:rPr lang="en-US"/>
              <a:pPr/>
              <a:t>19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mph" presetSubtype="0" fill="hold" nodeType="clickEffect">
                                  <p:stCondLst>
                                    <p:cond delay="0"/>
                                  </p:stCondLst>
                                  <p:childTnLst>
                                    <p:animScale>
                                      <p:cBhvr>
                                        <p:cTn id="6" dur="2000" fill="hold"/>
                                        <p:tgtEl>
                                          <p:spTgt spid="3">
                                            <p:txEl>
                                              <p:pRg st="0" end="0"/>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p>
            <a:fld id="{1F237289-8BED-476E-9FEA-A43FF90EA3D7}" type="slidenum">
              <a:rPr lang="en-US"/>
              <a:pPr/>
              <a:t>2</a:t>
            </a:fld>
            <a:endParaRPr lang="en-US"/>
          </a:p>
        </p:txBody>
      </p:sp>
      <p:sp>
        <p:nvSpPr>
          <p:cNvPr id="4099" name="Rectangle 2"/>
          <p:cNvSpPr>
            <a:spLocks noGrp="1" noChangeArrowheads="1"/>
          </p:cNvSpPr>
          <p:nvPr>
            <p:ph type="title"/>
          </p:nvPr>
        </p:nvSpPr>
        <p:spPr>
          <a:xfrm>
            <a:off x="457200" y="274638"/>
            <a:ext cx="8229600" cy="792162"/>
          </a:xfrm>
        </p:spPr>
        <p:txBody>
          <a:bodyPr/>
          <a:lstStyle/>
          <a:p>
            <a:pPr eaLnBrk="1" hangingPunct="1"/>
            <a:r>
              <a:rPr lang="en-US" sz="4000" smtClean="0"/>
              <a:t> </a:t>
            </a:r>
            <a:br>
              <a:rPr lang="en-US" sz="4000" smtClean="0"/>
            </a:br>
            <a:r>
              <a:rPr lang="en-US" sz="4000" smtClean="0"/>
              <a:t> </a:t>
            </a:r>
            <a:r>
              <a:rPr lang="en-US" sz="3200" b="1" smtClean="0"/>
              <a:t>PROCESS PRINCIPLES</a:t>
            </a:r>
            <a:r>
              <a:rPr lang="en-US" sz="4000" smtClean="0"/>
              <a:t/>
            </a:r>
            <a:br>
              <a:rPr lang="en-US" sz="4000" smtClean="0"/>
            </a:br>
            <a:endParaRPr lang="en-US" sz="4000" smtClean="0"/>
          </a:p>
        </p:txBody>
      </p:sp>
      <p:sp>
        <p:nvSpPr>
          <p:cNvPr id="2" name="Rectangle 3"/>
          <p:cNvSpPr>
            <a:spLocks noGrp="1" noChangeArrowheads="1"/>
          </p:cNvSpPr>
          <p:nvPr>
            <p:ph type="body" idx="1"/>
          </p:nvPr>
        </p:nvSpPr>
        <p:spPr>
          <a:xfrm>
            <a:off x="457200" y="1143000"/>
            <a:ext cx="8229600" cy="4983163"/>
          </a:xfrm>
          <a:ln w="76200">
            <a:solidFill>
              <a:srgbClr val="CC3300"/>
            </a:solidFill>
          </a:ln>
        </p:spPr>
        <p:txBody>
          <a:bodyPr/>
          <a:lstStyle/>
          <a:p>
            <a:pPr algn="just" eaLnBrk="1" hangingPunct="1">
              <a:lnSpc>
                <a:spcPct val="90000"/>
              </a:lnSpc>
            </a:pPr>
            <a:r>
              <a:rPr lang="en-US" sz="2800" b="1" smtClean="0">
                <a:solidFill>
                  <a:srgbClr val="0066FF"/>
                </a:solidFill>
              </a:rPr>
              <a:t>Laser machining utilizes the energy from coherent beams of light to remove, melt, or thermally modify materials.</a:t>
            </a:r>
          </a:p>
          <a:p>
            <a:pPr algn="just" eaLnBrk="1" hangingPunct="1">
              <a:lnSpc>
                <a:spcPct val="90000"/>
              </a:lnSpc>
            </a:pPr>
            <a:r>
              <a:rPr lang="en-US" sz="2800" b="1" smtClean="0">
                <a:solidFill>
                  <a:srgbClr val="FF0000"/>
                </a:solidFill>
              </a:rPr>
              <a:t>Not only are lasers able to cut, drill, and weld, but they are also used to mark parts, heat treat surfaces.</a:t>
            </a:r>
          </a:p>
          <a:p>
            <a:pPr algn="just" eaLnBrk="1" hangingPunct="1">
              <a:lnSpc>
                <a:spcPct val="90000"/>
              </a:lnSpc>
            </a:pPr>
            <a:r>
              <a:rPr lang="en-US" sz="2800" b="1" smtClean="0">
                <a:solidFill>
                  <a:srgbClr val="008000"/>
                </a:solidFill>
              </a:rPr>
              <a:t>Most laser users implement the process to take advantage of the laser's very high processing speeds, low thermal effect on the work piece, and its applicability to automation.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to="" calcmode="lin" valueType="num">
                                      <p:cBhvr>
                                        <p:cTn id="7" dur="1" fill="hold"/>
                                        <p:tgtEl>
                                          <p:spTgt spid="2">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to="" calcmode="lin" valueType="num">
                                      <p:cBhvr>
                                        <p:cTn id="12" dur="1" fill="hold"/>
                                        <p:tgtEl>
                                          <p:spTgt spid="2">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to="" calcmode="lin" valueType="num">
                                      <p:cBhvr>
                                        <p:cTn id="17" dur="1" fill="hold"/>
                                        <p:tgtEl>
                                          <p:spTgt spid="2">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p>
            <a:fld id="{920CBA1F-85EE-4C91-955E-8235768BB853}" type="slidenum">
              <a:rPr lang="en-US" smtClean="0"/>
              <a:pPr/>
              <a:t>20</a:t>
            </a:fld>
            <a:endParaRPr lang="en-US" smtClean="0"/>
          </a:p>
        </p:txBody>
      </p:sp>
      <p:sp>
        <p:nvSpPr>
          <p:cNvPr id="4099" name="Rectangle 3"/>
          <p:cNvSpPr>
            <a:spLocks noGrp="1" noChangeArrowheads="1"/>
          </p:cNvSpPr>
          <p:nvPr>
            <p:ph type="body" idx="1"/>
          </p:nvPr>
        </p:nvSpPr>
        <p:spPr>
          <a:xfrm>
            <a:off x="1219200" y="838200"/>
            <a:ext cx="8229600" cy="5592763"/>
          </a:xfrm>
        </p:spPr>
        <p:txBody>
          <a:bodyPr/>
          <a:lstStyle/>
          <a:p>
            <a:pPr eaLnBrk="1" hangingPunct="1">
              <a:buFontTx/>
              <a:buNone/>
            </a:pPr>
            <a:r>
              <a:rPr lang="en-US" sz="5400" smtClean="0"/>
              <a:t>  </a:t>
            </a:r>
          </a:p>
          <a:p>
            <a:pPr eaLnBrk="1" hangingPunct="1">
              <a:buFontTx/>
              <a:buNone/>
            </a:pPr>
            <a:r>
              <a:rPr lang="en-US" sz="5400" b="1" smtClean="0"/>
              <a:t>		ELECTRON BEAM </a:t>
            </a:r>
          </a:p>
          <a:p>
            <a:pPr eaLnBrk="1" hangingPunct="1">
              <a:buFontTx/>
              <a:buNone/>
            </a:pPr>
            <a:r>
              <a:rPr lang="en-US" sz="5400" b="1" smtClean="0">
                <a:solidFill>
                  <a:srgbClr val="CC0099"/>
                </a:solidFill>
              </a:rPr>
              <a:t>			</a:t>
            </a:r>
            <a:r>
              <a:rPr lang="en-US" sz="5400" b="1" smtClean="0"/>
              <a:t>MACHINING </a:t>
            </a:r>
          </a:p>
          <a:p>
            <a:pPr eaLnBrk="1" hangingPunct="1">
              <a:buFontTx/>
              <a:buNone/>
            </a:pPr>
            <a:r>
              <a:rPr lang="en-US" sz="5400" b="1" smtClean="0"/>
              <a:t>				(EBM)</a:t>
            </a:r>
          </a:p>
          <a:p>
            <a:pPr eaLnBrk="1" hangingPunct="1">
              <a:buFontTx/>
              <a:buNone/>
            </a:pPr>
            <a:r>
              <a:rPr lang="en-US" sz="5400" b="1" smtClean="0">
                <a:solidFill>
                  <a:srgbClr val="CC0099"/>
                </a:solidFill>
              </a:rPr>
              <a:t>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p>
            <a:fld id="{15E80A6F-49C1-4455-A3E8-9892AC1347DD}" type="slidenum">
              <a:rPr lang="en-US" smtClean="0"/>
              <a:pPr/>
              <a:t>21</a:t>
            </a:fld>
            <a:endParaRPr lang="en-US" smtClean="0"/>
          </a:p>
        </p:txBody>
      </p:sp>
      <p:sp>
        <p:nvSpPr>
          <p:cNvPr id="5123" name="Rectangle 4"/>
          <p:cNvSpPr>
            <a:spLocks noGrp="1" noChangeArrowheads="1"/>
          </p:cNvSpPr>
          <p:nvPr>
            <p:ph type="title"/>
          </p:nvPr>
        </p:nvSpPr>
        <p:spPr>
          <a:xfrm>
            <a:off x="457200" y="274638"/>
            <a:ext cx="8229600" cy="715962"/>
          </a:xfrm>
        </p:spPr>
        <p:txBody>
          <a:bodyPr/>
          <a:lstStyle/>
          <a:p>
            <a:pPr eaLnBrk="1" hangingPunct="1"/>
            <a:r>
              <a:rPr lang="en-US" sz="2400" smtClean="0"/>
              <a:t>ELECTRON BEAM MACHINING (EBM)</a:t>
            </a:r>
          </a:p>
        </p:txBody>
      </p:sp>
      <p:sp>
        <p:nvSpPr>
          <p:cNvPr id="2053" name="Rectangle 5"/>
          <p:cNvSpPr>
            <a:spLocks noGrp="1" noChangeArrowheads="1"/>
          </p:cNvSpPr>
          <p:nvPr>
            <p:ph type="body" idx="1"/>
          </p:nvPr>
        </p:nvSpPr>
        <p:spPr>
          <a:xfrm>
            <a:off x="457200" y="1143000"/>
            <a:ext cx="8229600" cy="4983163"/>
          </a:xfrm>
          <a:ln w="76200" cmpd="tri">
            <a:pattFill prst="pct75">
              <a:fgClr>
                <a:schemeClr val="tx1"/>
              </a:fgClr>
              <a:bgClr>
                <a:srgbClr val="FFFFFF"/>
              </a:bgClr>
            </a:pattFill>
          </a:ln>
        </p:spPr>
        <p:txBody>
          <a:bodyPr/>
          <a:lstStyle/>
          <a:p>
            <a:pPr eaLnBrk="1" hangingPunct="1">
              <a:buFontTx/>
              <a:buNone/>
            </a:pPr>
            <a:r>
              <a:rPr lang="en-US" sz="2400" b="1" u="sng" smtClean="0">
                <a:solidFill>
                  <a:srgbClr val="FF0000"/>
                </a:solidFill>
              </a:rPr>
              <a:t>WORKING PRINCIPLE:-</a:t>
            </a:r>
          </a:p>
          <a:p>
            <a:pPr eaLnBrk="1" hangingPunct="1"/>
            <a:r>
              <a:rPr lang="en-US" sz="2800" b="1" smtClean="0">
                <a:solidFill>
                  <a:srgbClr val="993300"/>
                </a:solidFill>
              </a:rPr>
              <a:t>Electron beam machining</a:t>
            </a:r>
            <a:r>
              <a:rPr lang="en-US" sz="2800" b="1" smtClean="0"/>
              <a:t> (EBM) process is classified into two categories </a:t>
            </a:r>
            <a:r>
              <a:rPr lang="en-US" sz="2800" b="1" i="1" smtClean="0">
                <a:solidFill>
                  <a:schemeClr val="accent2"/>
                </a:solidFill>
              </a:rPr>
              <a:t>'Thermal type'</a:t>
            </a:r>
            <a:r>
              <a:rPr lang="en-US" sz="2800" b="1" i="1" smtClean="0"/>
              <a:t> </a:t>
            </a:r>
            <a:r>
              <a:rPr lang="en-US" sz="2800" b="1" smtClean="0"/>
              <a:t>and </a:t>
            </a:r>
            <a:r>
              <a:rPr lang="en-US" sz="2800" b="1" i="1" smtClean="0">
                <a:solidFill>
                  <a:srgbClr val="993300"/>
                </a:solidFill>
              </a:rPr>
              <a:t>'Non-thermal type'.</a:t>
            </a:r>
            <a:r>
              <a:rPr lang="en-US" sz="2800" b="1" i="1" smtClean="0"/>
              <a:t> </a:t>
            </a:r>
          </a:p>
          <a:p>
            <a:pPr eaLnBrk="1" hangingPunct="1"/>
            <a:r>
              <a:rPr lang="en-US" sz="2800" b="1" smtClean="0"/>
              <a:t>In the</a:t>
            </a:r>
            <a:r>
              <a:rPr lang="en-US" sz="2800" smtClean="0"/>
              <a:t> </a:t>
            </a:r>
            <a:r>
              <a:rPr lang="en-US" sz="2800" b="1" smtClean="0">
                <a:solidFill>
                  <a:schemeClr val="accent2"/>
                </a:solidFill>
              </a:rPr>
              <a:t>thermal type EBM process</a:t>
            </a:r>
            <a:r>
              <a:rPr lang="en-US" sz="2800" b="1" smtClean="0"/>
              <a:t>, the surface of thermo electronic cathode is heated to such a high temperature that the electrons acquire sufficient speed to escape out to the space around the cathode.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mph" presetSubtype="2" fill="hold" nodeType="clickEffect">
                                  <p:stCondLst>
                                    <p:cond delay="0"/>
                                  </p:stCondLst>
                                  <p:childTnLst>
                                    <p:anim to="1.5" calcmode="lin" valueType="num">
                                      <p:cBhvr override="childStyle">
                                        <p:cTn id="6" dur="2000" fill="hold"/>
                                        <p:tgtEl>
                                          <p:spTgt spid="2053">
                                            <p:txEl>
                                              <p:pRg st="0" end="0"/>
                                            </p:txEl>
                                          </p:spTgt>
                                        </p:tgtEl>
                                        <p:attrNameLst>
                                          <p:attrName>style.fontSize</p:attrName>
                                        </p:attrNameLst>
                                      </p:cBhvr>
                                    </p:anim>
                                  </p:childTnLst>
                                </p:cTn>
                              </p:par>
                            </p:childTnLst>
                          </p:cTn>
                        </p:par>
                      </p:childTnLst>
                    </p:cTn>
                  </p:par>
                  <p:par>
                    <p:cTn id="7" fill="hold">
                      <p:stCondLst>
                        <p:cond delay="indefinite"/>
                      </p:stCondLst>
                      <p:childTnLst>
                        <p:par>
                          <p:cTn id="8" fill="hold">
                            <p:stCondLst>
                              <p:cond delay="0"/>
                            </p:stCondLst>
                            <p:childTnLst>
                              <p:par>
                                <p:cTn id="9" presetID="24" presetClass="entr" presetSubtype="0" fill="hold" nodeType="clickEffect">
                                  <p:stCondLst>
                                    <p:cond delay="0"/>
                                  </p:stCondLst>
                                  <p:childTnLst>
                                    <p:set>
                                      <p:cBhvr>
                                        <p:cTn id="10" dur="1" fill="hold">
                                          <p:stCondLst>
                                            <p:cond delay="0"/>
                                          </p:stCondLst>
                                        </p:cTn>
                                        <p:tgtEl>
                                          <p:spTgt spid="2053">
                                            <p:txEl>
                                              <p:pRg st="1" end="1"/>
                                            </p:txEl>
                                          </p:spTgt>
                                        </p:tgtEl>
                                        <p:attrNameLst>
                                          <p:attrName>style.visibility</p:attrName>
                                        </p:attrNameLst>
                                      </p:cBhvr>
                                      <p:to>
                                        <p:strVal val="visible"/>
                                      </p:to>
                                    </p:set>
                                    <p:anim to="" calcmode="lin" valueType="num">
                                      <p:cBhvr>
                                        <p:cTn id="11" dur="1" fill="hold"/>
                                        <p:tgtEl>
                                          <p:spTgt spid="2053">
                                            <p:txEl>
                                              <p:pRg st="1" end="1"/>
                                            </p:txEl>
                                          </p:spTgt>
                                        </p:tgtEl>
                                        <p:attrNameLst>
                                          <p:attrName/>
                                        </p:attrNameLst>
                                      </p:cBhvr>
                                    </p:anim>
                                  </p:childTnLst>
                                </p:cTn>
                              </p:par>
                            </p:childTnLst>
                          </p:cTn>
                        </p:par>
                      </p:childTnLst>
                    </p:cTn>
                  </p:par>
                  <p:par>
                    <p:cTn id="12" fill="hold">
                      <p:stCondLst>
                        <p:cond delay="indefinite"/>
                      </p:stCondLst>
                      <p:childTnLst>
                        <p:par>
                          <p:cTn id="13" fill="hold">
                            <p:stCondLst>
                              <p:cond delay="0"/>
                            </p:stCondLst>
                            <p:childTnLst>
                              <p:par>
                                <p:cTn id="14" presetID="24" presetClass="entr" presetSubtype="0" fill="hold" nodeType="clickEffect">
                                  <p:stCondLst>
                                    <p:cond delay="0"/>
                                  </p:stCondLst>
                                  <p:childTnLst>
                                    <p:set>
                                      <p:cBhvr>
                                        <p:cTn id="15" dur="1" fill="hold">
                                          <p:stCondLst>
                                            <p:cond delay="0"/>
                                          </p:stCondLst>
                                        </p:cTn>
                                        <p:tgtEl>
                                          <p:spTgt spid="2053">
                                            <p:txEl>
                                              <p:pRg st="2" end="2"/>
                                            </p:txEl>
                                          </p:spTgt>
                                        </p:tgtEl>
                                        <p:attrNameLst>
                                          <p:attrName>style.visibility</p:attrName>
                                        </p:attrNameLst>
                                      </p:cBhvr>
                                      <p:to>
                                        <p:strVal val="visible"/>
                                      </p:to>
                                    </p:set>
                                    <p:anim to="" calcmode="lin" valueType="num">
                                      <p:cBhvr>
                                        <p:cTn id="16" dur="1" fill="hold"/>
                                        <p:tgtEl>
                                          <p:spTgt spid="205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p>
            <a:fld id="{B09D6F3C-AAE7-4FD2-8A39-969DE5636177}" type="slidenum">
              <a:rPr lang="en-US" smtClean="0"/>
              <a:pPr/>
              <a:t>22</a:t>
            </a:fld>
            <a:endParaRPr lang="en-US" smtClean="0"/>
          </a:p>
        </p:txBody>
      </p:sp>
      <p:sp>
        <p:nvSpPr>
          <p:cNvPr id="4099" name="Rectangle 3"/>
          <p:cNvSpPr>
            <a:spLocks noGrp="1" noChangeArrowheads="1"/>
          </p:cNvSpPr>
          <p:nvPr>
            <p:ph type="body" idx="1"/>
          </p:nvPr>
        </p:nvSpPr>
        <p:spPr>
          <a:xfrm>
            <a:off x="457200" y="609600"/>
            <a:ext cx="8229600" cy="5516563"/>
          </a:xfrm>
          <a:ln w="76200">
            <a:pattFill prst="horzBrick">
              <a:fgClr>
                <a:schemeClr val="tx1"/>
              </a:fgClr>
              <a:bgClr>
                <a:srgbClr val="FFFFFF"/>
              </a:bgClr>
            </a:pattFill>
          </a:ln>
        </p:spPr>
        <p:txBody>
          <a:bodyPr/>
          <a:lstStyle/>
          <a:p>
            <a:pPr eaLnBrk="1" hangingPunct="1">
              <a:lnSpc>
                <a:spcPct val="90000"/>
              </a:lnSpc>
            </a:pPr>
            <a:r>
              <a:rPr lang="en-US" b="1" smtClean="0"/>
              <a:t>The stream of these large number of electrons moves as a small diameter beam of electrons towards the anode.</a:t>
            </a:r>
          </a:p>
          <a:p>
            <a:pPr eaLnBrk="1" hangingPunct="1">
              <a:lnSpc>
                <a:spcPct val="90000"/>
              </a:lnSpc>
            </a:pPr>
            <a:r>
              <a:rPr lang="en-US" b="1" smtClean="0"/>
              <a:t> As a result, the work piece is heated by the bombardment of these electrons in a localized area, to such a high temperature that it is</a:t>
            </a:r>
            <a:r>
              <a:rPr lang="en-US" smtClean="0"/>
              <a:t> </a:t>
            </a:r>
            <a:r>
              <a:rPr lang="en-US" b="1" smtClean="0">
                <a:solidFill>
                  <a:schemeClr val="accent2"/>
                </a:solidFill>
              </a:rPr>
              <a:t>melted and vaporized at the point of bombardment. </a:t>
            </a:r>
          </a:p>
          <a:p>
            <a:pPr eaLnBrk="1" hangingPunct="1">
              <a:lnSpc>
                <a:spcPct val="90000"/>
              </a:lnSpc>
            </a:pPr>
            <a:r>
              <a:rPr lang="en-US" b="1" smtClean="0">
                <a:solidFill>
                  <a:srgbClr val="993300"/>
                </a:solidFill>
              </a:rPr>
              <a:t>In the second type </a:t>
            </a:r>
            <a:r>
              <a:rPr lang="en-US" b="1" i="1" smtClean="0">
                <a:solidFill>
                  <a:srgbClr val="993300"/>
                </a:solidFill>
              </a:rPr>
              <a:t>(non-thermal </a:t>
            </a:r>
            <a:r>
              <a:rPr lang="en-US" b="1" smtClean="0">
                <a:solidFill>
                  <a:srgbClr val="993300"/>
                </a:solidFill>
              </a:rPr>
              <a:t>EBM) process, the electron beam is used to cause a chemical reaction.</a:t>
            </a:r>
            <a:r>
              <a:rPr lang="en-US"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checkerboard(across)">
                                      <p:cBhvr>
                                        <p:cTn id="7" dur="500"/>
                                        <p:tgtEl>
                                          <p:spTgt spid="4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checkerboard(across)">
                                      <p:cBhvr>
                                        <p:cTn id="12" dur="500"/>
                                        <p:tgtEl>
                                          <p:spTgt spid="40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Effect transition="in" filter="box(in)">
                                      <p:cBhvr>
                                        <p:cTn id="17" dur="500"/>
                                        <p:tgtEl>
                                          <p:spTgt spid="40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p>
            <a:fld id="{74B130A0-E423-424A-957F-E84ADB2C16C1}" type="slidenum">
              <a:rPr lang="en-US" smtClean="0"/>
              <a:pPr/>
              <a:t>23</a:t>
            </a:fld>
            <a:endParaRPr lang="en-US" smtClean="0"/>
          </a:p>
        </p:txBody>
      </p:sp>
      <p:sp>
        <p:nvSpPr>
          <p:cNvPr id="5123" name="Rectangle 3"/>
          <p:cNvSpPr>
            <a:spLocks noGrp="1" noChangeArrowheads="1"/>
          </p:cNvSpPr>
          <p:nvPr>
            <p:ph type="body" idx="1"/>
          </p:nvPr>
        </p:nvSpPr>
        <p:spPr>
          <a:xfrm>
            <a:off x="457200" y="609600"/>
            <a:ext cx="8229600" cy="5516563"/>
          </a:xfrm>
          <a:ln w="76200" cmpd="tri">
            <a:solidFill>
              <a:srgbClr val="CC0099"/>
            </a:solidFill>
          </a:ln>
        </p:spPr>
        <p:txBody>
          <a:bodyPr/>
          <a:lstStyle/>
          <a:p>
            <a:pPr eaLnBrk="1" hangingPunct="1"/>
            <a:r>
              <a:rPr lang="en-US" sz="2800" b="1" smtClean="0"/>
              <a:t>When the high velocity beam of electrons strikes the work piece, t</a:t>
            </a:r>
            <a:r>
              <a:rPr lang="en-US" sz="2800" b="1" smtClean="0">
                <a:solidFill>
                  <a:srgbClr val="993300"/>
                </a:solidFill>
              </a:rPr>
              <a:t>he kinetic energy of electrons</a:t>
            </a:r>
            <a:r>
              <a:rPr lang="en-US" sz="2800" b="1" smtClean="0"/>
              <a:t> converts into heat which is responsible for melting and vaporization of work piece material. </a:t>
            </a:r>
          </a:p>
          <a:p>
            <a:pPr eaLnBrk="1" hangingPunct="1"/>
            <a:r>
              <a:rPr lang="en-US" sz="2800" b="1" smtClean="0">
                <a:solidFill>
                  <a:srgbClr val="CC0099"/>
                </a:solidFill>
              </a:rPr>
              <a:t>This process can produce any shape of hole; however, round holes are usually drilled in metals, ceramics, plastics, etc. </a:t>
            </a:r>
          </a:p>
          <a:p>
            <a:pPr eaLnBrk="1" hangingPunct="1"/>
            <a:r>
              <a:rPr lang="en-US" sz="2800" b="1" smtClean="0">
                <a:solidFill>
                  <a:srgbClr val="008000"/>
                </a:solidFill>
              </a:rPr>
              <a:t>It can machine electrically conducting as well as non-conducting materials. Before machining starts, vacuum is created in the machining chamber.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to="" calcmode="lin" valueType="num">
                                      <p:cBhvr>
                                        <p:cTn id="7" dur="1" fill="hold"/>
                                        <p:tgtEl>
                                          <p:spTgt spid="512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 to="" calcmode="lin" valueType="num">
                                      <p:cBhvr>
                                        <p:cTn id="12" dur="1" fill="hold"/>
                                        <p:tgtEl>
                                          <p:spTgt spid="512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5123">
                                            <p:txEl>
                                              <p:pRg st="2" end="2"/>
                                            </p:txEl>
                                          </p:spTgt>
                                        </p:tgtEl>
                                        <p:attrNameLst>
                                          <p:attrName>style.visibility</p:attrName>
                                        </p:attrNameLst>
                                      </p:cBhvr>
                                      <p:to>
                                        <p:strVal val="visible"/>
                                      </p:to>
                                    </p:set>
                                    <p:anim to="" calcmode="lin" valueType="num">
                                      <p:cBhvr>
                                        <p:cTn id="17" dur="1" fill="hold"/>
                                        <p:tgtEl>
                                          <p:spTgt spid="512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p>
            <a:fld id="{A6AC0B38-D042-4198-B3AB-20CE42ADF83A}" type="slidenum">
              <a:rPr lang="en-US" smtClean="0"/>
              <a:pPr/>
              <a:t>24</a:t>
            </a:fld>
            <a:endParaRPr lang="en-US" smtClean="0"/>
          </a:p>
        </p:txBody>
      </p:sp>
      <p:sp>
        <p:nvSpPr>
          <p:cNvPr id="6147" name="Rectangle 3"/>
          <p:cNvSpPr>
            <a:spLocks noGrp="1" noChangeArrowheads="1"/>
          </p:cNvSpPr>
          <p:nvPr>
            <p:ph type="body" idx="1"/>
          </p:nvPr>
        </p:nvSpPr>
        <p:spPr>
          <a:xfrm>
            <a:off x="457200" y="533400"/>
            <a:ext cx="8229600" cy="5592763"/>
          </a:xfrm>
          <a:ln w="76200">
            <a:pattFill prst="lgCheck">
              <a:fgClr>
                <a:schemeClr val="tx1"/>
              </a:fgClr>
              <a:bgClr>
                <a:srgbClr val="FFFFFF"/>
              </a:bgClr>
            </a:pattFill>
          </a:ln>
        </p:spPr>
        <p:txBody>
          <a:bodyPr/>
          <a:lstStyle/>
          <a:p>
            <a:pPr eaLnBrk="1" hangingPunct="1"/>
            <a:r>
              <a:rPr lang="en-US" b="1" smtClean="0">
                <a:solidFill>
                  <a:srgbClr val="CC0099"/>
                </a:solidFill>
              </a:rPr>
              <a:t>The diameter of the electron beam focused onto the work should be slightly smaller than the desired hole diameter. </a:t>
            </a:r>
          </a:p>
          <a:p>
            <a:pPr eaLnBrk="1" hangingPunct="1"/>
            <a:r>
              <a:rPr lang="en-US" b="1" smtClean="0">
                <a:solidFill>
                  <a:srgbClr val="CC3300"/>
                </a:solidFill>
              </a:rPr>
              <a:t>As the electron beam strikes the work-piece, the material gets heated, melted and partly vaporized. </a:t>
            </a:r>
          </a:p>
          <a:p>
            <a:pPr eaLnBrk="1" hangingPunct="1"/>
            <a:r>
              <a:rPr lang="en-US" b="1" smtClean="0">
                <a:solidFill>
                  <a:srgbClr val="0000FF"/>
                </a:solidFill>
              </a:rPr>
              <a:t>On the exit side of the hole, the </a:t>
            </a:r>
            <a:r>
              <a:rPr lang="en-US" b="1" i="1" smtClean="0">
                <a:solidFill>
                  <a:srgbClr val="0000FF"/>
                </a:solidFill>
              </a:rPr>
              <a:t>synthetic or organic backing material </a:t>
            </a:r>
            <a:r>
              <a:rPr lang="en-US" b="1" smtClean="0">
                <a:solidFill>
                  <a:srgbClr val="0000FF"/>
                </a:solidFill>
              </a:rPr>
              <a:t>is used.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to="" calcmode="lin" valueType="num">
                                      <p:cBhvr>
                                        <p:cTn id="7" dur="1" fill="hold"/>
                                        <p:tgtEl>
                                          <p:spTgt spid="6147">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 to="" calcmode="lin" valueType="num">
                                      <p:cBhvr>
                                        <p:cTn id="12" dur="1" fill="hold"/>
                                        <p:tgtEl>
                                          <p:spTgt spid="6147">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 to="" calcmode="lin" valueType="num">
                                      <p:cBhvr>
                                        <p:cTn id="17" dur="1" fill="hold"/>
                                        <p:tgtEl>
                                          <p:spTgt spid="6147">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p>
            <a:fld id="{053C45A2-4796-444D-9D61-57640DFCF6AB}" type="slidenum">
              <a:rPr lang="en-US" smtClean="0"/>
              <a:pPr/>
              <a:t>25</a:t>
            </a:fld>
            <a:endParaRPr lang="en-US" smtClean="0"/>
          </a:p>
        </p:txBody>
      </p:sp>
      <p:sp>
        <p:nvSpPr>
          <p:cNvPr id="7171" name="Rectangle 3"/>
          <p:cNvSpPr>
            <a:spLocks noGrp="1" noChangeArrowheads="1"/>
          </p:cNvSpPr>
          <p:nvPr>
            <p:ph type="body" idx="1"/>
          </p:nvPr>
        </p:nvSpPr>
        <p:spPr>
          <a:xfrm>
            <a:off x="457200" y="609600"/>
            <a:ext cx="8229600" cy="5516563"/>
          </a:xfrm>
          <a:ln w="76200">
            <a:solidFill>
              <a:srgbClr val="0000FF"/>
            </a:solidFill>
          </a:ln>
        </p:spPr>
        <p:txBody>
          <a:bodyPr/>
          <a:lstStyle/>
          <a:p>
            <a:pPr eaLnBrk="1" hangingPunct="1">
              <a:lnSpc>
                <a:spcPct val="90000"/>
              </a:lnSpc>
              <a:buFontTx/>
              <a:buNone/>
            </a:pPr>
            <a:endParaRPr lang="en-US" smtClean="0"/>
          </a:p>
          <a:p>
            <a:pPr eaLnBrk="1" hangingPunct="1">
              <a:lnSpc>
                <a:spcPct val="90000"/>
              </a:lnSpc>
            </a:pPr>
            <a:r>
              <a:rPr lang="en-US" b="1" smtClean="0">
                <a:solidFill>
                  <a:srgbClr val="CC3300"/>
                </a:solidFill>
              </a:rPr>
              <a:t>The electron beam after complete penetration into the work piece, also partly penetrates in the auxiliary backing material. The backing material vaporizes and comes out of hole at a high pressure.</a:t>
            </a:r>
          </a:p>
          <a:p>
            <a:pPr eaLnBrk="1" hangingPunct="1">
              <a:lnSpc>
                <a:spcPct val="90000"/>
              </a:lnSpc>
              <a:buFontTx/>
              <a:buNone/>
            </a:pPr>
            <a:endParaRPr lang="en-US" b="1" smtClean="0">
              <a:solidFill>
                <a:srgbClr val="0000FF"/>
              </a:solidFill>
            </a:endParaRPr>
          </a:p>
          <a:p>
            <a:pPr eaLnBrk="1" hangingPunct="1">
              <a:lnSpc>
                <a:spcPct val="90000"/>
              </a:lnSpc>
            </a:pPr>
            <a:r>
              <a:rPr lang="en-US" b="1" smtClean="0">
                <a:solidFill>
                  <a:srgbClr val="008000"/>
                </a:solidFill>
              </a:rPr>
              <a:t>The molten material is also expelled along with the vaporized backing material.</a:t>
            </a:r>
            <a:r>
              <a:rPr lang="en-US" smtClean="0">
                <a:solidFill>
                  <a:srgbClr val="008000"/>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7171">
                                            <p:txEl>
                                              <p:pRg st="1" end="1"/>
                                            </p:txEl>
                                          </p:spTgt>
                                        </p:tgtEl>
                                        <p:attrNameLst>
                                          <p:attrName>style.visibility</p:attrName>
                                        </p:attrNameLst>
                                      </p:cBhvr>
                                      <p:to>
                                        <p:strVal val="visible"/>
                                      </p:to>
                                    </p:set>
                                    <p:anim to="" calcmode="lin" valueType="num">
                                      <p:cBhvr>
                                        <p:cTn id="7" dur="1" fill="hold"/>
                                        <p:tgtEl>
                                          <p:spTgt spid="7171">
                                            <p:txEl>
                                              <p:pRg st="1" end="1"/>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7171">
                                            <p:txEl>
                                              <p:pRg st="3" end="3"/>
                                            </p:txEl>
                                          </p:spTgt>
                                        </p:tgtEl>
                                        <p:attrNameLst>
                                          <p:attrName>style.visibility</p:attrName>
                                        </p:attrNameLst>
                                      </p:cBhvr>
                                      <p:to>
                                        <p:strVal val="visible"/>
                                      </p:to>
                                    </p:set>
                                    <p:anim to="" calcmode="lin" valueType="num">
                                      <p:cBhvr>
                                        <p:cTn id="12" dur="1" fill="hold"/>
                                        <p:tgtEl>
                                          <p:spTgt spid="7171">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p>
            <a:fld id="{3236C928-2283-4414-9472-15DE8B1E23AC}" type="slidenum">
              <a:rPr lang="en-US" smtClean="0"/>
              <a:pPr/>
              <a:t>26</a:t>
            </a:fld>
            <a:endParaRPr lang="en-US" smtClean="0"/>
          </a:p>
        </p:txBody>
      </p:sp>
      <p:sp>
        <p:nvSpPr>
          <p:cNvPr id="8195" name="Rectangle 3"/>
          <p:cNvSpPr>
            <a:spLocks noGrp="1" noChangeArrowheads="1"/>
          </p:cNvSpPr>
          <p:nvPr>
            <p:ph type="body" idx="1"/>
          </p:nvPr>
        </p:nvSpPr>
        <p:spPr>
          <a:xfrm>
            <a:off x="457200" y="609600"/>
            <a:ext cx="8229600" cy="5516563"/>
          </a:xfrm>
          <a:ln w="76200">
            <a:solidFill>
              <a:srgbClr val="0000FF"/>
            </a:solidFill>
          </a:ln>
        </p:spPr>
        <p:txBody>
          <a:bodyPr/>
          <a:lstStyle/>
          <a:p>
            <a:pPr eaLnBrk="1" hangingPunct="1"/>
            <a:r>
              <a:rPr lang="en-US" b="1" smtClean="0">
                <a:solidFill>
                  <a:srgbClr val="008000"/>
                </a:solidFill>
              </a:rPr>
              <a:t>In case of a </a:t>
            </a:r>
            <a:r>
              <a:rPr lang="en-US" b="1" i="1" smtClean="0">
                <a:solidFill>
                  <a:srgbClr val="008000"/>
                </a:solidFill>
              </a:rPr>
              <a:t>non-circular hole </a:t>
            </a:r>
            <a:r>
              <a:rPr lang="en-US" b="1" smtClean="0">
                <a:solidFill>
                  <a:srgbClr val="008000"/>
                </a:solidFill>
              </a:rPr>
              <a:t>to be produced, the electron beam is deflected with the help of the </a:t>
            </a:r>
            <a:r>
              <a:rPr lang="en-US" b="1" i="1" smtClean="0">
                <a:solidFill>
                  <a:srgbClr val="008000"/>
                </a:solidFill>
              </a:rPr>
              <a:t>computer control, </a:t>
            </a:r>
            <a:r>
              <a:rPr lang="en-US" b="1" smtClean="0">
                <a:solidFill>
                  <a:srgbClr val="008000"/>
                </a:solidFill>
              </a:rPr>
              <a:t>along the perimeter of the hole to be produced. </a:t>
            </a:r>
          </a:p>
          <a:p>
            <a:pPr eaLnBrk="1" hangingPunct="1"/>
            <a:r>
              <a:rPr lang="en-US" b="1" smtClean="0">
                <a:solidFill>
                  <a:srgbClr val="993300"/>
                </a:solidFill>
              </a:rPr>
              <a:t>As an alternative method, the beam can be kept stationary but the work-table can be moved in the desired path with the help of CNC.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to="" calcmode="lin" valueType="num">
                                      <p:cBhvr>
                                        <p:cTn id="7" dur="1" fill="hold"/>
                                        <p:tgtEl>
                                          <p:spTgt spid="8195">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Effect transition="in" filter="checkerboard(across)">
                                      <p:cBhvr>
                                        <p:cTn id="12" dur="500"/>
                                        <p:tgtEl>
                                          <p:spTgt spid="819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p>
            <a:fld id="{43A88A43-F52E-41E0-ABA1-FFE4A8E0A325}" type="slidenum">
              <a:rPr lang="en-US" smtClean="0"/>
              <a:pPr/>
              <a:t>27</a:t>
            </a:fld>
            <a:endParaRPr lang="en-US" smtClean="0"/>
          </a:p>
        </p:txBody>
      </p:sp>
      <p:sp>
        <p:nvSpPr>
          <p:cNvPr id="11267" name="Rectangle 2"/>
          <p:cNvSpPr>
            <a:spLocks noGrp="1" noChangeArrowheads="1"/>
          </p:cNvSpPr>
          <p:nvPr>
            <p:ph type="title"/>
          </p:nvPr>
        </p:nvSpPr>
        <p:spPr/>
        <p:txBody>
          <a:bodyPr/>
          <a:lstStyle/>
          <a:p>
            <a:pPr eaLnBrk="1" hangingPunct="1"/>
            <a:r>
              <a:rPr lang="en-US" sz="3200" b="1" smtClean="0">
                <a:solidFill>
                  <a:srgbClr val="CC0099"/>
                </a:solidFill>
              </a:rPr>
              <a:t>ELECTRON BEAM MACHINING SYSTEM</a:t>
            </a:r>
          </a:p>
        </p:txBody>
      </p:sp>
      <p:sp>
        <p:nvSpPr>
          <p:cNvPr id="11268" name="Rectangle 3"/>
          <p:cNvSpPr>
            <a:spLocks noGrp="1" noChangeArrowheads="1"/>
          </p:cNvSpPr>
          <p:nvPr>
            <p:ph type="body" idx="1"/>
          </p:nvPr>
        </p:nvSpPr>
        <p:spPr>
          <a:ln w="76200">
            <a:pattFill prst="pct80">
              <a:fgClr>
                <a:srgbClr val="993300"/>
              </a:fgClr>
              <a:bgClr>
                <a:srgbClr val="FFFFFF"/>
              </a:bgClr>
            </a:pattFill>
          </a:ln>
        </p:spPr>
        <p:txBody>
          <a:bodyPr/>
          <a:lstStyle/>
          <a:p>
            <a:pPr eaLnBrk="1" hangingPunct="1">
              <a:buFontTx/>
              <a:buNone/>
            </a:pPr>
            <a:endParaRPr lang="en-US" smtClean="0"/>
          </a:p>
          <a:p>
            <a:pPr eaLnBrk="1" hangingPunct="1"/>
            <a:r>
              <a:rPr lang="en-US" b="1" smtClean="0"/>
              <a:t>There are three important elements of EBM system, viz </a:t>
            </a:r>
          </a:p>
          <a:p>
            <a:pPr eaLnBrk="1" hangingPunct="1"/>
            <a:r>
              <a:rPr lang="en-US" b="1" smtClean="0">
                <a:solidFill>
                  <a:srgbClr val="008000"/>
                </a:solidFill>
              </a:rPr>
              <a:t>Vacuum system, </a:t>
            </a:r>
          </a:p>
          <a:p>
            <a:pPr eaLnBrk="1" hangingPunct="1"/>
            <a:r>
              <a:rPr lang="en-US" b="1" smtClean="0">
                <a:solidFill>
                  <a:srgbClr val="993300"/>
                </a:solidFill>
              </a:rPr>
              <a:t>Electron beam gun </a:t>
            </a:r>
          </a:p>
          <a:p>
            <a:pPr eaLnBrk="1" hangingPunct="1"/>
            <a:r>
              <a:rPr lang="en-US" b="1" smtClean="0">
                <a:solidFill>
                  <a:srgbClr val="0000FF"/>
                </a:solidFill>
              </a:rPr>
              <a:t>Power supply.</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p>
            <a:fld id="{833BBCAE-4D6E-43ED-BEE0-56E4077AFD80}" type="slidenum">
              <a:rPr lang="en-US" smtClean="0"/>
              <a:pPr/>
              <a:t>28</a:t>
            </a:fld>
            <a:endParaRPr lang="en-US" smtClean="0"/>
          </a:p>
        </p:txBody>
      </p:sp>
      <p:sp>
        <p:nvSpPr>
          <p:cNvPr id="12291" name="Rectangle 3"/>
          <p:cNvSpPr>
            <a:spLocks noGrp="1" noChangeArrowheads="1"/>
          </p:cNvSpPr>
          <p:nvPr>
            <p:ph type="body" idx="1"/>
          </p:nvPr>
        </p:nvSpPr>
        <p:spPr>
          <a:xfrm>
            <a:off x="457200" y="304800"/>
            <a:ext cx="8229600" cy="6400800"/>
          </a:xfrm>
          <a:ln w="76200">
            <a:solidFill>
              <a:srgbClr val="993300"/>
            </a:solidFill>
          </a:ln>
        </p:spPr>
        <p:txBody>
          <a:bodyPr/>
          <a:lstStyle/>
          <a:p>
            <a:pPr eaLnBrk="1" hangingPunct="1">
              <a:buFontTx/>
              <a:buNone/>
            </a:pPr>
            <a:endParaRPr lang="en-US" smtClean="0"/>
          </a:p>
        </p:txBody>
      </p:sp>
      <p:grpSp>
        <p:nvGrpSpPr>
          <p:cNvPr id="2" name="Group 6"/>
          <p:cNvGrpSpPr>
            <a:grpSpLocks/>
          </p:cNvGrpSpPr>
          <p:nvPr/>
        </p:nvGrpSpPr>
        <p:grpSpPr bwMode="auto">
          <a:xfrm>
            <a:off x="2209800" y="1371600"/>
            <a:ext cx="5203825" cy="5083175"/>
            <a:chOff x="768" y="2131"/>
            <a:chExt cx="5674" cy="5607"/>
          </a:xfrm>
        </p:grpSpPr>
        <p:pic>
          <p:nvPicPr>
            <p:cNvPr id="12303" name="Picture 7"/>
            <p:cNvPicPr>
              <a:picLocks noChangeAspect="1" noChangeArrowheads="1"/>
            </p:cNvPicPr>
            <p:nvPr/>
          </p:nvPicPr>
          <p:blipFill>
            <a:blip r:embed="rId2">
              <a:grayscl/>
            </a:blip>
            <a:srcRect/>
            <a:stretch>
              <a:fillRect/>
            </a:stretch>
          </p:blipFill>
          <p:spPr bwMode="auto">
            <a:xfrm>
              <a:off x="768" y="2131"/>
              <a:ext cx="5674" cy="5203"/>
            </a:xfrm>
            <a:prstGeom prst="rect">
              <a:avLst/>
            </a:prstGeom>
            <a:noFill/>
            <a:ln w="76200" cmpd="tri">
              <a:solidFill>
                <a:schemeClr val="bg1"/>
              </a:solidFill>
              <a:miter lim="800000"/>
              <a:headEnd/>
              <a:tailEnd/>
            </a:ln>
          </p:spPr>
        </p:pic>
        <p:sp>
          <p:nvSpPr>
            <p:cNvPr id="12304" name="Text Box 8"/>
            <p:cNvSpPr txBox="1">
              <a:spLocks noChangeArrowheads="1"/>
            </p:cNvSpPr>
            <p:nvPr/>
          </p:nvSpPr>
          <p:spPr bwMode="auto">
            <a:xfrm>
              <a:off x="1046" y="7521"/>
              <a:ext cx="4896" cy="216"/>
            </a:xfrm>
            <a:prstGeom prst="rect">
              <a:avLst/>
            </a:prstGeom>
            <a:noFill/>
            <a:ln w="0">
              <a:solidFill>
                <a:schemeClr val="bg1"/>
              </a:solidFill>
              <a:miter lim="800000"/>
              <a:headEnd/>
              <a:tailEnd/>
            </a:ln>
          </p:spPr>
          <p:txBody>
            <a:bodyPr lIns="0" tIns="0" rIns="0" bIns="0"/>
            <a:lstStyle/>
            <a:p>
              <a:pPr algn="just">
                <a:lnSpc>
                  <a:spcPct val="83000"/>
                </a:lnSpc>
              </a:pPr>
              <a:r>
                <a:rPr lang="en-US" sz="1600"/>
                <a:t> Schematic diagram of </a:t>
              </a:r>
              <a:r>
                <a:rPr lang="en-US" sz="1600" b="1"/>
                <a:t>EBM</a:t>
              </a:r>
              <a:r>
                <a:rPr lang="en-US" sz="1600"/>
                <a:t> system.</a:t>
              </a:r>
            </a:p>
          </p:txBody>
        </p:sp>
      </p:grpSp>
      <p:graphicFrame>
        <p:nvGraphicFramePr>
          <p:cNvPr id="13335" name="Group 23"/>
          <p:cNvGraphicFramePr>
            <a:graphicFrameLocks noGrp="1"/>
          </p:cNvGraphicFramePr>
          <p:nvPr/>
        </p:nvGraphicFramePr>
        <p:xfrm>
          <a:off x="6477000" y="3048000"/>
          <a:ext cx="2286000" cy="335280"/>
        </p:xfrm>
        <a:graphic>
          <a:graphicData uri="http://schemas.openxmlformats.org/drawingml/2006/table">
            <a:tbl>
              <a:tblPr/>
              <a:tblGrid>
                <a:gridCol w="2286000"/>
              </a:tblGrid>
              <a:tr h="30480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ea typeface="Times New Roman" pitchFamily="18" charset="0"/>
                          <a:cs typeface="Arial" charset="0"/>
                        </a:rPr>
                        <a:t>Stream of Electrons</a:t>
                      </a:r>
                    </a:p>
                  </a:txBody>
                  <a:tcPr horzOverflow="overflow">
                    <a:lnL cap="flat">
                      <a:noFill/>
                    </a:lnL>
                    <a:lnR cap="flat">
                      <a:noFill/>
                    </a:lnR>
                    <a:lnT cap="flat">
                      <a:noFill/>
                    </a:lnT>
                    <a:lnB cap="flat">
                      <a:noFill/>
                    </a:lnB>
                    <a:lnTlToBr>
                      <a:noFill/>
                    </a:lnTlToBr>
                    <a:lnBlToTr>
                      <a:noFill/>
                    </a:lnBlToTr>
                    <a:noFill/>
                  </a:tcPr>
                </a:tc>
              </a:tr>
            </a:tbl>
          </a:graphicData>
        </a:graphic>
      </p:graphicFrame>
      <p:sp>
        <p:nvSpPr>
          <p:cNvPr id="12295" name="Rectangle 16"/>
          <p:cNvSpPr>
            <a:spLocks noChangeArrowheads="1"/>
          </p:cNvSpPr>
          <p:nvPr/>
        </p:nvSpPr>
        <p:spPr bwMode="auto">
          <a:xfrm>
            <a:off x="3879850" y="3430588"/>
            <a:ext cx="184150" cy="534987"/>
          </a:xfrm>
          <a:prstGeom prst="rect">
            <a:avLst/>
          </a:prstGeom>
          <a:noFill/>
          <a:ln w="9525">
            <a:noFill/>
            <a:miter lim="800000"/>
            <a:headEnd/>
            <a:tailEnd/>
          </a:ln>
        </p:spPr>
        <p:txBody>
          <a:bodyPr wrap="none" anchor="ctr">
            <a:spAutoFit/>
          </a:bodyPr>
          <a:lstStyle/>
          <a:p>
            <a:r>
              <a:rPr lang="en-US" sz="1100"/>
              <a:t/>
            </a:r>
            <a:br>
              <a:rPr lang="en-US" sz="1100"/>
            </a:br>
            <a:endParaRPr lang="en-US"/>
          </a:p>
        </p:txBody>
      </p:sp>
      <p:sp>
        <p:nvSpPr>
          <p:cNvPr id="12296" name="Rectangle 21"/>
          <p:cNvSpPr>
            <a:spLocks noChangeArrowheads="1"/>
          </p:cNvSpPr>
          <p:nvPr/>
        </p:nvSpPr>
        <p:spPr bwMode="auto">
          <a:xfrm>
            <a:off x="6629400" y="3505200"/>
            <a:ext cx="1568450" cy="366713"/>
          </a:xfrm>
          <a:prstGeom prst="rect">
            <a:avLst/>
          </a:prstGeom>
          <a:noFill/>
          <a:ln w="9525">
            <a:noFill/>
            <a:miter lim="800000"/>
            <a:headEnd/>
            <a:tailEnd/>
          </a:ln>
        </p:spPr>
        <p:txBody>
          <a:bodyPr wrap="none" anchor="ctr">
            <a:spAutoFit/>
          </a:bodyPr>
          <a:lstStyle/>
          <a:p>
            <a:r>
              <a:rPr lang="en-US" sz="1600"/>
              <a:t>Magnetic Lens</a:t>
            </a:r>
            <a:r>
              <a:rPr lang="en-US"/>
              <a:t> </a:t>
            </a:r>
          </a:p>
        </p:txBody>
      </p:sp>
      <p:sp>
        <p:nvSpPr>
          <p:cNvPr id="12297" name="Rectangle 24"/>
          <p:cNvSpPr>
            <a:spLocks noChangeArrowheads="1"/>
          </p:cNvSpPr>
          <p:nvPr/>
        </p:nvSpPr>
        <p:spPr bwMode="auto">
          <a:xfrm>
            <a:off x="6553200" y="3810000"/>
            <a:ext cx="1655763" cy="366713"/>
          </a:xfrm>
          <a:prstGeom prst="rect">
            <a:avLst/>
          </a:prstGeom>
          <a:noFill/>
          <a:ln w="9525">
            <a:noFill/>
            <a:miter lim="800000"/>
            <a:headEnd/>
            <a:tailEnd/>
          </a:ln>
        </p:spPr>
        <p:txBody>
          <a:bodyPr wrap="none" anchor="ctr">
            <a:spAutoFit/>
          </a:bodyPr>
          <a:lstStyle/>
          <a:p>
            <a:r>
              <a:rPr lang="en-US" sz="1600"/>
              <a:t>Deflection Coils</a:t>
            </a:r>
            <a:r>
              <a:rPr lang="en-US"/>
              <a:t> </a:t>
            </a:r>
          </a:p>
        </p:txBody>
      </p:sp>
      <p:sp>
        <p:nvSpPr>
          <p:cNvPr id="12298" name="Rectangle 25"/>
          <p:cNvSpPr>
            <a:spLocks noChangeArrowheads="1"/>
          </p:cNvSpPr>
          <p:nvPr/>
        </p:nvSpPr>
        <p:spPr bwMode="auto">
          <a:xfrm>
            <a:off x="6553200" y="4343400"/>
            <a:ext cx="1828800" cy="336550"/>
          </a:xfrm>
          <a:prstGeom prst="rect">
            <a:avLst/>
          </a:prstGeom>
          <a:noFill/>
          <a:ln w="9525">
            <a:noFill/>
            <a:miter lim="800000"/>
            <a:headEnd/>
            <a:tailEnd/>
          </a:ln>
        </p:spPr>
        <p:txBody>
          <a:bodyPr anchor="ctr">
            <a:spAutoFit/>
          </a:bodyPr>
          <a:lstStyle/>
          <a:p>
            <a:r>
              <a:rPr lang="en-US" sz="1600"/>
              <a:t>Work Table</a:t>
            </a:r>
          </a:p>
        </p:txBody>
      </p:sp>
      <p:sp>
        <p:nvSpPr>
          <p:cNvPr id="12299" name="Rectangle 26"/>
          <p:cNvSpPr>
            <a:spLocks noChangeArrowheads="1"/>
          </p:cNvSpPr>
          <p:nvPr/>
        </p:nvSpPr>
        <p:spPr bwMode="auto">
          <a:xfrm>
            <a:off x="1371600" y="2605088"/>
            <a:ext cx="1581150" cy="336550"/>
          </a:xfrm>
          <a:prstGeom prst="rect">
            <a:avLst/>
          </a:prstGeom>
          <a:noFill/>
          <a:ln w="9525">
            <a:noFill/>
            <a:miter lim="800000"/>
            <a:headEnd/>
            <a:tailEnd/>
          </a:ln>
        </p:spPr>
        <p:txBody>
          <a:bodyPr wrap="none" anchor="ctr">
            <a:spAutoFit/>
          </a:bodyPr>
          <a:lstStyle/>
          <a:p>
            <a:r>
              <a:rPr lang="en-US" sz="1600"/>
              <a:t>Optical Viewing</a:t>
            </a:r>
          </a:p>
        </p:txBody>
      </p:sp>
      <p:sp>
        <p:nvSpPr>
          <p:cNvPr id="12300" name="Rectangle 27"/>
          <p:cNvSpPr>
            <a:spLocks noChangeArrowheads="1"/>
          </p:cNvSpPr>
          <p:nvPr/>
        </p:nvSpPr>
        <p:spPr bwMode="auto">
          <a:xfrm>
            <a:off x="1600200" y="2071688"/>
            <a:ext cx="1392238" cy="336550"/>
          </a:xfrm>
          <a:prstGeom prst="rect">
            <a:avLst/>
          </a:prstGeom>
          <a:noFill/>
          <a:ln w="9525">
            <a:noFill/>
            <a:miter lim="800000"/>
            <a:headEnd/>
            <a:tailEnd/>
          </a:ln>
        </p:spPr>
        <p:txBody>
          <a:bodyPr wrap="none" anchor="ctr">
            <a:spAutoFit/>
          </a:bodyPr>
          <a:lstStyle/>
          <a:p>
            <a:pPr algn="just"/>
            <a:r>
              <a:rPr lang="en-US" sz="1600"/>
              <a:t>Cathode Grid</a:t>
            </a:r>
          </a:p>
        </p:txBody>
      </p:sp>
      <p:sp>
        <p:nvSpPr>
          <p:cNvPr id="12301" name="Rectangle 28"/>
          <p:cNvSpPr>
            <a:spLocks noChangeArrowheads="1"/>
          </p:cNvSpPr>
          <p:nvPr/>
        </p:nvSpPr>
        <p:spPr bwMode="auto">
          <a:xfrm>
            <a:off x="6477000" y="4976813"/>
            <a:ext cx="1809750" cy="336550"/>
          </a:xfrm>
          <a:prstGeom prst="rect">
            <a:avLst/>
          </a:prstGeom>
          <a:noFill/>
          <a:ln w="9525">
            <a:noFill/>
            <a:miter lim="800000"/>
            <a:headEnd/>
            <a:tailEnd/>
          </a:ln>
        </p:spPr>
        <p:txBody>
          <a:bodyPr wrap="none">
            <a:spAutoFit/>
          </a:bodyPr>
          <a:lstStyle/>
          <a:p>
            <a:r>
              <a:rPr lang="en-US" sz="1600"/>
              <a:t>To Vacuum Pump</a:t>
            </a:r>
          </a:p>
        </p:txBody>
      </p:sp>
      <p:sp>
        <p:nvSpPr>
          <p:cNvPr id="12302" name="Rectangle 29"/>
          <p:cNvSpPr>
            <a:spLocks noChangeArrowheads="1"/>
          </p:cNvSpPr>
          <p:nvPr/>
        </p:nvSpPr>
        <p:spPr bwMode="auto">
          <a:xfrm>
            <a:off x="6858000" y="1233488"/>
            <a:ext cx="1784350" cy="336550"/>
          </a:xfrm>
          <a:prstGeom prst="rect">
            <a:avLst/>
          </a:prstGeom>
          <a:noFill/>
          <a:ln w="9525">
            <a:noFill/>
            <a:miter lim="800000"/>
            <a:headEnd/>
            <a:tailEnd/>
          </a:ln>
        </p:spPr>
        <p:txBody>
          <a:bodyPr wrap="none" anchor="ctr">
            <a:spAutoFit/>
          </a:bodyPr>
          <a:lstStyle/>
          <a:p>
            <a:pPr algn="just"/>
            <a:r>
              <a:rPr lang="en-US" sz="1600"/>
              <a:t>High Voltage lead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p>
            <a:fld id="{0D24E12E-7E87-476C-BD40-CBF189701216}" type="slidenum">
              <a:rPr lang="en-US" smtClean="0"/>
              <a:pPr/>
              <a:t>29</a:t>
            </a:fld>
            <a:endParaRPr lang="en-US" smtClean="0"/>
          </a:p>
        </p:txBody>
      </p:sp>
      <p:sp>
        <p:nvSpPr>
          <p:cNvPr id="10243" name="Rectangle 3"/>
          <p:cNvSpPr>
            <a:spLocks noGrp="1" noChangeArrowheads="1"/>
          </p:cNvSpPr>
          <p:nvPr>
            <p:ph type="body" idx="1"/>
          </p:nvPr>
        </p:nvSpPr>
        <p:spPr>
          <a:xfrm>
            <a:off x="457200" y="533400"/>
            <a:ext cx="8229600" cy="5791200"/>
          </a:xfrm>
          <a:ln w="76200" cmpd="tri">
            <a:solidFill>
              <a:srgbClr val="CC0099"/>
            </a:solidFill>
          </a:ln>
        </p:spPr>
        <p:txBody>
          <a:bodyPr/>
          <a:lstStyle/>
          <a:p>
            <a:pPr eaLnBrk="1" hangingPunct="1">
              <a:buFontTx/>
              <a:buNone/>
            </a:pPr>
            <a:r>
              <a:rPr lang="en-US" b="1" i="1" smtClean="0">
                <a:solidFill>
                  <a:srgbClr val="CC0099"/>
                </a:solidFill>
              </a:rPr>
              <a:t>(i) </a:t>
            </a:r>
            <a:r>
              <a:rPr lang="en-US" b="1" i="1" u="sng" smtClean="0">
                <a:solidFill>
                  <a:srgbClr val="CC0099"/>
                </a:solidFill>
              </a:rPr>
              <a:t>Electron Beam Gun:-</a:t>
            </a:r>
            <a:endParaRPr lang="en-US" u="sng" smtClean="0">
              <a:solidFill>
                <a:srgbClr val="CC0099"/>
              </a:solidFill>
            </a:endParaRPr>
          </a:p>
          <a:p>
            <a:pPr eaLnBrk="1" hangingPunct="1"/>
            <a:r>
              <a:rPr lang="en-US" b="1" smtClean="0"/>
              <a:t>It is used to produce electron beam of the desired shape and to focus at the predetermined location. </a:t>
            </a:r>
          </a:p>
          <a:p>
            <a:pPr eaLnBrk="1" hangingPunct="1"/>
            <a:r>
              <a:rPr lang="en-US" b="1" smtClean="0"/>
              <a:t>EBM gun is operated in the pulsed mode. A super heated cathode (tungsten filament type) generates the electrons cloud. </a:t>
            </a:r>
          </a:p>
          <a:p>
            <a:pPr eaLnBrk="1" hangingPunct="1"/>
            <a:r>
              <a:rPr lang="en-US" b="1" smtClean="0"/>
              <a:t>Sometimes cathode may be used as a solid block indirectly heated by radiation emitted from a filament.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diamond(in)">
                                      <p:cBhvr>
                                        <p:cTn id="7" dur="2000"/>
                                        <p:tgtEl>
                                          <p:spTgt spid="102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diamond(in)">
                                      <p:cBhvr>
                                        <p:cTn id="12" dur="2000"/>
                                        <p:tgtEl>
                                          <p:spTgt spid="102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10243">
                                            <p:txEl>
                                              <p:pRg st="2" end="2"/>
                                            </p:txEl>
                                          </p:spTgt>
                                        </p:tgtEl>
                                        <p:attrNameLst>
                                          <p:attrName>style.visibility</p:attrName>
                                        </p:attrNameLst>
                                      </p:cBhvr>
                                      <p:to>
                                        <p:strVal val="visible"/>
                                      </p:to>
                                    </p:set>
                                    <p:animEffect transition="in" filter="diamond(in)">
                                      <p:cBhvr>
                                        <p:cTn id="17" dur="2000"/>
                                        <p:tgtEl>
                                          <p:spTgt spid="1024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10243">
                                            <p:txEl>
                                              <p:pRg st="3" end="3"/>
                                            </p:txEl>
                                          </p:spTgt>
                                        </p:tgtEl>
                                        <p:attrNameLst>
                                          <p:attrName>style.visibility</p:attrName>
                                        </p:attrNameLst>
                                      </p:cBhvr>
                                      <p:to>
                                        <p:strVal val="visible"/>
                                      </p:to>
                                    </p:set>
                                    <p:animEffect transition="in" filter="diamond(in)">
                                      <p:cBhvr>
                                        <p:cTn id="22" dur="2000"/>
                                        <p:tgtEl>
                                          <p:spTgt spid="102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p>
            <a:fld id="{3BD2E083-1248-432A-BBA2-42CD118B93A4}" type="slidenum">
              <a:rPr lang="en-US"/>
              <a:pPr/>
              <a:t>3</a:t>
            </a:fld>
            <a:endParaRPr lang="en-US"/>
          </a:p>
        </p:txBody>
      </p:sp>
      <p:pic>
        <p:nvPicPr>
          <p:cNvPr id="5123" name="Picture 4" descr="lbm"/>
          <p:cNvPicPr>
            <a:picLocks noGrp="1" noChangeAspect="1" noChangeArrowheads="1"/>
          </p:cNvPicPr>
          <p:nvPr>
            <p:ph type="body" idx="1"/>
          </p:nvPr>
        </p:nvPicPr>
        <p:blipFill>
          <a:blip r:embed="rId2"/>
          <a:srcRect/>
          <a:stretch>
            <a:fillRect/>
          </a:stretch>
        </p:blipFill>
        <p:spPr>
          <a:xfrm>
            <a:off x="0" y="0"/>
            <a:ext cx="9144000" cy="6858000"/>
          </a:xfrm>
          <a:noFill/>
          <a:ln w="76200">
            <a:solidFill>
              <a:srgbClr val="CC3300"/>
            </a:solidFill>
          </a:ln>
        </p:spPr>
      </p:pic>
      <p:sp>
        <p:nvSpPr>
          <p:cNvPr id="5124" name="Rectangle 3"/>
          <p:cNvSpPr>
            <a:spLocks noChangeArrowheads="1"/>
          </p:cNvSpPr>
          <p:nvPr/>
        </p:nvSpPr>
        <p:spPr bwMode="auto">
          <a:xfrm>
            <a:off x="0" y="0"/>
            <a:ext cx="3352800" cy="646113"/>
          </a:xfrm>
          <a:prstGeom prst="rect">
            <a:avLst/>
          </a:prstGeom>
          <a:noFill/>
          <a:ln w="9525">
            <a:noFill/>
            <a:miter lim="800000"/>
            <a:headEnd/>
            <a:tailEnd/>
          </a:ln>
        </p:spPr>
        <p:txBody>
          <a:bodyPr>
            <a:spAutoFit/>
          </a:bodyPr>
          <a:lstStyle/>
          <a:p>
            <a:pPr eaLnBrk="1" hangingPunct="1"/>
            <a:r>
              <a:rPr lang="en-US" sz="3600" b="1">
                <a:solidFill>
                  <a:srgbClr val="FF0000"/>
                </a:solidFill>
              </a:rPr>
              <a:t>EQUIPMENT</a:t>
            </a:r>
            <a:endParaRPr lang="en-IN" sz="360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p>
            <a:fld id="{A4FBA701-E40A-48A1-AC59-153AAF830971}" type="slidenum">
              <a:rPr lang="en-US" smtClean="0"/>
              <a:pPr/>
              <a:t>30</a:t>
            </a:fld>
            <a:endParaRPr lang="en-US" smtClean="0"/>
          </a:p>
        </p:txBody>
      </p:sp>
      <p:sp>
        <p:nvSpPr>
          <p:cNvPr id="11267" name="Rectangle 3"/>
          <p:cNvSpPr>
            <a:spLocks noGrp="1" noChangeArrowheads="1"/>
          </p:cNvSpPr>
          <p:nvPr>
            <p:ph type="body" idx="1"/>
          </p:nvPr>
        </p:nvSpPr>
        <p:spPr>
          <a:xfrm>
            <a:off x="457200" y="457200"/>
            <a:ext cx="8229600" cy="5668963"/>
          </a:xfrm>
          <a:ln w="76200">
            <a:solidFill>
              <a:srgbClr val="993300"/>
            </a:solidFill>
          </a:ln>
        </p:spPr>
        <p:txBody>
          <a:bodyPr/>
          <a:lstStyle/>
          <a:p>
            <a:pPr eaLnBrk="1" hangingPunct="1"/>
            <a:r>
              <a:rPr lang="en-US" b="1" smtClean="0">
                <a:solidFill>
                  <a:srgbClr val="993300"/>
                </a:solidFill>
              </a:rPr>
              <a:t>Due to force of repulsion from the cathode, electrons move at a very high acceleration towards the anode which attracts them. </a:t>
            </a:r>
          </a:p>
          <a:p>
            <a:pPr eaLnBrk="1" hangingPunct="1"/>
            <a:r>
              <a:rPr lang="en-US" b="1" smtClean="0">
                <a:solidFill>
                  <a:srgbClr val="CC0099"/>
                </a:solidFill>
              </a:rPr>
              <a:t>The velocity with which electrons pass through the anode is approximately 66% that of light. </a:t>
            </a:r>
          </a:p>
          <a:p>
            <a:pPr eaLnBrk="1" hangingPunct="1"/>
            <a:r>
              <a:rPr lang="en-US" b="1" smtClean="0"/>
              <a:t>On the path of electrons, there is a kind of switch (bias electrode) which generates the pulses.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1267">
                                            <p:bg/>
                                          </p:spTgt>
                                        </p:tgtEl>
                                        <p:attrNameLst>
                                          <p:attrName>style.visibility</p:attrName>
                                        </p:attrNameLst>
                                      </p:cBhvr>
                                      <p:to>
                                        <p:strVal val="visible"/>
                                      </p:to>
                                    </p:set>
                                    <p:animEffect transition="in" filter="box(in)">
                                      <p:cBhvr>
                                        <p:cTn id="7" dur="500"/>
                                        <p:tgtEl>
                                          <p:spTgt spid="11267">
                                            <p:bg/>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1267">
                                            <p:txEl>
                                              <p:pRg st="0" end="0"/>
                                            </p:txEl>
                                          </p:spTgt>
                                        </p:tgtEl>
                                        <p:attrNameLst>
                                          <p:attrName>style.visibility</p:attrName>
                                        </p:attrNameLst>
                                      </p:cBhvr>
                                      <p:to>
                                        <p:strVal val="visible"/>
                                      </p:to>
                                    </p:set>
                                    <p:animEffect transition="in" filter="box(in)">
                                      <p:cBhvr>
                                        <p:cTn id="12" dur="500"/>
                                        <p:tgtEl>
                                          <p:spTgt spid="1126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1267">
                                            <p:txEl>
                                              <p:pRg st="1" end="1"/>
                                            </p:txEl>
                                          </p:spTgt>
                                        </p:tgtEl>
                                        <p:attrNameLst>
                                          <p:attrName>style.visibility</p:attrName>
                                        </p:attrNameLst>
                                      </p:cBhvr>
                                      <p:to>
                                        <p:strVal val="visible"/>
                                      </p:to>
                                    </p:set>
                                    <p:animEffect transition="in" filter="box(in)">
                                      <p:cBhvr>
                                        <p:cTn id="17" dur="500"/>
                                        <p:tgtEl>
                                          <p:spTgt spid="1126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1267">
                                            <p:txEl>
                                              <p:pRg st="2" end="2"/>
                                            </p:txEl>
                                          </p:spTgt>
                                        </p:tgtEl>
                                        <p:attrNameLst>
                                          <p:attrName>style.visibility</p:attrName>
                                        </p:attrNameLst>
                                      </p:cBhvr>
                                      <p:to>
                                        <p:strVal val="visible"/>
                                      </p:to>
                                    </p:set>
                                    <p:animEffect transition="in" filter="box(in)">
                                      <p:cBhvr>
                                        <p:cTn id="22" dur="500"/>
                                        <p:tgtEl>
                                          <p:spTgt spid="1126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p>
            <a:fld id="{142AA8F9-13D2-4933-A9FC-26A4EAED95BE}" type="slidenum">
              <a:rPr lang="en-US" smtClean="0"/>
              <a:pPr/>
              <a:t>31</a:t>
            </a:fld>
            <a:endParaRPr lang="en-US" smtClean="0"/>
          </a:p>
        </p:txBody>
      </p:sp>
      <p:sp>
        <p:nvSpPr>
          <p:cNvPr id="12291" name="Rectangle 3"/>
          <p:cNvSpPr>
            <a:spLocks noGrp="1" noChangeArrowheads="1"/>
          </p:cNvSpPr>
          <p:nvPr>
            <p:ph type="body" idx="1"/>
          </p:nvPr>
        </p:nvSpPr>
        <p:spPr>
          <a:xfrm>
            <a:off x="457200" y="685800"/>
            <a:ext cx="8229600" cy="5440363"/>
          </a:xfrm>
          <a:ln w="76200" cmpd="tri">
            <a:solidFill>
              <a:srgbClr val="993300"/>
            </a:solidFill>
          </a:ln>
        </p:spPr>
        <p:txBody>
          <a:bodyPr/>
          <a:lstStyle/>
          <a:p>
            <a:pPr eaLnBrk="1" hangingPunct="1"/>
            <a:r>
              <a:rPr lang="en-US" b="1" smtClean="0">
                <a:solidFill>
                  <a:srgbClr val="993300"/>
                </a:solidFill>
              </a:rPr>
              <a:t>A </a:t>
            </a:r>
            <a:r>
              <a:rPr lang="en-US" b="1" i="1" u="sng" smtClean="0">
                <a:solidFill>
                  <a:srgbClr val="CC0099"/>
                </a:solidFill>
              </a:rPr>
              <a:t>magnetic lens</a:t>
            </a:r>
            <a:r>
              <a:rPr lang="en-US" b="1" smtClean="0">
                <a:solidFill>
                  <a:srgbClr val="993300"/>
                </a:solidFill>
              </a:rPr>
              <a:t> is used to shape the electron beam into a converging beam. This beam is passed through a variable aperture to reduce the diameter of the focused beam by removing the stray electrons. </a:t>
            </a:r>
          </a:p>
          <a:p>
            <a:pPr eaLnBrk="1" hangingPunct="1"/>
            <a:r>
              <a:rPr lang="en-US" b="1" smtClean="0"/>
              <a:t>Magnetic lenses are used to pin point the location of the beam, deflect it, and make it a round beam falling on the workpiece.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to="" calcmode="lin" valueType="num">
                                      <p:cBhvr>
                                        <p:cTn id="7" dur="1" fill="hold"/>
                                        <p:tgtEl>
                                          <p:spTgt spid="12291">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blinds(horizontal)">
                                      <p:cBhvr>
                                        <p:cTn id="12" dur="500"/>
                                        <p:tgtEl>
                                          <p:spTgt spid="1229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p>
            <a:fld id="{D07BBB12-FD31-44BB-B148-8D985EB3EA82}" type="slidenum">
              <a:rPr lang="en-US" smtClean="0"/>
              <a:pPr/>
              <a:t>32</a:t>
            </a:fld>
            <a:endParaRPr lang="en-US" smtClean="0"/>
          </a:p>
        </p:txBody>
      </p:sp>
      <p:sp>
        <p:nvSpPr>
          <p:cNvPr id="16387" name="Rectangle 3"/>
          <p:cNvSpPr>
            <a:spLocks noGrp="1" noChangeArrowheads="1"/>
          </p:cNvSpPr>
          <p:nvPr>
            <p:ph type="body" idx="1"/>
          </p:nvPr>
        </p:nvSpPr>
        <p:spPr>
          <a:xfrm>
            <a:off x="457200" y="457200"/>
            <a:ext cx="8229600" cy="5668963"/>
          </a:xfrm>
          <a:ln w="76200" cmpd="tri">
            <a:solidFill>
              <a:srgbClr val="993300"/>
            </a:solidFill>
          </a:ln>
        </p:spPr>
        <p:txBody>
          <a:bodyPr/>
          <a:lstStyle/>
          <a:p>
            <a:pPr eaLnBrk="1" hangingPunct="1">
              <a:lnSpc>
                <a:spcPct val="80000"/>
              </a:lnSpc>
              <a:buFontTx/>
              <a:buNone/>
            </a:pPr>
            <a:endParaRPr lang="en-US" sz="2800" b="1" i="1" smtClean="0">
              <a:solidFill>
                <a:srgbClr val="CC0099"/>
              </a:solidFill>
            </a:endParaRPr>
          </a:p>
          <a:p>
            <a:pPr eaLnBrk="1" hangingPunct="1">
              <a:lnSpc>
                <a:spcPct val="80000"/>
              </a:lnSpc>
              <a:buFontTx/>
              <a:buNone/>
            </a:pPr>
            <a:r>
              <a:rPr lang="en-US" sz="2800" b="1" i="1" smtClean="0">
                <a:solidFill>
                  <a:srgbClr val="CC0099"/>
                </a:solidFill>
              </a:rPr>
              <a:t>(ii)</a:t>
            </a:r>
            <a:r>
              <a:rPr lang="en-US" sz="2800" b="1" i="1" u="sng" smtClean="0">
                <a:solidFill>
                  <a:srgbClr val="CC0099"/>
                </a:solidFill>
              </a:rPr>
              <a:t> Power Supply:-</a:t>
            </a:r>
            <a:endParaRPr lang="en-US" sz="2800" u="sng" smtClean="0">
              <a:solidFill>
                <a:srgbClr val="CC0099"/>
              </a:solidFill>
            </a:endParaRPr>
          </a:p>
          <a:p>
            <a:pPr eaLnBrk="1" hangingPunct="1">
              <a:lnSpc>
                <a:spcPct val="80000"/>
              </a:lnSpc>
            </a:pPr>
            <a:endParaRPr lang="en-US" sz="2800" b="1" smtClean="0">
              <a:solidFill>
                <a:srgbClr val="993300"/>
              </a:solidFill>
            </a:endParaRPr>
          </a:p>
          <a:p>
            <a:pPr eaLnBrk="1" hangingPunct="1">
              <a:lnSpc>
                <a:spcPct val="80000"/>
              </a:lnSpc>
            </a:pPr>
            <a:r>
              <a:rPr lang="en-US" sz="2800" b="1" smtClean="0">
                <a:solidFill>
                  <a:srgbClr val="993300"/>
                </a:solidFill>
              </a:rPr>
              <a:t>The power supply generates a voltage as high as 150 kV to accelerate electrons. The EBM gun of a powerful system is usually operated at about 12 kW and an individual pulse energy as 120 J/pulse. </a:t>
            </a:r>
          </a:p>
          <a:p>
            <a:pPr eaLnBrk="1" hangingPunct="1">
              <a:lnSpc>
                <a:spcPct val="80000"/>
              </a:lnSpc>
            </a:pPr>
            <a:endParaRPr lang="en-US" sz="2800" b="1" smtClean="0"/>
          </a:p>
          <a:p>
            <a:pPr eaLnBrk="1" hangingPunct="1">
              <a:lnSpc>
                <a:spcPct val="80000"/>
              </a:lnSpc>
            </a:pPr>
            <a:r>
              <a:rPr lang="en-US" sz="2800" b="1" smtClean="0">
                <a:solidFill>
                  <a:srgbClr val="008000"/>
                </a:solidFill>
              </a:rPr>
              <a:t>The </a:t>
            </a:r>
            <a:r>
              <a:rPr lang="en-US" sz="2800" b="1" i="1" smtClean="0">
                <a:solidFill>
                  <a:srgbClr val="008000"/>
                </a:solidFill>
              </a:rPr>
              <a:t>power density </a:t>
            </a:r>
            <a:r>
              <a:rPr lang="en-US" sz="2800" b="1" smtClean="0">
                <a:solidFill>
                  <a:srgbClr val="008000"/>
                </a:solidFill>
              </a:rPr>
              <a:t>at the work surface is too high that is why it is capable to melt and vaporize the work piece material. Thus, material removal in EBM is basically due to vaporization.</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p>
            <a:fld id="{6922711F-BB32-4E23-8DE9-2580125E6491}" type="slidenum">
              <a:rPr lang="en-US" smtClean="0"/>
              <a:pPr/>
              <a:t>33</a:t>
            </a:fld>
            <a:endParaRPr lang="en-US" smtClean="0"/>
          </a:p>
        </p:txBody>
      </p:sp>
      <p:sp>
        <p:nvSpPr>
          <p:cNvPr id="17411" name="Rectangle 3"/>
          <p:cNvSpPr>
            <a:spLocks noGrp="1" noChangeArrowheads="1"/>
          </p:cNvSpPr>
          <p:nvPr>
            <p:ph type="body" idx="1"/>
          </p:nvPr>
        </p:nvSpPr>
        <p:spPr>
          <a:xfrm>
            <a:off x="457200" y="457200"/>
            <a:ext cx="8229600" cy="5668963"/>
          </a:xfrm>
          <a:ln w="76200" cmpd="tri">
            <a:solidFill>
              <a:srgbClr val="993300"/>
            </a:solidFill>
          </a:ln>
        </p:spPr>
        <p:txBody>
          <a:bodyPr/>
          <a:lstStyle/>
          <a:p>
            <a:pPr eaLnBrk="1" hangingPunct="1">
              <a:buFontTx/>
              <a:buNone/>
            </a:pPr>
            <a:r>
              <a:rPr lang="en-US" b="1" i="1" smtClean="0">
                <a:solidFill>
                  <a:srgbClr val="CC0099"/>
                </a:solidFill>
              </a:rPr>
              <a:t>(iii)</a:t>
            </a:r>
            <a:r>
              <a:rPr lang="en-US" b="1" i="1" u="sng" smtClean="0">
                <a:solidFill>
                  <a:srgbClr val="CC0099"/>
                </a:solidFill>
              </a:rPr>
              <a:t> Vacuum System and Machining Chamber:-</a:t>
            </a:r>
          </a:p>
          <a:p>
            <a:pPr eaLnBrk="1" hangingPunct="1"/>
            <a:r>
              <a:rPr lang="en-US" b="1" smtClean="0">
                <a:solidFill>
                  <a:srgbClr val="008000"/>
                </a:solidFill>
              </a:rPr>
              <a:t>The electron beam generation, its travel in the space, and resulting machining take place in a vacuum chamber. </a:t>
            </a:r>
          </a:p>
          <a:p>
            <a:pPr eaLnBrk="1" hangingPunct="1"/>
            <a:r>
              <a:rPr lang="en-US" b="1" smtClean="0">
                <a:solidFill>
                  <a:srgbClr val="993300"/>
                </a:solidFill>
              </a:rPr>
              <a:t>The vacuum does not allow rapid oxidation of incandescent filament and there is no loss of energy of electrons as a result of collision with air molecules.</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p>
            <a:fld id="{7088B8C4-A8A1-45E9-A29D-EBA61A053C06}" type="slidenum">
              <a:rPr lang="en-US" smtClean="0"/>
              <a:pPr/>
              <a:t>34</a:t>
            </a:fld>
            <a:endParaRPr lang="en-US" smtClean="0"/>
          </a:p>
        </p:txBody>
      </p:sp>
      <p:sp>
        <p:nvSpPr>
          <p:cNvPr id="18435" name="Rectangle 2"/>
          <p:cNvSpPr>
            <a:spLocks noGrp="1" noChangeArrowheads="1"/>
          </p:cNvSpPr>
          <p:nvPr>
            <p:ph type="title"/>
          </p:nvPr>
        </p:nvSpPr>
        <p:spPr/>
        <p:txBody>
          <a:bodyPr/>
          <a:lstStyle/>
          <a:p>
            <a:pPr eaLnBrk="1" hangingPunct="1"/>
            <a:r>
              <a:rPr lang="en-US" sz="3200" b="1" smtClean="0">
                <a:solidFill>
                  <a:srgbClr val="CC0099"/>
                </a:solidFill>
              </a:rPr>
              <a:t>PROCESS PARAMETERS</a:t>
            </a:r>
          </a:p>
        </p:txBody>
      </p:sp>
      <p:sp>
        <p:nvSpPr>
          <p:cNvPr id="16387" name="Rectangle 3"/>
          <p:cNvSpPr>
            <a:spLocks noGrp="1" noChangeArrowheads="1"/>
          </p:cNvSpPr>
          <p:nvPr>
            <p:ph type="body" idx="1"/>
          </p:nvPr>
        </p:nvSpPr>
        <p:spPr>
          <a:ln w="76200" cmpd="tri">
            <a:solidFill>
              <a:srgbClr val="993300"/>
            </a:solidFill>
          </a:ln>
        </p:spPr>
        <p:txBody>
          <a:bodyPr/>
          <a:lstStyle/>
          <a:p>
            <a:pPr eaLnBrk="1" hangingPunct="1">
              <a:buFontTx/>
              <a:buNone/>
            </a:pPr>
            <a:r>
              <a:rPr lang="en-US" sz="2800" b="1" smtClean="0"/>
              <a:t>The </a:t>
            </a:r>
            <a:r>
              <a:rPr lang="en-US" sz="2800" b="1" i="1" smtClean="0"/>
              <a:t>important </a:t>
            </a:r>
            <a:r>
              <a:rPr lang="en-US" sz="2800" b="1" smtClean="0"/>
              <a:t>parameters in </a:t>
            </a:r>
            <a:r>
              <a:rPr lang="en-US" sz="2800" b="1" smtClean="0">
                <a:solidFill>
                  <a:srgbClr val="993300"/>
                </a:solidFill>
              </a:rPr>
              <a:t>EBM</a:t>
            </a:r>
            <a:r>
              <a:rPr lang="en-US" sz="2800" b="1" smtClean="0"/>
              <a:t> process are </a:t>
            </a:r>
          </a:p>
          <a:p>
            <a:pPr eaLnBrk="1" hangingPunct="1"/>
            <a:r>
              <a:rPr lang="en-US" sz="2800" b="1" i="1" smtClean="0">
                <a:solidFill>
                  <a:srgbClr val="CC3300"/>
                </a:solidFill>
              </a:rPr>
              <a:t>Beam current</a:t>
            </a:r>
            <a:r>
              <a:rPr lang="en-US" sz="2800" b="1" i="1" smtClean="0"/>
              <a:t>,</a:t>
            </a:r>
          </a:p>
          <a:p>
            <a:pPr eaLnBrk="1" hangingPunct="1"/>
            <a:r>
              <a:rPr lang="en-US" sz="2800" b="1" i="1" smtClean="0">
                <a:solidFill>
                  <a:srgbClr val="0000FF"/>
                </a:solidFill>
              </a:rPr>
              <a:t>Duration of pulse</a:t>
            </a:r>
            <a:r>
              <a:rPr lang="en-US" sz="2800" b="1" i="1" smtClean="0"/>
              <a:t>, </a:t>
            </a:r>
          </a:p>
          <a:p>
            <a:pPr eaLnBrk="1" hangingPunct="1"/>
            <a:r>
              <a:rPr lang="en-US" sz="2800" b="1" i="1" smtClean="0">
                <a:solidFill>
                  <a:srgbClr val="CC0099"/>
                </a:solidFill>
              </a:rPr>
              <a:t>Lens current</a:t>
            </a:r>
            <a:r>
              <a:rPr lang="en-US" sz="2800" b="1" i="1" smtClean="0"/>
              <a:t> </a:t>
            </a:r>
            <a:endParaRPr lang="en-US" sz="2800" b="1" smtClean="0"/>
          </a:p>
          <a:p>
            <a:pPr eaLnBrk="1" hangingPunct="1"/>
            <a:r>
              <a:rPr lang="en-US" sz="2800" b="1" smtClean="0">
                <a:solidFill>
                  <a:srgbClr val="993300"/>
                </a:solidFill>
              </a:rPr>
              <a:t>Signals for the deflection of beam</a:t>
            </a:r>
            <a:r>
              <a:rPr lang="en-US" sz="2800" b="1" smtClean="0"/>
              <a:t>. </a:t>
            </a:r>
          </a:p>
          <a:p>
            <a:pPr eaLnBrk="1" hangingPunct="1">
              <a:buFontTx/>
              <a:buNone/>
            </a:pPr>
            <a:r>
              <a:rPr lang="en-US" sz="2800" b="1" smtClean="0"/>
              <a:t>The values of these parameters during EBM are controlled with the help of a computer.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6387">
                                            <p:txEl>
                                              <p:pRg st="1" end="1"/>
                                            </p:txEl>
                                          </p:spTgt>
                                        </p:tgtEl>
                                        <p:attrNameLst>
                                          <p:attrName>style.visibility</p:attrName>
                                        </p:attrNameLst>
                                      </p:cBhvr>
                                      <p:to>
                                        <p:strVal val="visible"/>
                                      </p:to>
                                    </p:set>
                                    <p:animEffect transition="in" filter="box(in)">
                                      <p:cBhvr>
                                        <p:cTn id="7" dur="500"/>
                                        <p:tgtEl>
                                          <p:spTgt spid="1638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6387">
                                            <p:txEl>
                                              <p:pRg st="2" end="2"/>
                                            </p:txEl>
                                          </p:spTgt>
                                        </p:tgtEl>
                                        <p:attrNameLst>
                                          <p:attrName>style.visibility</p:attrName>
                                        </p:attrNameLst>
                                      </p:cBhvr>
                                      <p:to>
                                        <p:strVal val="visible"/>
                                      </p:to>
                                    </p:set>
                                    <p:anim calcmode="lin" valueType="num">
                                      <p:cBhvr additive="base">
                                        <p:cTn id="12" dur="5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638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4" presetClass="entr" presetSubtype="0" fill="hold" nodeType="clickEffect">
                                  <p:stCondLst>
                                    <p:cond delay="0"/>
                                  </p:stCondLst>
                                  <p:childTnLst>
                                    <p:set>
                                      <p:cBhvr>
                                        <p:cTn id="17" dur="1" fill="hold">
                                          <p:stCondLst>
                                            <p:cond delay="0"/>
                                          </p:stCondLst>
                                        </p:cTn>
                                        <p:tgtEl>
                                          <p:spTgt spid="16387">
                                            <p:txEl>
                                              <p:pRg st="3" end="3"/>
                                            </p:txEl>
                                          </p:spTgt>
                                        </p:tgtEl>
                                        <p:attrNameLst>
                                          <p:attrName>style.visibility</p:attrName>
                                        </p:attrNameLst>
                                      </p:cBhvr>
                                      <p:to>
                                        <p:strVal val="visible"/>
                                      </p:to>
                                    </p:set>
                                    <p:anim to="" calcmode="lin" valueType="num">
                                      <p:cBhvr>
                                        <p:cTn id="18" dur="1" fill="hold"/>
                                        <p:tgtEl>
                                          <p:spTgt spid="16387">
                                            <p:txEl>
                                              <p:pRg st="3" end="3"/>
                                            </p:txEl>
                                          </p:spTgt>
                                        </p:tgtEl>
                                        <p:attrNameLst>
                                          <p:attrName/>
                                        </p:attrNameLst>
                                      </p:cBhvr>
                                    </p:anim>
                                  </p:childTnLst>
                                </p:cTn>
                              </p:par>
                            </p:childTnLst>
                          </p:cTn>
                        </p:par>
                      </p:childTnLst>
                    </p:cTn>
                  </p:par>
                  <p:par>
                    <p:cTn id="19" fill="hold">
                      <p:stCondLst>
                        <p:cond delay="indefinite"/>
                      </p:stCondLst>
                      <p:childTnLst>
                        <p:par>
                          <p:cTn id="20" fill="hold">
                            <p:stCondLst>
                              <p:cond delay="0"/>
                            </p:stCondLst>
                            <p:childTnLst>
                              <p:par>
                                <p:cTn id="21" presetID="24" presetClass="entr" presetSubtype="0" fill="hold" nodeType="clickEffect">
                                  <p:stCondLst>
                                    <p:cond delay="0"/>
                                  </p:stCondLst>
                                  <p:childTnLst>
                                    <p:set>
                                      <p:cBhvr>
                                        <p:cTn id="22" dur="1" fill="hold">
                                          <p:stCondLst>
                                            <p:cond delay="0"/>
                                          </p:stCondLst>
                                        </p:cTn>
                                        <p:tgtEl>
                                          <p:spTgt spid="16387">
                                            <p:txEl>
                                              <p:pRg st="4" end="4"/>
                                            </p:txEl>
                                          </p:spTgt>
                                        </p:tgtEl>
                                        <p:attrNameLst>
                                          <p:attrName>style.visibility</p:attrName>
                                        </p:attrNameLst>
                                      </p:cBhvr>
                                      <p:to>
                                        <p:strVal val="visible"/>
                                      </p:to>
                                    </p:set>
                                    <p:anim to="" calcmode="lin" valueType="num">
                                      <p:cBhvr>
                                        <p:cTn id="23" dur="1" fill="hold"/>
                                        <p:tgtEl>
                                          <p:spTgt spid="16387">
                                            <p:txEl>
                                              <p:pRg st="4" end="4"/>
                                            </p:txEl>
                                          </p:spTgt>
                                        </p:tgtEl>
                                        <p:attrNameLst>
                                          <p:attrName/>
                                        </p:attrNameLst>
                                      </p:cBhvr>
                                    </p:anim>
                                  </p:childTnLst>
                                </p:cTn>
                              </p:par>
                            </p:childTnLst>
                          </p:cTn>
                        </p:par>
                      </p:childTnLst>
                    </p:cTn>
                  </p:par>
                  <p:par>
                    <p:cTn id="24" fill="hold">
                      <p:stCondLst>
                        <p:cond delay="indefinite"/>
                      </p:stCondLst>
                      <p:childTnLst>
                        <p:par>
                          <p:cTn id="25" fill="hold">
                            <p:stCondLst>
                              <p:cond delay="0"/>
                            </p:stCondLst>
                            <p:childTnLst>
                              <p:par>
                                <p:cTn id="26" presetID="24" presetClass="entr" presetSubtype="0" fill="hold" nodeType="clickEffect">
                                  <p:stCondLst>
                                    <p:cond delay="0"/>
                                  </p:stCondLst>
                                  <p:childTnLst>
                                    <p:set>
                                      <p:cBhvr>
                                        <p:cTn id="27" dur="1" fill="hold">
                                          <p:stCondLst>
                                            <p:cond delay="0"/>
                                          </p:stCondLst>
                                        </p:cTn>
                                        <p:tgtEl>
                                          <p:spTgt spid="16387">
                                            <p:txEl>
                                              <p:pRg st="5" end="5"/>
                                            </p:txEl>
                                          </p:spTgt>
                                        </p:tgtEl>
                                        <p:attrNameLst>
                                          <p:attrName>style.visibility</p:attrName>
                                        </p:attrNameLst>
                                      </p:cBhvr>
                                      <p:to>
                                        <p:strVal val="visible"/>
                                      </p:to>
                                    </p:set>
                                    <p:anim to="" calcmode="lin" valueType="num">
                                      <p:cBhvr>
                                        <p:cTn id="28" dur="1" fill="hold"/>
                                        <p:tgtEl>
                                          <p:spTgt spid="16387">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p:spPr>
        <p:txBody>
          <a:bodyPr/>
          <a:lstStyle/>
          <a:p>
            <a:fld id="{4F75ED75-17F8-49E8-8B3E-53A2342B52FD}" type="slidenum">
              <a:rPr lang="en-US" smtClean="0"/>
              <a:pPr/>
              <a:t>35</a:t>
            </a:fld>
            <a:endParaRPr lang="en-US" smtClean="0"/>
          </a:p>
        </p:txBody>
      </p:sp>
      <p:sp>
        <p:nvSpPr>
          <p:cNvPr id="17411" name="Rectangle 3"/>
          <p:cNvSpPr>
            <a:spLocks noGrp="1" noChangeArrowheads="1"/>
          </p:cNvSpPr>
          <p:nvPr>
            <p:ph type="body" idx="1"/>
          </p:nvPr>
        </p:nvSpPr>
        <p:spPr>
          <a:xfrm>
            <a:off x="457200" y="457200"/>
            <a:ext cx="8229600" cy="5668963"/>
          </a:xfrm>
          <a:ln w="76200">
            <a:solidFill>
              <a:srgbClr val="993300"/>
            </a:solidFill>
          </a:ln>
        </p:spPr>
        <p:txBody>
          <a:bodyPr/>
          <a:lstStyle/>
          <a:p>
            <a:pPr eaLnBrk="1" hangingPunct="1">
              <a:lnSpc>
                <a:spcPct val="80000"/>
              </a:lnSpc>
            </a:pPr>
            <a:r>
              <a:rPr lang="en-US" sz="2800" b="1" smtClean="0">
                <a:solidFill>
                  <a:srgbClr val="993300"/>
                </a:solidFill>
              </a:rPr>
              <a:t>Beam current varies from 100 uA to 1A and it governs the energy/pulse being supplied to the workpiece.</a:t>
            </a:r>
            <a:r>
              <a:rPr lang="en-US" sz="2800" smtClean="0"/>
              <a:t> </a:t>
            </a:r>
          </a:p>
          <a:p>
            <a:pPr eaLnBrk="1" hangingPunct="1">
              <a:lnSpc>
                <a:spcPct val="80000"/>
              </a:lnSpc>
            </a:pPr>
            <a:r>
              <a:rPr lang="en-US" sz="2800" b="1" smtClean="0">
                <a:solidFill>
                  <a:schemeClr val="accent2"/>
                </a:solidFill>
              </a:rPr>
              <a:t>Higher the energy/pulse more rapidly the hole can be drilled. Pulse duration during EBM varies in the range of 50 us to 10 ms depending upon the depth and diameter of the hole to be drilled.</a:t>
            </a:r>
          </a:p>
          <a:p>
            <a:pPr eaLnBrk="1" hangingPunct="1">
              <a:lnSpc>
                <a:spcPct val="80000"/>
              </a:lnSpc>
            </a:pPr>
            <a:r>
              <a:rPr lang="en-US" sz="2800" smtClean="0"/>
              <a:t> </a:t>
            </a:r>
            <a:r>
              <a:rPr lang="en-US" sz="2800" b="1" smtClean="0">
                <a:solidFill>
                  <a:srgbClr val="CC0099"/>
                </a:solidFill>
              </a:rPr>
              <a:t>Drilling using longer pulse duration results in a wider and deeper drilled hole. It also affects HAZ as well as the thickness of the recast layer which is normally 0.025 mm or less. The extent of both these effects should be minimum possible.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to="" calcmode="lin" valueType="num">
                                      <p:cBhvr>
                                        <p:cTn id="7" dur="1" fill="hold"/>
                                        <p:tgtEl>
                                          <p:spTgt spid="17411">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17411">
                                            <p:txEl>
                                              <p:pRg st="1" end="1"/>
                                            </p:txEl>
                                          </p:spTgt>
                                        </p:tgtEl>
                                        <p:attrNameLst>
                                          <p:attrName>style.visibility</p:attrName>
                                        </p:attrNameLst>
                                      </p:cBhvr>
                                      <p:to>
                                        <p:strVal val="visible"/>
                                      </p:to>
                                    </p:set>
                                    <p:anim to="" calcmode="lin" valueType="num">
                                      <p:cBhvr>
                                        <p:cTn id="12" dur="1" fill="hold"/>
                                        <p:tgtEl>
                                          <p:spTgt spid="17411">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17411">
                                            <p:txEl>
                                              <p:pRg st="2" end="2"/>
                                            </p:txEl>
                                          </p:spTgt>
                                        </p:tgtEl>
                                        <p:attrNameLst>
                                          <p:attrName>style.visibility</p:attrName>
                                        </p:attrNameLst>
                                      </p:cBhvr>
                                      <p:to>
                                        <p:strVal val="visible"/>
                                      </p:to>
                                    </p:set>
                                    <p:anim to="" calcmode="lin" valueType="num">
                                      <p:cBhvr>
                                        <p:cTn id="17" dur="1" fill="hold"/>
                                        <p:tgtEl>
                                          <p:spTgt spid="17411">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p:spPr>
        <p:txBody>
          <a:bodyPr/>
          <a:lstStyle/>
          <a:p>
            <a:fld id="{4A3B8A5D-9497-41C0-96F3-78FA0B1AFCEA}" type="slidenum">
              <a:rPr lang="en-US" smtClean="0"/>
              <a:pPr/>
              <a:t>36</a:t>
            </a:fld>
            <a:endParaRPr lang="en-US" smtClean="0"/>
          </a:p>
        </p:txBody>
      </p:sp>
      <p:sp>
        <p:nvSpPr>
          <p:cNvPr id="18435" name="Rectangle 3"/>
          <p:cNvSpPr>
            <a:spLocks noGrp="1" noChangeArrowheads="1"/>
          </p:cNvSpPr>
          <p:nvPr>
            <p:ph type="body" idx="1"/>
          </p:nvPr>
        </p:nvSpPr>
        <p:spPr>
          <a:xfrm>
            <a:off x="457200" y="381000"/>
            <a:ext cx="8229600" cy="5745163"/>
          </a:xfrm>
          <a:ln w="76200">
            <a:solidFill>
              <a:srgbClr val="993300"/>
            </a:solidFill>
          </a:ln>
        </p:spPr>
        <p:txBody>
          <a:bodyPr/>
          <a:lstStyle/>
          <a:p>
            <a:pPr eaLnBrk="1" hangingPunct="1">
              <a:lnSpc>
                <a:spcPct val="90000"/>
              </a:lnSpc>
            </a:pPr>
            <a:r>
              <a:rPr lang="en-US" b="1" smtClean="0">
                <a:solidFill>
                  <a:srgbClr val="0000FF"/>
                </a:solidFill>
              </a:rPr>
              <a:t>The working distance (i.e. the distance between the electron beam gun and the focal point) and the focused beam size (diameter) are determined by the magnitude of lens current.</a:t>
            </a:r>
          </a:p>
          <a:p>
            <a:pPr eaLnBrk="1" hangingPunct="1">
              <a:lnSpc>
                <a:spcPct val="90000"/>
              </a:lnSpc>
            </a:pPr>
            <a:r>
              <a:rPr lang="en-US" smtClean="0"/>
              <a:t> </a:t>
            </a:r>
            <a:r>
              <a:rPr lang="en-US" b="1" smtClean="0">
                <a:solidFill>
                  <a:srgbClr val="333300"/>
                </a:solidFill>
              </a:rPr>
              <a:t>The </a:t>
            </a:r>
            <a:r>
              <a:rPr lang="en-US" b="1" i="1" smtClean="0">
                <a:solidFill>
                  <a:srgbClr val="333300"/>
                </a:solidFill>
              </a:rPr>
              <a:t>shape of the hole </a:t>
            </a:r>
            <a:r>
              <a:rPr lang="en-US" b="1" smtClean="0">
                <a:solidFill>
                  <a:srgbClr val="333300"/>
                </a:solidFill>
              </a:rPr>
              <a:t>along its axis (straight, tapered, etc.) is determined by the position of the focal point below the top surface of the workpiece.</a:t>
            </a:r>
            <a:r>
              <a:rPr lang="en-US" smtClean="0"/>
              <a:t> </a:t>
            </a:r>
          </a:p>
          <a:p>
            <a:pPr eaLnBrk="1" hangingPunct="1">
              <a:lnSpc>
                <a:spcPct val="90000"/>
              </a:lnSpc>
            </a:pPr>
            <a:r>
              <a:rPr lang="en-US" b="1" smtClean="0">
                <a:solidFill>
                  <a:srgbClr val="660066"/>
                </a:solidFill>
              </a:rPr>
              <a:t>To obtain the </a:t>
            </a:r>
            <a:r>
              <a:rPr lang="en-US" b="1" i="1" smtClean="0">
                <a:solidFill>
                  <a:srgbClr val="660066"/>
                </a:solidFill>
              </a:rPr>
              <a:t>hole shape other than circular, </a:t>
            </a:r>
            <a:r>
              <a:rPr lang="en-US" b="1" smtClean="0">
                <a:solidFill>
                  <a:srgbClr val="660066"/>
                </a:solidFill>
              </a:rPr>
              <a:t>the movement of the beam can be programmed.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to="" calcmode="lin" valueType="num">
                                      <p:cBhvr>
                                        <p:cTn id="7" dur="1" fill="hold"/>
                                        <p:tgtEl>
                                          <p:spTgt spid="18435">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 to="" calcmode="lin" valueType="num">
                                      <p:cBhvr>
                                        <p:cTn id="12" dur="1" fill="hold"/>
                                        <p:tgtEl>
                                          <p:spTgt spid="18435">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18435">
                                            <p:txEl>
                                              <p:pRg st="2" end="2"/>
                                            </p:txEl>
                                          </p:spTgt>
                                        </p:tgtEl>
                                        <p:attrNameLst>
                                          <p:attrName>style.visibility</p:attrName>
                                        </p:attrNameLst>
                                      </p:cBhvr>
                                      <p:to>
                                        <p:strVal val="visible"/>
                                      </p:to>
                                    </p:set>
                                    <p:anim to="" calcmode="lin" valueType="num">
                                      <p:cBhvr>
                                        <p:cTn id="17" dur="1" fill="hold"/>
                                        <p:tgtEl>
                                          <p:spTgt spid="18435">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p:spPr>
        <p:txBody>
          <a:bodyPr/>
          <a:lstStyle/>
          <a:p>
            <a:fld id="{35BB80D2-9BF4-40E3-8CD5-EC2DDC892FE7}" type="slidenum">
              <a:rPr lang="en-US" smtClean="0"/>
              <a:pPr/>
              <a:t>37</a:t>
            </a:fld>
            <a:endParaRPr lang="en-US" smtClean="0"/>
          </a:p>
        </p:txBody>
      </p:sp>
      <p:sp>
        <p:nvSpPr>
          <p:cNvPr id="19459" name="Rectangle 3"/>
          <p:cNvSpPr>
            <a:spLocks noGrp="1" noChangeArrowheads="1"/>
          </p:cNvSpPr>
          <p:nvPr>
            <p:ph type="body" idx="1"/>
          </p:nvPr>
        </p:nvSpPr>
        <p:spPr>
          <a:xfrm>
            <a:off x="457200" y="457200"/>
            <a:ext cx="8229600" cy="5668963"/>
          </a:xfrm>
          <a:ln w="76200">
            <a:solidFill>
              <a:srgbClr val="0000FF"/>
            </a:solidFill>
          </a:ln>
        </p:spPr>
        <p:txBody>
          <a:bodyPr/>
          <a:lstStyle/>
          <a:p>
            <a:pPr eaLnBrk="1" hangingPunct="1"/>
            <a:r>
              <a:rPr lang="en-US" b="1" smtClean="0"/>
              <a:t>The </a:t>
            </a:r>
            <a:r>
              <a:rPr lang="en-US" b="1" smtClean="0">
                <a:solidFill>
                  <a:schemeClr val="hlink"/>
                </a:solidFill>
              </a:rPr>
              <a:t>material removal rate</a:t>
            </a:r>
            <a:r>
              <a:rPr lang="en-US" b="1" smtClean="0"/>
              <a:t> </a:t>
            </a:r>
            <a:r>
              <a:rPr lang="en-US" b="1" smtClean="0">
                <a:solidFill>
                  <a:srgbClr val="993300"/>
                </a:solidFill>
              </a:rPr>
              <a:t>(MRR)</a:t>
            </a:r>
            <a:r>
              <a:rPr lang="en-US" b="1" smtClean="0"/>
              <a:t> at which the workpiece material is vaporized can be calculated from following equation</a:t>
            </a:r>
          </a:p>
          <a:p>
            <a:pPr eaLnBrk="1" hangingPunct="1">
              <a:buFontTx/>
              <a:buNone/>
            </a:pPr>
            <a:r>
              <a:rPr lang="en-US" b="1" smtClean="0"/>
              <a:t>                   MRR = </a:t>
            </a:r>
            <a:r>
              <a:rPr lang="en-US" b="1" smtClean="0">
                <a:solidFill>
                  <a:srgbClr val="660066"/>
                </a:solidFill>
              </a:rPr>
              <a:t>n</a:t>
            </a:r>
            <a:r>
              <a:rPr lang="en-US" b="1" smtClean="0"/>
              <a:t> x p /w</a:t>
            </a:r>
            <a:endParaRPr lang="en-US" smtClean="0"/>
          </a:p>
          <a:p>
            <a:pPr eaLnBrk="1" hangingPunct="1">
              <a:buFontTx/>
              <a:buNone/>
            </a:pPr>
            <a:endParaRPr lang="en-US" b="1" smtClean="0">
              <a:solidFill>
                <a:srgbClr val="993300"/>
              </a:solidFill>
            </a:endParaRPr>
          </a:p>
          <a:p>
            <a:pPr eaLnBrk="1" hangingPunct="1">
              <a:buFontTx/>
              <a:buNone/>
            </a:pPr>
            <a:r>
              <a:rPr lang="en-US" b="1" smtClean="0">
                <a:solidFill>
                  <a:srgbClr val="993300"/>
                </a:solidFill>
              </a:rPr>
              <a:t>   where, </a:t>
            </a:r>
            <a:r>
              <a:rPr lang="en-US" b="1" smtClean="0"/>
              <a:t>n</a:t>
            </a:r>
            <a:r>
              <a:rPr lang="en-US" b="1" smtClean="0">
                <a:solidFill>
                  <a:srgbClr val="993300"/>
                </a:solidFill>
              </a:rPr>
              <a:t> is the cutting efficiency, </a:t>
            </a:r>
            <a:r>
              <a:rPr lang="en-US" b="1" smtClean="0"/>
              <a:t>p </a:t>
            </a:r>
            <a:r>
              <a:rPr lang="en-US" b="1" smtClean="0">
                <a:solidFill>
                  <a:srgbClr val="993300"/>
                </a:solidFill>
              </a:rPr>
              <a:t>is the power (J/s) and </a:t>
            </a:r>
            <a:r>
              <a:rPr lang="en-US" b="1" smtClean="0"/>
              <a:t>w </a:t>
            </a:r>
            <a:r>
              <a:rPr lang="en-US" b="1" smtClean="0">
                <a:solidFill>
                  <a:srgbClr val="993300"/>
                </a:solidFill>
              </a:rPr>
              <a:t>is the specific energy (J/cm</a:t>
            </a:r>
            <a:r>
              <a:rPr lang="en-US" b="1" baseline="30000" smtClean="0">
                <a:solidFill>
                  <a:srgbClr val="993300"/>
                </a:solidFill>
              </a:rPr>
              <a:t>3</a:t>
            </a:r>
            <a:r>
              <a:rPr lang="en-US" b="1" smtClean="0">
                <a:solidFill>
                  <a:srgbClr val="993300"/>
                </a:solidFill>
              </a:rPr>
              <a:t>) required to vaporize the work-material.</a:t>
            </a:r>
            <a:r>
              <a:rPr lang="en-US" smtClean="0"/>
              <a:t> </a:t>
            </a:r>
          </a:p>
          <a:p>
            <a:pPr eaLnBrk="1" hangingPunct="1">
              <a:buFontTx/>
              <a:buNone/>
            </a:pPr>
            <a:endParaRPr lang="en-US" b="1"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 to="" calcmode="lin" valueType="num">
                                      <p:cBhvr>
                                        <p:cTn id="7" dur="1" fill="hold"/>
                                        <p:tgtEl>
                                          <p:spTgt spid="19459">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6" presetClass="emph" presetSubtype="0" fill="hold" nodeType="clickEffect">
                                  <p:stCondLst>
                                    <p:cond delay="0"/>
                                  </p:stCondLst>
                                  <p:childTnLst>
                                    <p:animScale>
                                      <p:cBhvr>
                                        <p:cTn id="11" dur="2000" fill="hold"/>
                                        <p:tgtEl>
                                          <p:spTgt spid="19459">
                                            <p:txEl>
                                              <p:pRg st="1" end="1"/>
                                            </p:txEl>
                                          </p:spTgt>
                                        </p:tgtEl>
                                      </p:cBhvr>
                                      <p:by x="150000" y="150000"/>
                                    </p:animScale>
                                  </p:childTnLst>
                                </p:cTn>
                              </p:par>
                            </p:childTnLst>
                          </p:cTn>
                        </p:par>
                      </p:childTnLst>
                    </p:cTn>
                  </p:par>
                  <p:par>
                    <p:cTn id="12" fill="hold">
                      <p:stCondLst>
                        <p:cond delay="indefinite"/>
                      </p:stCondLst>
                      <p:childTnLst>
                        <p:par>
                          <p:cTn id="13" fill="hold">
                            <p:stCondLst>
                              <p:cond delay="0"/>
                            </p:stCondLst>
                            <p:childTnLst>
                              <p:par>
                                <p:cTn id="14" presetID="24" presetClass="entr" presetSubtype="0" fill="hold" nodeType="clickEffect">
                                  <p:stCondLst>
                                    <p:cond delay="0"/>
                                  </p:stCondLst>
                                  <p:childTnLst>
                                    <p:set>
                                      <p:cBhvr>
                                        <p:cTn id="15" dur="1" fill="hold">
                                          <p:stCondLst>
                                            <p:cond delay="0"/>
                                          </p:stCondLst>
                                        </p:cTn>
                                        <p:tgtEl>
                                          <p:spTgt spid="19459">
                                            <p:txEl>
                                              <p:pRg st="3" end="3"/>
                                            </p:txEl>
                                          </p:spTgt>
                                        </p:tgtEl>
                                        <p:attrNameLst>
                                          <p:attrName>style.visibility</p:attrName>
                                        </p:attrNameLst>
                                      </p:cBhvr>
                                      <p:to>
                                        <p:strVal val="visible"/>
                                      </p:to>
                                    </p:set>
                                    <p:anim to="" calcmode="lin" valueType="num">
                                      <p:cBhvr>
                                        <p:cTn id="16" dur="1" fill="hold"/>
                                        <p:tgtEl>
                                          <p:spTgt spid="19459">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p:spPr>
        <p:txBody>
          <a:bodyPr/>
          <a:lstStyle/>
          <a:p>
            <a:fld id="{E4B152FB-9C15-4B30-AB96-13EA50551819}" type="slidenum">
              <a:rPr lang="en-US" smtClean="0"/>
              <a:pPr/>
              <a:t>38</a:t>
            </a:fld>
            <a:endParaRPr lang="en-US" smtClean="0"/>
          </a:p>
        </p:txBody>
      </p:sp>
      <p:sp>
        <p:nvSpPr>
          <p:cNvPr id="20483" name="Rectangle 3"/>
          <p:cNvSpPr>
            <a:spLocks noGrp="1" noChangeArrowheads="1"/>
          </p:cNvSpPr>
          <p:nvPr>
            <p:ph type="body" idx="1"/>
          </p:nvPr>
        </p:nvSpPr>
        <p:spPr>
          <a:xfrm>
            <a:off x="457200" y="304800"/>
            <a:ext cx="8229600" cy="5821363"/>
          </a:xfrm>
          <a:ln w="76200" cmpd="tri">
            <a:solidFill>
              <a:srgbClr val="0000FF"/>
            </a:solidFill>
          </a:ln>
        </p:spPr>
        <p:txBody>
          <a:bodyPr/>
          <a:lstStyle/>
          <a:p>
            <a:pPr eaLnBrk="1" hangingPunct="1">
              <a:lnSpc>
                <a:spcPct val="80000"/>
              </a:lnSpc>
            </a:pPr>
            <a:r>
              <a:rPr lang="en-US" b="1" smtClean="0">
                <a:solidFill>
                  <a:srgbClr val="CC0099"/>
                </a:solidFill>
              </a:rPr>
              <a:t>Specific energy (W) can be calculated as follows:</a:t>
            </a:r>
          </a:p>
          <a:p>
            <a:pPr eaLnBrk="1" hangingPunct="1">
              <a:lnSpc>
                <a:spcPct val="80000"/>
              </a:lnSpc>
              <a:buFontTx/>
              <a:buNone/>
            </a:pPr>
            <a:r>
              <a:rPr lang="en-US" sz="2800" b="1" smtClean="0">
                <a:solidFill>
                  <a:srgbClr val="CC0099"/>
                </a:solidFill>
              </a:rPr>
              <a:t>      </a:t>
            </a:r>
          </a:p>
          <a:p>
            <a:pPr eaLnBrk="1" hangingPunct="1">
              <a:lnSpc>
                <a:spcPct val="80000"/>
              </a:lnSpc>
              <a:buFontTx/>
              <a:buNone/>
            </a:pPr>
            <a:r>
              <a:rPr lang="en-US" sz="2800" b="1" smtClean="0">
                <a:solidFill>
                  <a:srgbClr val="CC0099"/>
                </a:solidFill>
              </a:rPr>
              <a:t>      W =C</a:t>
            </a:r>
            <a:r>
              <a:rPr lang="en-US" sz="2800" b="1" baseline="-4000" smtClean="0">
                <a:solidFill>
                  <a:srgbClr val="CC0099"/>
                </a:solidFill>
              </a:rPr>
              <a:t>ps</a:t>
            </a:r>
            <a:r>
              <a:rPr lang="en-US" sz="2800" b="1" smtClean="0">
                <a:solidFill>
                  <a:srgbClr val="CC0099"/>
                </a:solidFill>
              </a:rPr>
              <a:t>(Tm – Ti) + C</a:t>
            </a:r>
            <a:r>
              <a:rPr lang="en-US" sz="2800" b="1" baseline="-6000" smtClean="0">
                <a:solidFill>
                  <a:srgbClr val="CC0099"/>
                </a:solidFill>
              </a:rPr>
              <a:t>pl</a:t>
            </a:r>
            <a:r>
              <a:rPr lang="en-US" sz="2800" b="1" smtClean="0">
                <a:solidFill>
                  <a:srgbClr val="CC0099"/>
                </a:solidFill>
              </a:rPr>
              <a:t> x (Tb – Tm) + H</a:t>
            </a:r>
            <a:r>
              <a:rPr lang="en-US" sz="2800" b="1" baseline="-6000" smtClean="0">
                <a:solidFill>
                  <a:srgbClr val="CC0099"/>
                </a:solidFill>
              </a:rPr>
              <a:t>f </a:t>
            </a:r>
            <a:r>
              <a:rPr lang="en-US" sz="2800" b="1" smtClean="0">
                <a:solidFill>
                  <a:srgbClr val="CC0099"/>
                </a:solidFill>
              </a:rPr>
              <a:t>+ Hv</a:t>
            </a:r>
          </a:p>
          <a:p>
            <a:pPr eaLnBrk="1" hangingPunct="1">
              <a:lnSpc>
                <a:spcPct val="80000"/>
              </a:lnSpc>
              <a:buFontTx/>
              <a:buNone/>
            </a:pPr>
            <a:endParaRPr lang="en-US" sz="2800" b="1" smtClean="0">
              <a:solidFill>
                <a:srgbClr val="CC0099"/>
              </a:solidFill>
            </a:endParaRPr>
          </a:p>
          <a:p>
            <a:pPr eaLnBrk="1" hangingPunct="1">
              <a:lnSpc>
                <a:spcPct val="80000"/>
              </a:lnSpc>
            </a:pPr>
            <a:r>
              <a:rPr lang="en-US" sz="2800" b="1" smtClean="0"/>
              <a:t>where, </a:t>
            </a:r>
            <a:r>
              <a:rPr lang="en-US" sz="2800" b="1" smtClean="0">
                <a:solidFill>
                  <a:srgbClr val="CC0099"/>
                </a:solidFill>
              </a:rPr>
              <a:t>C</a:t>
            </a:r>
            <a:r>
              <a:rPr lang="en-US" sz="2800" b="1" baseline="-6000" smtClean="0">
                <a:solidFill>
                  <a:srgbClr val="CC0099"/>
                </a:solidFill>
              </a:rPr>
              <a:t>P</a:t>
            </a:r>
            <a:r>
              <a:rPr lang="en-US" sz="2800" b="1" smtClean="0"/>
              <a:t> is specific heat, </a:t>
            </a:r>
            <a:r>
              <a:rPr lang="en-US" sz="2800" b="1" smtClean="0">
                <a:solidFill>
                  <a:srgbClr val="CC0099"/>
                </a:solidFill>
              </a:rPr>
              <a:t>Tm</a:t>
            </a:r>
            <a:r>
              <a:rPr lang="en-US" sz="2800" b="1" smtClean="0"/>
              <a:t> is melting temperature, </a:t>
            </a:r>
            <a:r>
              <a:rPr lang="en-US" sz="2800" b="1" smtClean="0">
                <a:solidFill>
                  <a:srgbClr val="CC0099"/>
                </a:solidFill>
              </a:rPr>
              <a:t>Ti</a:t>
            </a:r>
            <a:r>
              <a:rPr lang="en-US" sz="2800" b="1" smtClean="0"/>
              <a:t>  is initial temperature of workpiece, </a:t>
            </a:r>
            <a:r>
              <a:rPr lang="en-US" sz="2800" b="1" smtClean="0">
                <a:solidFill>
                  <a:srgbClr val="CC0099"/>
                </a:solidFill>
              </a:rPr>
              <a:t>Tb</a:t>
            </a:r>
            <a:r>
              <a:rPr lang="en-US" sz="2800" b="1" smtClean="0"/>
              <a:t> is boiling temperature </a:t>
            </a:r>
            <a:r>
              <a:rPr lang="en-US" sz="2800" b="1" smtClean="0">
                <a:solidFill>
                  <a:srgbClr val="CC0099"/>
                </a:solidFill>
              </a:rPr>
              <a:t>H</a:t>
            </a:r>
            <a:r>
              <a:rPr lang="en-US" sz="2800" b="1" baseline="-6000" smtClean="0">
                <a:solidFill>
                  <a:srgbClr val="CC0099"/>
                </a:solidFill>
              </a:rPr>
              <a:t>f</a:t>
            </a:r>
            <a:r>
              <a:rPr lang="en-US" sz="2800" b="1" smtClean="0"/>
              <a:t> is latent heat of fusion, and </a:t>
            </a:r>
            <a:r>
              <a:rPr lang="en-US" sz="2800" b="1" smtClean="0">
                <a:solidFill>
                  <a:srgbClr val="CC0099"/>
                </a:solidFill>
              </a:rPr>
              <a:t>Hv</a:t>
            </a:r>
            <a:r>
              <a:rPr lang="en-US" sz="2800" b="1" smtClean="0"/>
              <a:t> is the latent heat of vaporization. The cutting efficiency is usually below 20%. Here, </a:t>
            </a:r>
            <a:r>
              <a:rPr lang="en-US" sz="2800" b="1" smtClean="0">
                <a:solidFill>
                  <a:srgbClr val="CC0099"/>
                </a:solidFill>
              </a:rPr>
              <a:t>C</a:t>
            </a:r>
            <a:r>
              <a:rPr lang="en-US" sz="2800" b="1" baseline="-6000" smtClean="0">
                <a:solidFill>
                  <a:srgbClr val="CC0099"/>
                </a:solidFill>
              </a:rPr>
              <a:t>P</a:t>
            </a:r>
            <a:r>
              <a:rPr lang="en-US" sz="2800" b="1" smtClean="0"/>
              <a:t> is assumed constant although it varies with temperature. Suffix </a:t>
            </a:r>
            <a:r>
              <a:rPr lang="en-US" sz="2800" b="1" smtClean="0">
                <a:solidFill>
                  <a:srgbClr val="CC3300"/>
                </a:solidFill>
              </a:rPr>
              <a:t>s</a:t>
            </a:r>
            <a:r>
              <a:rPr lang="en-US" sz="2800" b="1" smtClean="0"/>
              <a:t> and </a:t>
            </a:r>
            <a:r>
              <a:rPr lang="en-US" sz="2800" b="1" smtClean="0">
                <a:solidFill>
                  <a:srgbClr val="CC3300"/>
                </a:solidFill>
              </a:rPr>
              <a:t>l</a:t>
            </a:r>
            <a:r>
              <a:rPr lang="en-US" sz="2800" b="1" smtClean="0"/>
              <a:t> indicate solid and liquid states, respectively.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box(in)">
                                      <p:cBhvr>
                                        <p:cTn id="7" dur="500"/>
                                        <p:tgtEl>
                                          <p:spTgt spid="204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20483">
                                            <p:txEl>
                                              <p:pRg st="2" end="2"/>
                                            </p:txEl>
                                          </p:spTgt>
                                        </p:tgtEl>
                                        <p:attrNameLst>
                                          <p:attrName>style.visibility</p:attrName>
                                        </p:attrNameLst>
                                      </p:cBhvr>
                                      <p:to>
                                        <p:strVal val="visible"/>
                                      </p:to>
                                    </p:set>
                                    <p:anim to="" calcmode="lin" valueType="num">
                                      <p:cBhvr>
                                        <p:cTn id="12" dur="1" fill="hold"/>
                                        <p:tgtEl>
                                          <p:spTgt spid="20483">
                                            <p:txEl>
                                              <p:pRg st="2" end="2"/>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20483">
                                            <p:txEl>
                                              <p:pRg st="4" end="4"/>
                                            </p:txEl>
                                          </p:spTgt>
                                        </p:tgtEl>
                                        <p:attrNameLst>
                                          <p:attrName>style.visibility</p:attrName>
                                        </p:attrNameLst>
                                      </p:cBhvr>
                                      <p:to>
                                        <p:strVal val="visible"/>
                                      </p:to>
                                    </p:set>
                                    <p:anim to="" calcmode="lin" valueType="num">
                                      <p:cBhvr>
                                        <p:cTn id="17" dur="1" fill="hold"/>
                                        <p:tgtEl>
                                          <p:spTgt spid="20483">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p:spPr>
        <p:txBody>
          <a:bodyPr/>
          <a:lstStyle/>
          <a:p>
            <a:fld id="{40398C76-04D8-4ACC-A979-DEA1DC3D14A4}" type="slidenum">
              <a:rPr lang="en-US" smtClean="0"/>
              <a:pPr/>
              <a:t>39</a:t>
            </a:fld>
            <a:endParaRPr lang="en-US" smtClean="0"/>
          </a:p>
        </p:txBody>
      </p:sp>
      <p:sp>
        <p:nvSpPr>
          <p:cNvPr id="23555" name="Rectangle 2"/>
          <p:cNvSpPr>
            <a:spLocks noGrp="1" noChangeArrowheads="1"/>
          </p:cNvSpPr>
          <p:nvPr>
            <p:ph type="title"/>
          </p:nvPr>
        </p:nvSpPr>
        <p:spPr/>
        <p:txBody>
          <a:bodyPr/>
          <a:lstStyle/>
          <a:p>
            <a:pPr eaLnBrk="1" hangingPunct="1"/>
            <a:r>
              <a:rPr lang="en-US" sz="3200" b="1" smtClean="0">
                <a:solidFill>
                  <a:srgbClr val="660066"/>
                </a:solidFill>
              </a:rPr>
              <a:t>CHARACTERISTICS OF THE PROCESS</a:t>
            </a:r>
          </a:p>
        </p:txBody>
      </p:sp>
      <p:sp>
        <p:nvSpPr>
          <p:cNvPr id="21507" name="Rectangle 3"/>
          <p:cNvSpPr>
            <a:spLocks noGrp="1" noChangeArrowheads="1"/>
          </p:cNvSpPr>
          <p:nvPr>
            <p:ph type="body" idx="1"/>
          </p:nvPr>
        </p:nvSpPr>
        <p:spPr>
          <a:ln w="76200" cmpd="tri">
            <a:solidFill>
              <a:srgbClr val="0000FF"/>
            </a:solidFill>
          </a:ln>
        </p:spPr>
        <p:txBody>
          <a:bodyPr/>
          <a:lstStyle/>
          <a:p>
            <a:pPr eaLnBrk="1" hangingPunct="1">
              <a:lnSpc>
                <a:spcPct val="80000"/>
              </a:lnSpc>
              <a:buFontTx/>
              <a:buNone/>
            </a:pPr>
            <a:endParaRPr lang="en-US" sz="2800" smtClean="0"/>
          </a:p>
          <a:p>
            <a:pPr eaLnBrk="1" hangingPunct="1">
              <a:lnSpc>
                <a:spcPct val="80000"/>
              </a:lnSpc>
            </a:pPr>
            <a:r>
              <a:rPr lang="en-US" sz="2800" b="1" smtClean="0">
                <a:solidFill>
                  <a:srgbClr val="993300"/>
                </a:solidFill>
              </a:rPr>
              <a:t>This process can be used to machine both electrically conductive as well as non-conductive materials, viz Ni, Cu, Al, ceramics, leather, plastics, etc. It has been observed that at the entry side of the electron beam, a small sized burr (a solidified layer) may be left out. </a:t>
            </a:r>
          </a:p>
          <a:p>
            <a:pPr eaLnBrk="1" hangingPunct="1">
              <a:lnSpc>
                <a:spcPct val="80000"/>
              </a:lnSpc>
            </a:pPr>
            <a:r>
              <a:rPr lang="en-US" sz="2800" b="1" smtClean="0"/>
              <a:t>In general, performance (viz MRR) of the EBM process is not significantly influenced by the properties (physical, mechanical and metallurgical) of workpiece material.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1507">
                                            <p:txEl>
                                              <p:pRg st="1" end="1"/>
                                            </p:txEl>
                                          </p:spTgt>
                                        </p:tgtEl>
                                        <p:attrNameLst>
                                          <p:attrName>style.visibility</p:attrName>
                                        </p:attrNameLst>
                                      </p:cBhvr>
                                      <p:to>
                                        <p:strVal val="visible"/>
                                      </p:to>
                                    </p:set>
                                    <p:animEffect transition="in" filter="diamond(in)">
                                      <p:cBhvr>
                                        <p:cTn id="7" dur="2000"/>
                                        <p:tgtEl>
                                          <p:spTgt spid="2150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21507">
                                            <p:txEl>
                                              <p:pRg st="2" end="2"/>
                                            </p:txEl>
                                          </p:spTgt>
                                        </p:tgtEl>
                                        <p:attrNameLst>
                                          <p:attrName>style.visibility</p:attrName>
                                        </p:attrNameLst>
                                      </p:cBhvr>
                                      <p:to>
                                        <p:strVal val="visible"/>
                                      </p:to>
                                    </p:set>
                                    <p:anim to="" calcmode="lin" valueType="num">
                                      <p:cBhvr>
                                        <p:cTn id="12" dur="1" fill="hold"/>
                                        <p:tgtEl>
                                          <p:spTgt spid="21507">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a:ln w="38100">
            <a:solidFill>
              <a:srgbClr val="CC3300"/>
            </a:solidFill>
          </a:ln>
        </p:spPr>
        <p:txBody>
          <a:bodyPr/>
          <a:lstStyle/>
          <a:p>
            <a:pPr>
              <a:buFontTx/>
              <a:buNone/>
            </a:pPr>
            <a:r>
              <a:rPr lang="en-US" b="1" smtClean="0">
                <a:solidFill>
                  <a:srgbClr val="990000"/>
                </a:solidFill>
              </a:rPr>
              <a:t>a) Ruby crystal</a:t>
            </a:r>
          </a:p>
          <a:p>
            <a:pPr>
              <a:buFontTx/>
              <a:buNone/>
            </a:pPr>
            <a:endParaRPr lang="en-US" sz="2800" b="1" smtClean="0"/>
          </a:p>
          <a:p>
            <a:r>
              <a:rPr lang="en-US" sz="2800" b="1" smtClean="0">
                <a:solidFill>
                  <a:srgbClr val="006600"/>
                </a:solidFill>
              </a:rPr>
              <a:t>The cylindrical shaped ruby crystal forms the important part of the laser beam equipment.</a:t>
            </a:r>
          </a:p>
          <a:p>
            <a:pPr>
              <a:buFontTx/>
              <a:buNone/>
            </a:pPr>
            <a:r>
              <a:rPr lang="en-US" sz="2800" b="1" smtClean="0">
                <a:solidFill>
                  <a:srgbClr val="006600"/>
                </a:solidFill>
              </a:rPr>
              <a:t> </a:t>
            </a:r>
          </a:p>
          <a:p>
            <a:r>
              <a:rPr lang="en-US" sz="2800" b="1" smtClean="0">
                <a:solidFill>
                  <a:srgbClr val="006600"/>
                </a:solidFill>
              </a:rPr>
              <a:t>Ruby is aluminum oxide with chromium dispersed throughout it. </a:t>
            </a:r>
          </a:p>
          <a:p>
            <a:endParaRPr lang="en-US" sz="2800" b="1" smtClean="0">
              <a:solidFill>
                <a:srgbClr val="006600"/>
              </a:solidFill>
            </a:endParaRPr>
          </a:p>
          <a:p>
            <a:r>
              <a:rPr lang="en-US" sz="2800" b="1" smtClean="0">
                <a:solidFill>
                  <a:srgbClr val="006600"/>
                </a:solidFill>
              </a:rPr>
              <a:t>Both the ends of the ruby crystal are made absolutely parallel to each other. </a:t>
            </a:r>
          </a:p>
          <a:p>
            <a:endParaRPr lang="en-US" smtClean="0"/>
          </a:p>
        </p:txBody>
      </p:sp>
      <p:sp>
        <p:nvSpPr>
          <p:cNvPr id="6147" name="Slide Number Placeholder 3"/>
          <p:cNvSpPr>
            <a:spLocks noGrp="1"/>
          </p:cNvSpPr>
          <p:nvPr>
            <p:ph type="sldNum" sz="quarter" idx="12"/>
          </p:nvPr>
        </p:nvSpPr>
        <p:spPr>
          <a:noFill/>
        </p:spPr>
        <p:txBody>
          <a:bodyPr/>
          <a:lstStyle/>
          <a:p>
            <a:fld id="{B6D85BA7-E73F-4EDB-900A-D16FB45BB2B5}" type="slidenum">
              <a:rPr lang="en-US"/>
              <a:pPr/>
              <a:t>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to="" calcmode="lin" valueType="num">
                                      <p:cBhvr>
                                        <p:cTn id="17" dur="1" fill="hold"/>
                                        <p:tgtEl>
                                          <p:spTgt spid="3">
                                            <p:txEl>
                                              <p:pRg st="4" end="4"/>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 to="" calcmode="lin" valueType="num">
                                      <p:cBhvr>
                                        <p:cTn id="22" dur="1" fill="hold"/>
                                        <p:tgtEl>
                                          <p:spTgt spid="3">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p:spPr>
        <p:txBody>
          <a:bodyPr/>
          <a:lstStyle/>
          <a:p>
            <a:fld id="{325D647E-E6FF-40DE-960F-CD990D0B1B38}" type="slidenum">
              <a:rPr lang="en-US" smtClean="0"/>
              <a:pPr/>
              <a:t>40</a:t>
            </a:fld>
            <a:endParaRPr lang="en-US" smtClean="0"/>
          </a:p>
        </p:txBody>
      </p:sp>
      <p:sp>
        <p:nvSpPr>
          <p:cNvPr id="22531" name="Rectangle 3"/>
          <p:cNvSpPr>
            <a:spLocks noGrp="1" noChangeArrowheads="1"/>
          </p:cNvSpPr>
          <p:nvPr>
            <p:ph type="body" idx="1"/>
          </p:nvPr>
        </p:nvSpPr>
        <p:spPr>
          <a:xfrm>
            <a:off x="457200" y="381000"/>
            <a:ext cx="8229600" cy="5745163"/>
          </a:xfrm>
          <a:ln w="76200" cmpd="tri">
            <a:solidFill>
              <a:srgbClr val="0000FF"/>
            </a:solidFill>
          </a:ln>
        </p:spPr>
        <p:txBody>
          <a:bodyPr/>
          <a:lstStyle/>
          <a:p>
            <a:pPr eaLnBrk="1" hangingPunct="1">
              <a:lnSpc>
                <a:spcPct val="90000"/>
              </a:lnSpc>
            </a:pPr>
            <a:r>
              <a:rPr lang="en-US" sz="2800" b="1" smtClean="0">
                <a:solidFill>
                  <a:srgbClr val="993300"/>
                </a:solidFill>
              </a:rPr>
              <a:t>This process can machine small diameter holes (0.1 to 1.4 mm) to a large depth (say, 10 mm) or in other words, a hole with high </a:t>
            </a:r>
            <a:r>
              <a:rPr lang="en-US" sz="2800" b="1" i="1" smtClean="0">
                <a:solidFill>
                  <a:srgbClr val="993300"/>
                </a:solidFill>
              </a:rPr>
              <a:t>aspect ratio </a:t>
            </a:r>
            <a:r>
              <a:rPr lang="en-US" sz="2800" b="1" smtClean="0">
                <a:solidFill>
                  <a:srgbClr val="993300"/>
                </a:solidFill>
              </a:rPr>
              <a:t>(up to 15:1).</a:t>
            </a:r>
            <a:r>
              <a:rPr lang="en-US" sz="2800" b="1" smtClean="0"/>
              <a:t> </a:t>
            </a:r>
          </a:p>
          <a:p>
            <a:pPr eaLnBrk="1" hangingPunct="1">
              <a:lnSpc>
                <a:spcPct val="90000"/>
              </a:lnSpc>
            </a:pPr>
            <a:r>
              <a:rPr lang="en-US" sz="2800" b="1" smtClean="0">
                <a:solidFill>
                  <a:srgbClr val="0000FF"/>
                </a:solidFill>
              </a:rPr>
              <a:t>The geometry of the hole and depth of the hole to be drilled, determine the average machining rate (or penetration rate).</a:t>
            </a:r>
          </a:p>
          <a:p>
            <a:pPr eaLnBrk="1" hangingPunct="1">
              <a:lnSpc>
                <a:spcPct val="90000"/>
              </a:lnSpc>
            </a:pPr>
            <a:r>
              <a:rPr lang="en-US" sz="2800" b="1" smtClean="0">
                <a:solidFill>
                  <a:schemeClr val="hlink"/>
                </a:solidFill>
              </a:rPr>
              <a:t>No mechanical force is applied on the job; hence fragile (or brittle), thin, and/or low strength workpieces can be easily machined. </a:t>
            </a:r>
            <a:r>
              <a:rPr lang="en-US" sz="2800" b="1" i="1" smtClean="0">
                <a:solidFill>
                  <a:schemeClr val="hlink"/>
                </a:solidFill>
              </a:rPr>
              <a:t>Off-the-axis holes </a:t>
            </a:r>
            <a:r>
              <a:rPr lang="en-US" sz="2800" b="1" smtClean="0">
                <a:solidFill>
                  <a:schemeClr val="hlink"/>
                </a:solidFill>
              </a:rPr>
              <a:t>(or inclined holes) can also be machined by this process.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22531">
                                            <p:txEl>
                                              <p:pRg st="0" end="0"/>
                                            </p:txEl>
                                          </p:spTgt>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24" presetClass="entr" presetSubtype="0" fill="hold" nodeType="clickEffect">
                                  <p:stCondLst>
                                    <p:cond delay="0"/>
                                  </p:stCondLst>
                                  <p:childTnLst>
                                    <p:set>
                                      <p:cBhvr>
                                        <p:cTn id="10" dur="1" fill="hold">
                                          <p:stCondLst>
                                            <p:cond delay="0"/>
                                          </p:stCondLst>
                                        </p:cTn>
                                        <p:tgtEl>
                                          <p:spTgt spid="22531">
                                            <p:txEl>
                                              <p:pRg st="1" end="1"/>
                                            </p:txEl>
                                          </p:spTgt>
                                        </p:tgtEl>
                                        <p:attrNameLst>
                                          <p:attrName>style.visibility</p:attrName>
                                        </p:attrNameLst>
                                      </p:cBhvr>
                                      <p:to>
                                        <p:strVal val="visible"/>
                                      </p:to>
                                    </p:set>
                                    <p:anim to="" calcmode="lin" valueType="num">
                                      <p:cBhvr>
                                        <p:cTn id="11" dur="1" fill="hold"/>
                                        <p:tgtEl>
                                          <p:spTgt spid="22531">
                                            <p:txEl>
                                              <p:pRg st="1" end="1"/>
                                            </p:txEl>
                                          </p:spTgt>
                                        </p:tgtEl>
                                        <p:attrNameLst>
                                          <p:attrName/>
                                        </p:attrNameLst>
                                      </p:cBhvr>
                                    </p:anim>
                                  </p:childTnLst>
                                </p:cTn>
                              </p:par>
                            </p:childTnLst>
                          </p:cTn>
                        </p:par>
                      </p:childTnLst>
                    </p:cTn>
                  </p:par>
                  <p:par>
                    <p:cTn id="12" fill="hold">
                      <p:stCondLst>
                        <p:cond delay="indefinite"/>
                      </p:stCondLst>
                      <p:childTnLst>
                        <p:par>
                          <p:cTn id="13" fill="hold">
                            <p:stCondLst>
                              <p:cond delay="0"/>
                            </p:stCondLst>
                            <p:childTnLst>
                              <p:par>
                                <p:cTn id="14" presetID="13" presetClass="entr" presetSubtype="16" fill="hold" nodeType="clickEffect">
                                  <p:stCondLst>
                                    <p:cond delay="0"/>
                                  </p:stCondLst>
                                  <p:childTnLst>
                                    <p:set>
                                      <p:cBhvr>
                                        <p:cTn id="15" dur="1" fill="hold">
                                          <p:stCondLst>
                                            <p:cond delay="0"/>
                                          </p:stCondLst>
                                        </p:cTn>
                                        <p:tgtEl>
                                          <p:spTgt spid="22531">
                                            <p:txEl>
                                              <p:pRg st="2" end="2"/>
                                            </p:txEl>
                                          </p:spTgt>
                                        </p:tgtEl>
                                        <p:attrNameLst>
                                          <p:attrName>style.visibility</p:attrName>
                                        </p:attrNameLst>
                                      </p:cBhvr>
                                      <p:to>
                                        <p:strVal val="visible"/>
                                      </p:to>
                                    </p:set>
                                    <p:animEffect transition="in" filter="plus(in)">
                                      <p:cBhvr>
                                        <p:cTn id="16" dur="2000"/>
                                        <p:tgtEl>
                                          <p:spTgt spid="2253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lstStyle/>
          <a:p>
            <a:fld id="{1266B70A-4F3F-4E31-B605-75A274A39F03}" type="slidenum">
              <a:rPr lang="en-US" smtClean="0"/>
              <a:pPr/>
              <a:t>41</a:t>
            </a:fld>
            <a:endParaRPr lang="en-US" smtClean="0"/>
          </a:p>
        </p:txBody>
      </p:sp>
      <p:sp>
        <p:nvSpPr>
          <p:cNvPr id="25603" name="Rectangle 2"/>
          <p:cNvSpPr>
            <a:spLocks noGrp="1" noChangeArrowheads="1"/>
          </p:cNvSpPr>
          <p:nvPr>
            <p:ph type="title"/>
          </p:nvPr>
        </p:nvSpPr>
        <p:spPr/>
        <p:txBody>
          <a:bodyPr/>
          <a:lstStyle/>
          <a:p>
            <a:pPr eaLnBrk="1" hangingPunct="1"/>
            <a:r>
              <a:rPr lang="en-US" sz="3200" b="1" smtClean="0">
                <a:solidFill>
                  <a:schemeClr val="accent2"/>
                </a:solidFill>
              </a:rPr>
              <a:t>Advantages of EBM</a:t>
            </a:r>
          </a:p>
        </p:txBody>
      </p:sp>
      <p:sp>
        <p:nvSpPr>
          <p:cNvPr id="27651" name="Rectangle 3"/>
          <p:cNvSpPr>
            <a:spLocks noGrp="1" noChangeArrowheads="1"/>
          </p:cNvSpPr>
          <p:nvPr>
            <p:ph type="body" idx="1"/>
          </p:nvPr>
        </p:nvSpPr>
        <p:spPr>
          <a:xfrm>
            <a:off x="457200" y="1143000"/>
            <a:ext cx="8229600" cy="4983163"/>
          </a:xfrm>
          <a:ln w="76200" cmpd="tri">
            <a:solidFill>
              <a:srgbClr val="CC0099"/>
            </a:solidFill>
          </a:ln>
        </p:spPr>
        <p:txBody>
          <a:bodyPr/>
          <a:lstStyle/>
          <a:p>
            <a:pPr marL="609600" indent="-609600" eaLnBrk="1" hangingPunct="1">
              <a:lnSpc>
                <a:spcPct val="80000"/>
              </a:lnSpc>
              <a:buFontTx/>
              <a:buAutoNum type="arabicPeriod"/>
            </a:pPr>
            <a:r>
              <a:rPr lang="en-US" sz="2400" b="1" smtClean="0">
                <a:solidFill>
                  <a:srgbClr val="993300"/>
                </a:solidFill>
              </a:rPr>
              <a:t>This process can machine small diameter holes (0.1 to 1.4 mm) to a large depth (say, 10 mm) or in other words, a hole with high </a:t>
            </a:r>
            <a:r>
              <a:rPr lang="en-US" sz="2400" b="1" i="1" smtClean="0">
                <a:solidFill>
                  <a:srgbClr val="993300"/>
                </a:solidFill>
              </a:rPr>
              <a:t>aspect ratio </a:t>
            </a:r>
            <a:r>
              <a:rPr lang="en-US" sz="2400" b="1" smtClean="0">
                <a:solidFill>
                  <a:srgbClr val="993300"/>
                </a:solidFill>
              </a:rPr>
              <a:t>(up to 15:1).</a:t>
            </a:r>
          </a:p>
          <a:p>
            <a:pPr marL="609600" indent="-609600" eaLnBrk="1" hangingPunct="1">
              <a:lnSpc>
                <a:spcPct val="80000"/>
              </a:lnSpc>
              <a:buFontTx/>
              <a:buAutoNum type="arabicPeriod"/>
            </a:pPr>
            <a:r>
              <a:rPr lang="en-US" sz="2400" b="1" smtClean="0">
                <a:solidFill>
                  <a:srgbClr val="993300"/>
                </a:solidFill>
              </a:rPr>
              <a:t>This process can be used to machine both electrically conductive as well as non-conductive materials.</a:t>
            </a:r>
          </a:p>
          <a:p>
            <a:pPr marL="609600" indent="-609600" eaLnBrk="1" hangingPunct="1">
              <a:lnSpc>
                <a:spcPct val="80000"/>
              </a:lnSpc>
              <a:buFontTx/>
              <a:buAutoNum type="arabicPeriod"/>
            </a:pPr>
            <a:r>
              <a:rPr lang="en-US" sz="2400" b="1" smtClean="0">
                <a:solidFill>
                  <a:schemeClr val="hlink"/>
                </a:solidFill>
              </a:rPr>
              <a:t>No mechanical force is applied on the job; hence fragile (or brittle), thin, and/or low strength workpieces can be easily machined. </a:t>
            </a:r>
            <a:r>
              <a:rPr lang="en-US" sz="2400" b="1" i="1" smtClean="0">
                <a:solidFill>
                  <a:schemeClr val="hlink"/>
                </a:solidFill>
              </a:rPr>
              <a:t>Off-the-axis holes </a:t>
            </a:r>
            <a:r>
              <a:rPr lang="en-US" sz="2400" b="1" smtClean="0">
                <a:solidFill>
                  <a:schemeClr val="hlink"/>
                </a:solidFill>
              </a:rPr>
              <a:t>(or inclined holes) can also be machined by this process.</a:t>
            </a:r>
          </a:p>
          <a:p>
            <a:pPr marL="609600" indent="-609600" eaLnBrk="1" hangingPunct="1">
              <a:lnSpc>
                <a:spcPct val="80000"/>
              </a:lnSpc>
              <a:buFontTx/>
              <a:buAutoNum type="arabicPeriod"/>
            </a:pPr>
            <a:r>
              <a:rPr lang="en-US" sz="2400" b="1" smtClean="0"/>
              <a:t>EBM process is not significantly influenced by the properties (physical, mechanical and metallurgical) of workpiece material.</a:t>
            </a:r>
          </a:p>
          <a:p>
            <a:pPr marL="609600" indent="-609600" eaLnBrk="1" hangingPunct="1">
              <a:lnSpc>
                <a:spcPct val="80000"/>
              </a:lnSpc>
              <a:buFontTx/>
              <a:buAutoNum type="arabicPeriod"/>
            </a:pPr>
            <a:endParaRPr lang="en-US" sz="2400" b="1" smtClean="0">
              <a:solidFill>
                <a:schemeClr val="hlink"/>
              </a:solidFill>
            </a:endParaRPr>
          </a:p>
          <a:p>
            <a:pPr marL="609600" indent="-609600" eaLnBrk="1" hangingPunct="1">
              <a:lnSpc>
                <a:spcPct val="80000"/>
              </a:lnSpc>
              <a:buFontTx/>
              <a:buAutoNum type="arabicPeriod"/>
            </a:pPr>
            <a:endParaRPr lang="en-US" sz="2000" b="1" smtClean="0">
              <a:solidFill>
                <a:srgbClr val="993300"/>
              </a:solidFill>
            </a:endParaRPr>
          </a:p>
          <a:p>
            <a:pPr marL="609600" indent="-609600" eaLnBrk="1" hangingPunct="1">
              <a:lnSpc>
                <a:spcPct val="80000"/>
              </a:lnSpc>
              <a:buFontTx/>
              <a:buAutoNum type="arabicPeriod"/>
            </a:pPr>
            <a:endParaRPr lang="en-US" sz="2000" b="1" smtClean="0">
              <a:solidFill>
                <a:srgbClr val="9933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 to="" calcmode="lin" valueType="num">
                                      <p:cBhvr>
                                        <p:cTn id="7" dur="1" fill="hold"/>
                                        <p:tgtEl>
                                          <p:spTgt spid="27651">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27651">
                                            <p:txEl>
                                              <p:pRg st="1" end="1"/>
                                            </p:txEl>
                                          </p:spTgt>
                                        </p:tgtEl>
                                        <p:attrNameLst>
                                          <p:attrName>style.visibility</p:attrName>
                                        </p:attrNameLst>
                                      </p:cBhvr>
                                      <p:to>
                                        <p:strVal val="visible"/>
                                      </p:to>
                                    </p:set>
                                    <p:anim to="" calcmode="lin" valueType="num">
                                      <p:cBhvr>
                                        <p:cTn id="12" dur="1" fill="hold"/>
                                        <p:tgtEl>
                                          <p:spTgt spid="27651">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27651">
                                            <p:txEl>
                                              <p:pRg st="2" end="2"/>
                                            </p:txEl>
                                          </p:spTgt>
                                        </p:tgtEl>
                                        <p:attrNameLst>
                                          <p:attrName>style.visibility</p:attrName>
                                        </p:attrNameLst>
                                      </p:cBhvr>
                                      <p:to>
                                        <p:strVal val="visible"/>
                                      </p:to>
                                    </p:set>
                                    <p:anim to="" calcmode="lin" valueType="num">
                                      <p:cBhvr>
                                        <p:cTn id="17" dur="1" fill="hold"/>
                                        <p:tgtEl>
                                          <p:spTgt spid="27651">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27651">
                                            <p:txEl>
                                              <p:pRg st="3" end="3"/>
                                            </p:txEl>
                                          </p:spTgt>
                                        </p:tgtEl>
                                        <p:attrNameLst>
                                          <p:attrName>style.visibility</p:attrName>
                                        </p:attrNameLst>
                                      </p:cBhvr>
                                      <p:to>
                                        <p:strVal val="visible"/>
                                      </p:to>
                                    </p:set>
                                    <p:animEffect transition="in" filter="strips(downLeft)">
                                      <p:cBhvr>
                                        <p:cTn id="22" dur="500"/>
                                        <p:tgtEl>
                                          <p:spTgt spid="276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p:spPr>
        <p:txBody>
          <a:bodyPr/>
          <a:lstStyle/>
          <a:p>
            <a:fld id="{A6C462C6-D3FF-4626-9AA6-F7ED14AF037F}" type="slidenum">
              <a:rPr lang="en-US" smtClean="0"/>
              <a:pPr/>
              <a:t>42</a:t>
            </a:fld>
            <a:endParaRPr lang="en-US" smtClean="0"/>
          </a:p>
        </p:txBody>
      </p:sp>
      <p:sp>
        <p:nvSpPr>
          <p:cNvPr id="26627" name="Rectangle 2"/>
          <p:cNvSpPr>
            <a:spLocks noGrp="1" noChangeArrowheads="1"/>
          </p:cNvSpPr>
          <p:nvPr>
            <p:ph type="title"/>
          </p:nvPr>
        </p:nvSpPr>
        <p:spPr>
          <a:xfrm>
            <a:off x="457200" y="274638"/>
            <a:ext cx="8229600" cy="868362"/>
          </a:xfrm>
        </p:spPr>
        <p:txBody>
          <a:bodyPr/>
          <a:lstStyle/>
          <a:p>
            <a:pPr eaLnBrk="1" hangingPunct="1"/>
            <a:r>
              <a:rPr lang="en-US" sz="3200" b="1" smtClean="0">
                <a:solidFill>
                  <a:schemeClr val="accent2"/>
                </a:solidFill>
              </a:rPr>
              <a:t>Advantages of EBM</a:t>
            </a:r>
          </a:p>
        </p:txBody>
      </p:sp>
      <p:sp>
        <p:nvSpPr>
          <p:cNvPr id="28675" name="Rectangle 3"/>
          <p:cNvSpPr>
            <a:spLocks noGrp="1" noChangeArrowheads="1"/>
          </p:cNvSpPr>
          <p:nvPr>
            <p:ph type="body" idx="1"/>
          </p:nvPr>
        </p:nvSpPr>
        <p:spPr>
          <a:ln w="76200" cmpd="tri">
            <a:solidFill>
              <a:srgbClr val="0000FF"/>
            </a:solidFill>
          </a:ln>
        </p:spPr>
        <p:txBody>
          <a:bodyPr/>
          <a:lstStyle/>
          <a:p>
            <a:pPr marL="609600" indent="-609600" eaLnBrk="1" hangingPunct="1">
              <a:buFontTx/>
              <a:buNone/>
            </a:pPr>
            <a:r>
              <a:rPr lang="en-US" b="1" smtClean="0"/>
              <a:t>5.  </a:t>
            </a:r>
            <a:r>
              <a:rPr lang="en-US" b="1" smtClean="0">
                <a:solidFill>
                  <a:schemeClr val="accent2"/>
                </a:solidFill>
              </a:rPr>
              <a:t>Depth of penetration and heat can be easily controlled</a:t>
            </a:r>
          </a:p>
          <a:p>
            <a:pPr marL="609600" indent="-609600" eaLnBrk="1" hangingPunct="1">
              <a:buFontTx/>
              <a:buNone/>
            </a:pPr>
            <a:r>
              <a:rPr lang="en-US" b="1" smtClean="0"/>
              <a:t>6.  </a:t>
            </a:r>
            <a:r>
              <a:rPr lang="en-US" b="1" smtClean="0">
                <a:solidFill>
                  <a:srgbClr val="CC0099"/>
                </a:solidFill>
              </a:rPr>
              <a:t>The operation is chemically clean.</a:t>
            </a:r>
          </a:p>
          <a:p>
            <a:pPr marL="609600" indent="-609600" eaLnBrk="1" hangingPunct="1">
              <a:buFontTx/>
              <a:buNone/>
            </a:pPr>
            <a:r>
              <a:rPr lang="en-US" b="1" smtClean="0"/>
              <a:t>7.  </a:t>
            </a:r>
            <a:r>
              <a:rPr lang="en-US" b="1" smtClean="0">
                <a:solidFill>
                  <a:srgbClr val="0000FF"/>
                </a:solidFill>
              </a:rPr>
              <a:t>Low heat input relative to the depth of penetration, leads to distortion free machining operation.</a:t>
            </a:r>
          </a:p>
          <a:p>
            <a:pPr marL="609600" indent="-609600" eaLnBrk="1" hangingPunct="1">
              <a:buFontTx/>
              <a:buNone/>
            </a:pPr>
            <a:r>
              <a:rPr lang="en-US" b="1" smtClean="0"/>
              <a:t>8.  Hole location is very accurate.</a:t>
            </a:r>
          </a:p>
          <a:p>
            <a:pPr marL="609600" indent="-609600" eaLnBrk="1" hangingPunct="1"/>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8675">
                                            <p:txEl>
                                              <p:pRg st="1" end="1"/>
                                            </p:txEl>
                                          </p:spTgt>
                                        </p:tgtEl>
                                        <p:attrNameLst>
                                          <p:attrName>style.visibility</p:attrName>
                                        </p:attrNameLst>
                                      </p:cBhvr>
                                      <p:to>
                                        <p:strVal val="visible"/>
                                      </p:to>
                                    </p:set>
                                    <p:animEffect transition="in" filter="box(in)">
                                      <p:cBhvr>
                                        <p:cTn id="7" dur="500"/>
                                        <p:tgtEl>
                                          <p:spTgt spid="2867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nodeType="clickEffect">
                                  <p:stCondLst>
                                    <p:cond delay="0"/>
                                  </p:stCondLst>
                                  <p:childTnLst>
                                    <p:set>
                                      <p:cBhvr>
                                        <p:cTn id="11" dur="1" fill="hold">
                                          <p:stCondLst>
                                            <p:cond delay="0"/>
                                          </p:stCondLst>
                                        </p:cTn>
                                        <p:tgtEl>
                                          <p:spTgt spid="28675">
                                            <p:txEl>
                                              <p:pRg st="2" end="2"/>
                                            </p:txEl>
                                          </p:spTgt>
                                        </p:tgtEl>
                                        <p:attrNameLst>
                                          <p:attrName>style.visibility</p:attrName>
                                        </p:attrNameLst>
                                      </p:cBhvr>
                                      <p:to>
                                        <p:strVal val="visible"/>
                                      </p:to>
                                    </p:set>
                                    <p:animEffect transition="in" filter="plus(in)">
                                      <p:cBhvr>
                                        <p:cTn id="12" dur="2000"/>
                                        <p:tgtEl>
                                          <p:spTgt spid="2867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8675">
                                            <p:txEl>
                                              <p:pRg st="0" end="0"/>
                                            </p:txEl>
                                          </p:spTgt>
                                        </p:tgtEl>
                                        <p:attrNameLst>
                                          <p:attrName>style.visibility</p:attrName>
                                        </p:attrNameLst>
                                      </p:cBhvr>
                                      <p:to>
                                        <p:strVal val="visible"/>
                                      </p:to>
                                    </p:set>
                                    <p:animEffect transition="in" filter="circle(in)">
                                      <p:cBhvr>
                                        <p:cTn id="17" dur="2000"/>
                                        <p:tgtEl>
                                          <p:spTgt spid="2867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28675">
                                            <p:txEl>
                                              <p:pRg st="3" end="3"/>
                                            </p:txEl>
                                          </p:spTgt>
                                        </p:tgtEl>
                                        <p:attrNameLst>
                                          <p:attrName>style.visibility</p:attrName>
                                        </p:attrNameLst>
                                      </p:cBhvr>
                                      <p:to>
                                        <p:strVal val="visible"/>
                                      </p:to>
                                    </p:set>
                                    <p:anim to="" calcmode="lin" valueType="num">
                                      <p:cBhvr>
                                        <p:cTn id="22" dur="1" fill="hold"/>
                                        <p:tgtEl>
                                          <p:spTgt spid="28675">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p>
            <a:fld id="{B97D2836-E357-4587-8E19-FC44160AD887}" type="slidenum">
              <a:rPr lang="en-US" smtClean="0"/>
              <a:pPr/>
              <a:t>43</a:t>
            </a:fld>
            <a:endParaRPr lang="en-US" smtClean="0"/>
          </a:p>
        </p:txBody>
      </p:sp>
      <p:sp>
        <p:nvSpPr>
          <p:cNvPr id="27651" name="Rectangle 2"/>
          <p:cNvSpPr>
            <a:spLocks noGrp="1" noChangeArrowheads="1"/>
          </p:cNvSpPr>
          <p:nvPr>
            <p:ph type="title"/>
          </p:nvPr>
        </p:nvSpPr>
        <p:spPr/>
        <p:txBody>
          <a:bodyPr/>
          <a:lstStyle/>
          <a:p>
            <a:pPr eaLnBrk="1" hangingPunct="1"/>
            <a:r>
              <a:rPr lang="en-US" sz="3200" b="1" smtClean="0">
                <a:solidFill>
                  <a:srgbClr val="0000FF"/>
                </a:solidFill>
              </a:rPr>
              <a:t>Limitations of EBM</a:t>
            </a:r>
          </a:p>
        </p:txBody>
      </p:sp>
      <p:sp>
        <p:nvSpPr>
          <p:cNvPr id="23555" name="Rectangle 3"/>
          <p:cNvSpPr>
            <a:spLocks noGrp="1" noChangeArrowheads="1"/>
          </p:cNvSpPr>
          <p:nvPr>
            <p:ph type="body" idx="1"/>
          </p:nvPr>
        </p:nvSpPr>
        <p:spPr>
          <a:ln w="76200" cmpd="tri">
            <a:solidFill>
              <a:srgbClr val="CC0099"/>
            </a:solidFill>
          </a:ln>
        </p:spPr>
        <p:txBody>
          <a:bodyPr/>
          <a:lstStyle/>
          <a:p>
            <a:pPr marL="533400" indent="-533400" eaLnBrk="1" hangingPunct="1">
              <a:lnSpc>
                <a:spcPct val="80000"/>
              </a:lnSpc>
              <a:buFontTx/>
              <a:buAutoNum type="arabicPeriod"/>
            </a:pPr>
            <a:r>
              <a:rPr lang="en-US" sz="2400" smtClean="0"/>
              <a:t> </a:t>
            </a:r>
            <a:r>
              <a:rPr lang="en-US" sz="2400" b="1" smtClean="0">
                <a:solidFill>
                  <a:srgbClr val="993300"/>
                </a:solidFill>
              </a:rPr>
              <a:t>Very high temperature gradient would result in</a:t>
            </a:r>
            <a:r>
              <a:rPr lang="en-US" sz="2400" b="1" smtClean="0"/>
              <a:t> </a:t>
            </a:r>
            <a:r>
              <a:rPr lang="en-US" sz="2400" b="1" i="1" smtClean="0">
                <a:solidFill>
                  <a:srgbClr val="0000FF"/>
                </a:solidFill>
              </a:rPr>
              <a:t>residual thermal stresses.</a:t>
            </a:r>
          </a:p>
          <a:p>
            <a:pPr marL="533400" indent="-533400" eaLnBrk="1" hangingPunct="1">
              <a:lnSpc>
                <a:spcPct val="80000"/>
              </a:lnSpc>
              <a:buFontTx/>
              <a:buAutoNum type="arabicPeriod"/>
            </a:pPr>
            <a:r>
              <a:rPr lang="en-US" sz="2400" b="1" smtClean="0"/>
              <a:t> </a:t>
            </a:r>
            <a:r>
              <a:rPr lang="en-US" sz="2400" b="1" smtClean="0">
                <a:solidFill>
                  <a:srgbClr val="333300"/>
                </a:solidFill>
              </a:rPr>
              <a:t>Another limitation of the process is very high cost of the equipment. </a:t>
            </a:r>
          </a:p>
          <a:p>
            <a:pPr marL="533400" indent="-533400" eaLnBrk="1" hangingPunct="1">
              <a:lnSpc>
                <a:spcPct val="80000"/>
              </a:lnSpc>
              <a:buFontTx/>
              <a:buAutoNum type="arabicPeriod"/>
            </a:pPr>
            <a:r>
              <a:rPr lang="en-US" sz="2400" b="1" smtClean="0"/>
              <a:t>The operator also should be skilled one. </a:t>
            </a:r>
          </a:p>
          <a:p>
            <a:pPr marL="533400" indent="-533400" eaLnBrk="1" hangingPunct="1">
              <a:lnSpc>
                <a:spcPct val="80000"/>
              </a:lnSpc>
              <a:buFontTx/>
              <a:buAutoNum type="arabicPeriod"/>
            </a:pPr>
            <a:r>
              <a:rPr lang="en-US" sz="2400" b="1" smtClean="0">
                <a:solidFill>
                  <a:srgbClr val="CC0099"/>
                </a:solidFill>
              </a:rPr>
              <a:t>The quality of the edges produced is determined by the thermal properties of the workpiece material and the pulse energy.</a:t>
            </a:r>
            <a:r>
              <a:rPr lang="en-US" sz="2400" b="1" smtClean="0"/>
              <a:t> </a:t>
            </a:r>
          </a:p>
          <a:p>
            <a:pPr marL="533400" indent="-533400" eaLnBrk="1" hangingPunct="1">
              <a:lnSpc>
                <a:spcPct val="80000"/>
              </a:lnSpc>
              <a:buFontTx/>
              <a:buAutoNum type="arabicPeriod"/>
            </a:pPr>
            <a:r>
              <a:rPr lang="en-US" sz="2400" b="1" smtClean="0"/>
              <a:t>The heat affected zone (HAZ) depends upon pulse duration and the diameter of the hole being drilled.</a:t>
            </a:r>
          </a:p>
          <a:p>
            <a:pPr marL="533400" indent="-533400" eaLnBrk="1" hangingPunct="1">
              <a:lnSpc>
                <a:spcPct val="80000"/>
              </a:lnSpc>
              <a:buFontTx/>
              <a:buAutoNum type="arabicPeriod"/>
            </a:pPr>
            <a:r>
              <a:rPr lang="en-US" sz="2400" b="1" smtClean="0">
                <a:solidFill>
                  <a:srgbClr val="CC0099"/>
                </a:solidFill>
              </a:rPr>
              <a:t>Application of the process is possible only for specializeddrilling operations.</a:t>
            </a:r>
          </a:p>
          <a:p>
            <a:pPr marL="533400" indent="-533400" eaLnBrk="1" hangingPunct="1">
              <a:lnSpc>
                <a:spcPct val="80000"/>
              </a:lnSpc>
              <a:buFontTx/>
              <a:buAutoNum type="arabicPeriod"/>
            </a:pPr>
            <a:r>
              <a:rPr lang="en-US" sz="2400" b="1" smtClean="0">
                <a:solidFill>
                  <a:srgbClr val="CC0099"/>
                </a:solidFill>
              </a:rPr>
              <a:t>For deeper penetrations vacuum is essential.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 calcmode="lin" valueType="num">
                                      <p:cBhvr additive="base">
                                        <p:cTn id="7" dur="500" fill="hold"/>
                                        <p:tgtEl>
                                          <p:spTgt spid="2355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35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8" presetClass="entr" presetSubtype="12" fill="hold" nodeType="clickEffect">
                                  <p:stCondLst>
                                    <p:cond delay="0"/>
                                  </p:stCondLst>
                                  <p:childTnLst>
                                    <p:set>
                                      <p:cBhvr>
                                        <p:cTn id="12" dur="1" fill="hold">
                                          <p:stCondLst>
                                            <p:cond delay="0"/>
                                          </p:stCondLst>
                                        </p:cTn>
                                        <p:tgtEl>
                                          <p:spTgt spid="23555">
                                            <p:txEl>
                                              <p:pRg st="1" end="1"/>
                                            </p:txEl>
                                          </p:spTgt>
                                        </p:tgtEl>
                                        <p:attrNameLst>
                                          <p:attrName>style.visibility</p:attrName>
                                        </p:attrNameLst>
                                      </p:cBhvr>
                                      <p:to>
                                        <p:strVal val="visible"/>
                                      </p:to>
                                    </p:set>
                                    <p:animEffect transition="in" filter="strips(downLeft)">
                                      <p:cBhvr>
                                        <p:cTn id="13" dur="500"/>
                                        <p:tgtEl>
                                          <p:spTgt spid="23555">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4" presetClass="entr" presetSubtype="0" fill="hold" nodeType="clickEffect">
                                  <p:stCondLst>
                                    <p:cond delay="0"/>
                                  </p:stCondLst>
                                  <p:childTnLst>
                                    <p:set>
                                      <p:cBhvr>
                                        <p:cTn id="17" dur="1" fill="hold">
                                          <p:stCondLst>
                                            <p:cond delay="0"/>
                                          </p:stCondLst>
                                        </p:cTn>
                                        <p:tgtEl>
                                          <p:spTgt spid="23555">
                                            <p:txEl>
                                              <p:pRg st="2" end="2"/>
                                            </p:txEl>
                                          </p:spTgt>
                                        </p:tgtEl>
                                        <p:attrNameLst>
                                          <p:attrName>style.visibility</p:attrName>
                                        </p:attrNameLst>
                                      </p:cBhvr>
                                      <p:to>
                                        <p:strVal val="visible"/>
                                      </p:to>
                                    </p:set>
                                    <p:anim to="" calcmode="lin" valueType="num">
                                      <p:cBhvr>
                                        <p:cTn id="18" dur="1" fill="hold"/>
                                        <p:tgtEl>
                                          <p:spTgt spid="23555">
                                            <p:txEl>
                                              <p:pRg st="2" end="2"/>
                                            </p:txEl>
                                          </p:spTgt>
                                        </p:tgtEl>
                                        <p:attrNameLst>
                                          <p:attrName/>
                                        </p:attrNameLst>
                                      </p:cBhvr>
                                    </p:anim>
                                  </p:childTnLst>
                                </p:cTn>
                              </p:par>
                            </p:childTnLst>
                          </p:cTn>
                        </p:par>
                      </p:childTnLst>
                    </p:cTn>
                  </p:par>
                  <p:par>
                    <p:cTn id="19" fill="hold">
                      <p:stCondLst>
                        <p:cond delay="indefinite"/>
                      </p:stCondLst>
                      <p:childTnLst>
                        <p:par>
                          <p:cTn id="20" fill="hold">
                            <p:stCondLst>
                              <p:cond delay="0"/>
                            </p:stCondLst>
                            <p:childTnLst>
                              <p:par>
                                <p:cTn id="21" presetID="24" presetClass="entr" presetSubtype="0" fill="hold" nodeType="clickEffect">
                                  <p:stCondLst>
                                    <p:cond delay="0"/>
                                  </p:stCondLst>
                                  <p:childTnLst>
                                    <p:set>
                                      <p:cBhvr>
                                        <p:cTn id="22" dur="1" fill="hold">
                                          <p:stCondLst>
                                            <p:cond delay="0"/>
                                          </p:stCondLst>
                                        </p:cTn>
                                        <p:tgtEl>
                                          <p:spTgt spid="23555">
                                            <p:txEl>
                                              <p:pRg st="3" end="3"/>
                                            </p:txEl>
                                          </p:spTgt>
                                        </p:tgtEl>
                                        <p:attrNameLst>
                                          <p:attrName>style.visibility</p:attrName>
                                        </p:attrNameLst>
                                      </p:cBhvr>
                                      <p:to>
                                        <p:strVal val="visible"/>
                                      </p:to>
                                    </p:set>
                                    <p:anim to="" calcmode="lin" valueType="num">
                                      <p:cBhvr>
                                        <p:cTn id="23" dur="1" fill="hold"/>
                                        <p:tgtEl>
                                          <p:spTgt spid="23555">
                                            <p:txEl>
                                              <p:pRg st="3" end="3"/>
                                            </p:txEl>
                                          </p:spTgt>
                                        </p:tgtEl>
                                        <p:attrNameLst>
                                          <p:attrName/>
                                        </p:attrNameLst>
                                      </p:cBhvr>
                                    </p:anim>
                                  </p:childTnLst>
                                </p:cTn>
                              </p:par>
                            </p:childTnLst>
                          </p:cTn>
                        </p:par>
                      </p:childTnLst>
                    </p:cTn>
                  </p:par>
                  <p:par>
                    <p:cTn id="24" fill="hold">
                      <p:stCondLst>
                        <p:cond delay="indefinite"/>
                      </p:stCondLst>
                      <p:childTnLst>
                        <p:par>
                          <p:cTn id="25" fill="hold">
                            <p:stCondLst>
                              <p:cond delay="0"/>
                            </p:stCondLst>
                            <p:childTnLst>
                              <p:par>
                                <p:cTn id="26" presetID="24" presetClass="entr" presetSubtype="0" fill="hold" nodeType="clickEffect">
                                  <p:stCondLst>
                                    <p:cond delay="0"/>
                                  </p:stCondLst>
                                  <p:childTnLst>
                                    <p:set>
                                      <p:cBhvr>
                                        <p:cTn id="27" dur="1" fill="hold">
                                          <p:stCondLst>
                                            <p:cond delay="0"/>
                                          </p:stCondLst>
                                        </p:cTn>
                                        <p:tgtEl>
                                          <p:spTgt spid="23555">
                                            <p:txEl>
                                              <p:pRg st="5" end="5"/>
                                            </p:txEl>
                                          </p:spTgt>
                                        </p:tgtEl>
                                        <p:attrNameLst>
                                          <p:attrName>style.visibility</p:attrName>
                                        </p:attrNameLst>
                                      </p:cBhvr>
                                      <p:to>
                                        <p:strVal val="visible"/>
                                      </p:to>
                                    </p:set>
                                    <p:anim to="" calcmode="lin" valueType="num">
                                      <p:cBhvr>
                                        <p:cTn id="28" dur="1" fill="hold"/>
                                        <p:tgtEl>
                                          <p:spTgt spid="23555">
                                            <p:txEl>
                                              <p:pRg st="5" end="5"/>
                                            </p:txEl>
                                          </p:spTgt>
                                        </p:tgtEl>
                                        <p:attrNameLst>
                                          <p:attrName/>
                                        </p:attrNameLst>
                                      </p:cBhvr>
                                    </p:anim>
                                  </p:childTnLst>
                                </p:cTn>
                              </p:par>
                              <p:par>
                                <p:cTn id="29" presetID="24" presetClass="entr" presetSubtype="0" fill="hold" nodeType="withEffect">
                                  <p:stCondLst>
                                    <p:cond delay="0"/>
                                  </p:stCondLst>
                                  <p:childTnLst>
                                    <p:set>
                                      <p:cBhvr>
                                        <p:cTn id="30" dur="1" fill="hold">
                                          <p:stCondLst>
                                            <p:cond delay="0"/>
                                          </p:stCondLst>
                                        </p:cTn>
                                        <p:tgtEl>
                                          <p:spTgt spid="23555">
                                            <p:txEl>
                                              <p:pRg st="6" end="6"/>
                                            </p:txEl>
                                          </p:spTgt>
                                        </p:tgtEl>
                                        <p:attrNameLst>
                                          <p:attrName>style.visibility</p:attrName>
                                        </p:attrNameLst>
                                      </p:cBhvr>
                                      <p:to>
                                        <p:strVal val="visible"/>
                                      </p:to>
                                    </p:set>
                                    <p:anim to="" calcmode="lin" valueType="num">
                                      <p:cBhvr>
                                        <p:cTn id="31" dur="1" fill="hold"/>
                                        <p:tgtEl>
                                          <p:spTgt spid="23555">
                                            <p:txEl>
                                              <p:pRg st="6" end="6"/>
                                            </p:txEl>
                                          </p:spTgt>
                                        </p:tgtEl>
                                        <p:attrNameLst>
                                          <p:attrName/>
                                        </p:attrNameLst>
                                      </p:cBhvr>
                                    </p:anim>
                                  </p:childTnLst>
                                </p:cTn>
                              </p:par>
                            </p:childTnLst>
                          </p:cTn>
                        </p:par>
                      </p:childTnLst>
                    </p:cTn>
                  </p:par>
                  <p:par>
                    <p:cTn id="32" fill="hold">
                      <p:stCondLst>
                        <p:cond delay="indefinite"/>
                      </p:stCondLst>
                      <p:childTnLst>
                        <p:par>
                          <p:cTn id="33" fill="hold">
                            <p:stCondLst>
                              <p:cond delay="0"/>
                            </p:stCondLst>
                            <p:childTnLst>
                              <p:par>
                                <p:cTn id="34" presetID="8" presetClass="entr" presetSubtype="16" fill="hold" nodeType="clickEffect">
                                  <p:stCondLst>
                                    <p:cond delay="0"/>
                                  </p:stCondLst>
                                  <p:childTnLst>
                                    <p:set>
                                      <p:cBhvr>
                                        <p:cTn id="35" dur="1" fill="hold">
                                          <p:stCondLst>
                                            <p:cond delay="0"/>
                                          </p:stCondLst>
                                        </p:cTn>
                                        <p:tgtEl>
                                          <p:spTgt spid="23555">
                                            <p:txEl>
                                              <p:pRg st="4" end="4"/>
                                            </p:txEl>
                                          </p:spTgt>
                                        </p:tgtEl>
                                        <p:attrNameLst>
                                          <p:attrName>style.visibility</p:attrName>
                                        </p:attrNameLst>
                                      </p:cBhvr>
                                      <p:to>
                                        <p:strVal val="visible"/>
                                      </p:to>
                                    </p:set>
                                    <p:animEffect transition="in" filter="diamond(in)">
                                      <p:cBhvr>
                                        <p:cTn id="36" dur="2000"/>
                                        <p:tgtEl>
                                          <p:spTgt spid="2355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p:spPr>
        <p:txBody>
          <a:bodyPr/>
          <a:lstStyle/>
          <a:p>
            <a:fld id="{FF33E52F-E176-4511-B9FB-4AAF4E7DA159}" type="slidenum">
              <a:rPr lang="en-US" smtClean="0"/>
              <a:pPr/>
              <a:t>44</a:t>
            </a:fld>
            <a:endParaRPr lang="en-US" smtClean="0"/>
          </a:p>
        </p:txBody>
      </p:sp>
      <p:sp>
        <p:nvSpPr>
          <p:cNvPr id="28675" name="Rectangle 2"/>
          <p:cNvSpPr>
            <a:spLocks noGrp="1" noChangeArrowheads="1"/>
          </p:cNvSpPr>
          <p:nvPr>
            <p:ph type="title"/>
          </p:nvPr>
        </p:nvSpPr>
        <p:spPr>
          <a:xfrm>
            <a:off x="457200" y="274638"/>
            <a:ext cx="8229600" cy="792162"/>
          </a:xfrm>
        </p:spPr>
        <p:txBody>
          <a:bodyPr/>
          <a:lstStyle/>
          <a:p>
            <a:pPr eaLnBrk="1" hangingPunct="1"/>
            <a:r>
              <a:rPr lang="en-US" sz="4000" b="1" smtClean="0"/>
              <a:t/>
            </a:r>
            <a:br>
              <a:rPr lang="en-US" sz="4000" b="1" smtClean="0"/>
            </a:br>
            <a:r>
              <a:rPr lang="en-US" sz="4000" b="1" smtClean="0"/>
              <a:t> </a:t>
            </a:r>
            <a:r>
              <a:rPr lang="en-US" sz="3200" b="1" smtClean="0">
                <a:solidFill>
                  <a:srgbClr val="CC0099"/>
                </a:solidFill>
              </a:rPr>
              <a:t>APPLICATIONS</a:t>
            </a:r>
          </a:p>
        </p:txBody>
      </p:sp>
      <p:sp>
        <p:nvSpPr>
          <p:cNvPr id="24579" name="Rectangle 3"/>
          <p:cNvSpPr>
            <a:spLocks noGrp="1" noChangeArrowheads="1"/>
          </p:cNvSpPr>
          <p:nvPr>
            <p:ph type="body" idx="1"/>
          </p:nvPr>
        </p:nvSpPr>
        <p:spPr>
          <a:xfrm>
            <a:off x="457200" y="1295400"/>
            <a:ext cx="8229600" cy="4830763"/>
          </a:xfrm>
          <a:ln w="76200">
            <a:solidFill>
              <a:srgbClr val="CC0099"/>
            </a:solidFill>
          </a:ln>
        </p:spPr>
        <p:txBody>
          <a:bodyPr/>
          <a:lstStyle/>
          <a:p>
            <a:pPr eaLnBrk="1" hangingPunct="1">
              <a:lnSpc>
                <a:spcPct val="90000"/>
              </a:lnSpc>
            </a:pPr>
            <a:r>
              <a:rPr lang="en-US" sz="2400" b="1" smtClean="0">
                <a:solidFill>
                  <a:schemeClr val="accent2"/>
                </a:solidFill>
              </a:rPr>
              <a:t>EBM is more popular in industries like </a:t>
            </a:r>
            <a:r>
              <a:rPr lang="en-US" sz="2400" b="1" i="1" smtClean="0">
                <a:solidFill>
                  <a:schemeClr val="accent2"/>
                </a:solidFill>
              </a:rPr>
              <a:t>aerospace, insulation, food process­ing, chemical, clothing, etc. </a:t>
            </a:r>
          </a:p>
          <a:p>
            <a:pPr eaLnBrk="1" hangingPunct="1">
              <a:lnSpc>
                <a:spcPct val="90000"/>
              </a:lnSpc>
            </a:pPr>
            <a:r>
              <a:rPr lang="en-US" sz="2400" b="1" smtClean="0"/>
              <a:t>It is very useful in those cases where number of holes (simple as well as complex shaped) required in a work piece may range from </a:t>
            </a:r>
            <a:r>
              <a:rPr lang="en-US" sz="2400" b="1" i="1" smtClean="0"/>
              <a:t>hundreds to thousands </a:t>
            </a:r>
            <a:r>
              <a:rPr lang="en-US" sz="2400" b="1" smtClean="0"/>
              <a:t>(perforation of sheets, etc). </a:t>
            </a:r>
          </a:p>
          <a:p>
            <a:pPr eaLnBrk="1" hangingPunct="1">
              <a:lnSpc>
                <a:spcPct val="90000"/>
              </a:lnSpc>
            </a:pPr>
            <a:r>
              <a:rPr lang="en-US" sz="2400" b="1" smtClean="0">
                <a:solidFill>
                  <a:srgbClr val="993300"/>
                </a:solidFill>
              </a:rPr>
              <a:t>This Process is also used for drilling thousands of holes (diameter &lt; 1.00 mm) in very thin plates used for turbine engine combuston domes.</a:t>
            </a:r>
            <a:r>
              <a:rPr lang="en-US" sz="2400" smtClean="0"/>
              <a:t> </a:t>
            </a:r>
          </a:p>
          <a:p>
            <a:pPr eaLnBrk="1" hangingPunct="1">
              <a:lnSpc>
                <a:spcPct val="90000"/>
              </a:lnSpc>
            </a:pPr>
            <a:r>
              <a:rPr lang="en-US" sz="2400" b="1" smtClean="0"/>
              <a:t>Many thousand holes (diameter &lt; 1.0 mm) in a cobalt alloy fiber spinning head of thickness around 5 mm are drilled by EBM.</a:t>
            </a:r>
            <a:r>
              <a:rPr lang="en-US" sz="240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diamond(in)">
                                      <p:cBhvr>
                                        <p:cTn id="7" dur="2000"/>
                                        <p:tgtEl>
                                          <p:spTgt spid="245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24579">
                                            <p:txEl>
                                              <p:pRg st="1" end="1"/>
                                            </p:txEl>
                                          </p:spTgt>
                                        </p:tgtEl>
                                        <p:attrNameLst>
                                          <p:attrName>style.visibility</p:attrName>
                                        </p:attrNameLst>
                                      </p:cBhvr>
                                      <p:to>
                                        <p:strVal val="visible"/>
                                      </p:to>
                                    </p:set>
                                    <p:animEffect transition="in" filter="strips(downLeft)">
                                      <p:cBhvr>
                                        <p:cTn id="12" dur="500"/>
                                        <p:tgtEl>
                                          <p:spTgt spid="2457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24579">
                                            <p:txEl>
                                              <p:pRg st="2" end="2"/>
                                            </p:txEl>
                                          </p:spTgt>
                                        </p:tgtEl>
                                        <p:attrNameLst>
                                          <p:attrName>style.visibility</p:attrName>
                                        </p:attrNameLst>
                                      </p:cBhvr>
                                      <p:to>
                                        <p:strVal val="visible"/>
                                      </p:to>
                                    </p:set>
                                    <p:anim to="" calcmode="lin" valueType="num">
                                      <p:cBhvr>
                                        <p:cTn id="17" dur="1" fill="hold"/>
                                        <p:tgtEl>
                                          <p:spTgt spid="24579">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24579">
                                            <p:txEl>
                                              <p:pRg st="3" end="3"/>
                                            </p:txEl>
                                          </p:spTgt>
                                        </p:tgtEl>
                                        <p:attrNameLst>
                                          <p:attrName>style.visibility</p:attrName>
                                        </p:attrNameLst>
                                      </p:cBhvr>
                                      <p:to>
                                        <p:strVal val="visible"/>
                                      </p:to>
                                    </p:set>
                                    <p:anim to="" calcmode="lin" valueType="num">
                                      <p:cBhvr>
                                        <p:cTn id="22" dur="1" fill="hold"/>
                                        <p:tgtEl>
                                          <p:spTgt spid="24579">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p:spPr>
        <p:txBody>
          <a:bodyPr/>
          <a:lstStyle/>
          <a:p>
            <a:fld id="{6433DE67-7CCE-4608-AC0D-7B734F31CF58}" type="slidenum">
              <a:rPr lang="en-US" smtClean="0"/>
              <a:pPr/>
              <a:t>45</a:t>
            </a:fld>
            <a:endParaRPr lang="en-US" smtClean="0"/>
          </a:p>
        </p:txBody>
      </p:sp>
      <p:sp>
        <p:nvSpPr>
          <p:cNvPr id="25603" name="Rectangle 3"/>
          <p:cNvSpPr>
            <a:spLocks noGrp="1" noChangeArrowheads="1"/>
          </p:cNvSpPr>
          <p:nvPr>
            <p:ph type="body" idx="1"/>
          </p:nvPr>
        </p:nvSpPr>
        <p:spPr>
          <a:xfrm>
            <a:off x="457200" y="838200"/>
            <a:ext cx="8229600" cy="5287963"/>
          </a:xfrm>
          <a:ln w="76200">
            <a:pattFill prst="diagBrick">
              <a:fgClr>
                <a:schemeClr val="tx1"/>
              </a:fgClr>
              <a:bgClr>
                <a:srgbClr val="FFFFFF"/>
              </a:bgClr>
            </a:pattFill>
          </a:ln>
        </p:spPr>
        <p:txBody>
          <a:bodyPr/>
          <a:lstStyle/>
          <a:p>
            <a:pPr eaLnBrk="1" hangingPunct="1"/>
            <a:r>
              <a:rPr lang="en-US" sz="2800" b="1" smtClean="0">
                <a:solidFill>
                  <a:srgbClr val="CC0099"/>
                </a:solidFill>
              </a:rPr>
              <a:t>This drilling is claimed to be 100 times faster than EDM. </a:t>
            </a:r>
          </a:p>
          <a:p>
            <a:pPr eaLnBrk="1" hangingPunct="1"/>
            <a:r>
              <a:rPr lang="en-US" sz="2800" b="1" smtClean="0">
                <a:solidFill>
                  <a:srgbClr val="CC0099"/>
                </a:solidFill>
              </a:rPr>
              <a:t>Holes in the filters and screens used in food processing industries are also made by this process.</a:t>
            </a:r>
          </a:p>
          <a:p>
            <a:pPr eaLnBrk="1" hangingPunct="1"/>
            <a:r>
              <a:rPr lang="en-US" sz="2800" b="1" smtClean="0">
                <a:solidFill>
                  <a:srgbClr val="0000FF"/>
                </a:solidFill>
              </a:rPr>
              <a:t>The </a:t>
            </a:r>
            <a:r>
              <a:rPr lang="en-US" sz="2800" b="1" i="1" smtClean="0">
                <a:solidFill>
                  <a:srgbClr val="0000FF"/>
                </a:solidFill>
              </a:rPr>
              <a:t>applications of EBM </a:t>
            </a:r>
            <a:r>
              <a:rPr lang="en-US" sz="2800" b="1" smtClean="0">
                <a:solidFill>
                  <a:srgbClr val="0000FF"/>
                </a:solidFill>
              </a:rPr>
              <a:t>also encompass the areas like making of fine gas orifices in space nuclear reactors, holes in wire drawing dies, cooling holes in turbine blades, metering holes in injector nozzles of diesel engines, etc.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 to="" calcmode="lin" valueType="num">
                                      <p:cBhvr>
                                        <p:cTn id="7" dur="1" fill="hold"/>
                                        <p:tgtEl>
                                          <p:spTgt spid="2560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25603">
                                            <p:txEl>
                                              <p:pRg st="1" end="1"/>
                                            </p:txEl>
                                          </p:spTgt>
                                        </p:tgtEl>
                                        <p:attrNameLst>
                                          <p:attrName>style.visibility</p:attrName>
                                        </p:attrNameLst>
                                      </p:cBhvr>
                                      <p:to>
                                        <p:strVal val="visible"/>
                                      </p:to>
                                    </p:set>
                                    <p:anim to="" calcmode="lin" valueType="num">
                                      <p:cBhvr>
                                        <p:cTn id="12" dur="1" fill="hold"/>
                                        <p:tgtEl>
                                          <p:spTgt spid="2560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25603">
                                            <p:txEl>
                                              <p:pRg st="2" end="2"/>
                                            </p:txEl>
                                          </p:spTgt>
                                        </p:tgtEl>
                                        <p:attrNameLst>
                                          <p:attrName>style.visibility</p:attrName>
                                        </p:attrNameLst>
                                      </p:cBhvr>
                                      <p:to>
                                        <p:strVal val="visible"/>
                                      </p:to>
                                    </p:set>
                                    <p:anim to="" calcmode="lin" valueType="num">
                                      <p:cBhvr>
                                        <p:cTn id="17" dur="1" fill="hold"/>
                                        <p:tgtEl>
                                          <p:spTgt spid="2560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p:spPr>
        <p:txBody>
          <a:bodyPr/>
          <a:lstStyle/>
          <a:p>
            <a:fld id="{2BEA639A-59A7-4296-BDE2-C6A693DCEA69}" type="slidenum">
              <a:rPr lang="en-US" smtClean="0"/>
              <a:pPr/>
              <a:t>46</a:t>
            </a:fld>
            <a:endParaRPr lang="en-US" smtClean="0"/>
          </a:p>
        </p:txBody>
      </p:sp>
      <p:sp>
        <p:nvSpPr>
          <p:cNvPr id="26627" name="Rectangle 3"/>
          <p:cNvSpPr>
            <a:spLocks noGrp="1" noChangeArrowheads="1"/>
          </p:cNvSpPr>
          <p:nvPr>
            <p:ph type="body" idx="1"/>
          </p:nvPr>
        </p:nvSpPr>
        <p:spPr>
          <a:xfrm>
            <a:off x="457200" y="533400"/>
            <a:ext cx="8229600" cy="5592763"/>
          </a:xfrm>
          <a:ln w="76200" cmpd="tri">
            <a:pattFill prst="pct70">
              <a:fgClr>
                <a:schemeClr val="tx1"/>
              </a:fgClr>
              <a:bgClr>
                <a:srgbClr val="FFFFFF"/>
              </a:bgClr>
            </a:pattFill>
          </a:ln>
        </p:spPr>
        <p:txBody>
          <a:bodyPr/>
          <a:lstStyle/>
          <a:p>
            <a:pPr eaLnBrk="1" hangingPunct="1"/>
            <a:r>
              <a:rPr lang="en-US" b="1" smtClean="0">
                <a:solidFill>
                  <a:srgbClr val="0000FF"/>
                </a:solidFill>
              </a:rPr>
              <a:t>EBM is also being employed for </a:t>
            </a:r>
            <a:r>
              <a:rPr lang="en-US" b="1" i="1" smtClean="0">
                <a:solidFill>
                  <a:srgbClr val="0000FF"/>
                </a:solidFill>
              </a:rPr>
              <a:t>pattern generation </a:t>
            </a:r>
            <a:r>
              <a:rPr lang="en-US" b="1" smtClean="0">
                <a:solidFill>
                  <a:srgbClr val="0000FF"/>
                </a:solidFill>
              </a:rPr>
              <a:t>for integrated circuit fabrication.</a:t>
            </a:r>
          </a:p>
          <a:p>
            <a:pPr eaLnBrk="1" hangingPunct="1"/>
            <a:r>
              <a:rPr lang="en-US" b="1" smtClean="0">
                <a:solidFill>
                  <a:srgbClr val="CC0099"/>
                </a:solidFill>
              </a:rPr>
              <a:t>In EBM, the beam power, focus, pulse duration and mechanical motion have been </a:t>
            </a:r>
            <a:r>
              <a:rPr lang="en-US" b="1" i="1" smtClean="0">
                <a:solidFill>
                  <a:srgbClr val="CC0099"/>
                </a:solidFill>
              </a:rPr>
              <a:t>controlled numerically. </a:t>
            </a:r>
            <a:r>
              <a:rPr lang="en-US" b="1" smtClean="0">
                <a:solidFill>
                  <a:srgbClr val="CC0099"/>
                </a:solidFill>
              </a:rPr>
              <a:t>This would permit more accurate and complex shaped machining using numerically controlled EBM system (NC-EBM).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 to="" calcmode="lin" valueType="num">
                                      <p:cBhvr>
                                        <p:cTn id="7" dur="1" fill="hold"/>
                                        <p:tgtEl>
                                          <p:spTgt spid="26627">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6627">
                                            <p:txEl>
                                              <p:pRg st="1" end="1"/>
                                            </p:txEl>
                                          </p:spTgt>
                                        </p:tgtEl>
                                        <p:attrNameLst>
                                          <p:attrName>style.visibility</p:attrName>
                                        </p:attrNameLst>
                                      </p:cBhvr>
                                      <p:to>
                                        <p:strVal val="visible"/>
                                      </p:to>
                                    </p:set>
                                    <p:animEffect transition="in" filter="checkerboard(across)">
                                      <p:cBhvr>
                                        <p:cTn id="12" dur="500"/>
                                        <p:tgtEl>
                                          <p:spTgt spid="2662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2"/>
          </p:nvPr>
        </p:nvSpPr>
        <p:spPr>
          <a:noFill/>
        </p:spPr>
        <p:txBody>
          <a:bodyPr/>
          <a:lstStyle/>
          <a:p>
            <a:fld id="{DA0349E6-1442-4B22-A7AE-3431AFB7A74C}" type="slidenum">
              <a:rPr lang="en-US" smtClean="0"/>
              <a:pPr/>
              <a:t>47</a:t>
            </a:fld>
            <a:endParaRPr lang="en-US" smtClean="0"/>
          </a:p>
        </p:txBody>
      </p:sp>
      <p:sp>
        <p:nvSpPr>
          <p:cNvPr id="31747" name="Rectangle 2"/>
          <p:cNvSpPr>
            <a:spLocks noGrp="1" noChangeArrowheads="1"/>
          </p:cNvSpPr>
          <p:nvPr>
            <p:ph type="title"/>
          </p:nvPr>
        </p:nvSpPr>
        <p:spPr/>
        <p:txBody>
          <a:bodyPr/>
          <a:lstStyle/>
          <a:p>
            <a:pPr eaLnBrk="1" hangingPunct="1"/>
            <a:r>
              <a:rPr lang="en-US" b="1" smtClean="0">
                <a:solidFill>
                  <a:srgbClr val="993300"/>
                </a:solidFill>
              </a:rPr>
              <a:t>Questions</a:t>
            </a:r>
          </a:p>
        </p:txBody>
      </p:sp>
      <p:sp>
        <p:nvSpPr>
          <p:cNvPr id="38915" name="Rectangle 3"/>
          <p:cNvSpPr>
            <a:spLocks noGrp="1" noChangeArrowheads="1"/>
          </p:cNvSpPr>
          <p:nvPr>
            <p:ph type="body" idx="1"/>
          </p:nvPr>
        </p:nvSpPr>
        <p:spPr/>
        <p:txBody>
          <a:bodyPr/>
          <a:lstStyle/>
          <a:p>
            <a:pPr marL="609600" indent="-609600" eaLnBrk="1" hangingPunct="1">
              <a:lnSpc>
                <a:spcPct val="80000"/>
              </a:lnSpc>
              <a:buFontTx/>
              <a:buAutoNum type="arabicPeriod"/>
            </a:pPr>
            <a:r>
              <a:rPr lang="en-US" sz="2400" b="1" smtClean="0">
                <a:solidFill>
                  <a:srgbClr val="993300"/>
                </a:solidFill>
              </a:rPr>
              <a:t>Explain the working principle of EBM process. Make the necessary sketch.</a:t>
            </a:r>
          </a:p>
          <a:p>
            <a:pPr marL="609600" indent="-609600" eaLnBrk="1" hangingPunct="1">
              <a:lnSpc>
                <a:spcPct val="80000"/>
              </a:lnSpc>
              <a:buFontTx/>
              <a:buAutoNum type="arabicPeriod"/>
            </a:pPr>
            <a:r>
              <a:rPr lang="en-US" sz="2400" b="1" smtClean="0">
                <a:solidFill>
                  <a:srgbClr val="993300"/>
                </a:solidFill>
              </a:rPr>
              <a:t>Can you machine electrically non-conducting materials using EBM process?</a:t>
            </a:r>
          </a:p>
          <a:p>
            <a:pPr marL="609600" indent="-609600" eaLnBrk="1" hangingPunct="1">
              <a:lnSpc>
                <a:spcPct val="80000"/>
              </a:lnSpc>
              <a:buFontTx/>
              <a:buAutoNum type="arabicPeriod"/>
            </a:pPr>
            <a:r>
              <a:rPr lang="en-US" sz="2400" b="1" smtClean="0">
                <a:solidFill>
                  <a:srgbClr val="993300"/>
                </a:solidFill>
              </a:rPr>
              <a:t>How the work-table is protected from getting damaged by the electron beam which has completely penetrated the workpiece?</a:t>
            </a:r>
          </a:p>
          <a:p>
            <a:pPr marL="609600" indent="-609600" eaLnBrk="1" hangingPunct="1">
              <a:lnSpc>
                <a:spcPct val="80000"/>
              </a:lnSpc>
              <a:buFontTx/>
              <a:buAutoNum type="arabicPeriod"/>
            </a:pPr>
            <a:r>
              <a:rPr lang="en-US" sz="2400" b="1" smtClean="0">
                <a:solidFill>
                  <a:srgbClr val="993300"/>
                </a:solidFill>
              </a:rPr>
              <a:t>How a complex shape can be cut using EBM process?</a:t>
            </a:r>
          </a:p>
          <a:p>
            <a:pPr marL="609600" indent="-609600" eaLnBrk="1" hangingPunct="1">
              <a:lnSpc>
                <a:spcPct val="80000"/>
              </a:lnSpc>
              <a:buFontTx/>
              <a:buAutoNum type="arabicPeriod"/>
            </a:pPr>
            <a:r>
              <a:rPr lang="en-US" sz="2400" b="1" smtClean="0">
                <a:solidFill>
                  <a:srgbClr val="993300"/>
                </a:solidFill>
              </a:rPr>
              <a:t>Write an equation to compute specific energy of vaporization.</a:t>
            </a:r>
          </a:p>
          <a:p>
            <a:pPr marL="609600" indent="-609600" eaLnBrk="1" hangingPunct="1">
              <a:lnSpc>
                <a:spcPct val="80000"/>
              </a:lnSpc>
              <a:buFontTx/>
              <a:buAutoNum type="arabicPeriod"/>
            </a:pPr>
            <a:r>
              <a:rPr lang="en-US" sz="2400" b="1" smtClean="0">
                <a:solidFill>
                  <a:srgbClr val="993300"/>
                </a:solidFill>
              </a:rPr>
              <a:t>Write four specific applications where you feel that EBM should be the preferable choice.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 to="" calcmode="lin" valueType="num">
                                      <p:cBhvr>
                                        <p:cTn id="7" dur="1" fill="hold"/>
                                        <p:tgtEl>
                                          <p:spTgt spid="38915">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8915">
                                            <p:txEl>
                                              <p:pRg st="1" end="1"/>
                                            </p:txEl>
                                          </p:spTgt>
                                        </p:tgtEl>
                                        <p:attrNameLst>
                                          <p:attrName>style.visibility</p:attrName>
                                        </p:attrNameLst>
                                      </p:cBhvr>
                                      <p:to>
                                        <p:strVal val="visible"/>
                                      </p:to>
                                    </p:set>
                                    <p:anim to="" calcmode="lin" valueType="num">
                                      <p:cBhvr>
                                        <p:cTn id="12" dur="1" fill="hold"/>
                                        <p:tgtEl>
                                          <p:spTgt spid="38915">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8915">
                                            <p:txEl>
                                              <p:pRg st="2" end="2"/>
                                            </p:txEl>
                                          </p:spTgt>
                                        </p:tgtEl>
                                        <p:attrNameLst>
                                          <p:attrName>style.visibility</p:attrName>
                                        </p:attrNameLst>
                                      </p:cBhvr>
                                      <p:to>
                                        <p:strVal val="visible"/>
                                      </p:to>
                                    </p:set>
                                    <p:anim to="" calcmode="lin" valueType="num">
                                      <p:cBhvr>
                                        <p:cTn id="17" dur="1" fill="hold"/>
                                        <p:tgtEl>
                                          <p:spTgt spid="38915">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8915">
                                            <p:txEl>
                                              <p:pRg st="3" end="3"/>
                                            </p:txEl>
                                          </p:spTgt>
                                        </p:tgtEl>
                                        <p:attrNameLst>
                                          <p:attrName>style.visibility</p:attrName>
                                        </p:attrNameLst>
                                      </p:cBhvr>
                                      <p:to>
                                        <p:strVal val="visible"/>
                                      </p:to>
                                    </p:set>
                                    <p:anim to="" calcmode="lin" valueType="num">
                                      <p:cBhvr>
                                        <p:cTn id="22" dur="1" fill="hold"/>
                                        <p:tgtEl>
                                          <p:spTgt spid="38915">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38915">
                                            <p:txEl>
                                              <p:pRg st="4" end="4"/>
                                            </p:txEl>
                                          </p:spTgt>
                                        </p:tgtEl>
                                        <p:attrNameLst>
                                          <p:attrName>style.visibility</p:attrName>
                                        </p:attrNameLst>
                                      </p:cBhvr>
                                      <p:to>
                                        <p:strVal val="visible"/>
                                      </p:to>
                                    </p:set>
                                    <p:anim to="" calcmode="lin" valueType="num">
                                      <p:cBhvr>
                                        <p:cTn id="27" dur="1" fill="hold"/>
                                        <p:tgtEl>
                                          <p:spTgt spid="38915">
                                            <p:txEl>
                                              <p:pRg st="4" end="4"/>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0"/>
                                          </p:stCondLst>
                                        </p:cTn>
                                        <p:tgtEl>
                                          <p:spTgt spid="38915">
                                            <p:txEl>
                                              <p:pRg st="5" end="5"/>
                                            </p:txEl>
                                          </p:spTgt>
                                        </p:tgtEl>
                                        <p:attrNameLst>
                                          <p:attrName>style.visibility</p:attrName>
                                        </p:attrNameLst>
                                      </p:cBhvr>
                                      <p:to>
                                        <p:strVal val="visible"/>
                                      </p:to>
                                    </p:set>
                                    <p:anim to="" calcmode="lin" valueType="num">
                                      <p:cBhvr>
                                        <p:cTn id="32" dur="1" fill="hold"/>
                                        <p:tgtEl>
                                          <p:spTgt spid="38915">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a:ln w="28575">
            <a:solidFill>
              <a:srgbClr val="990000"/>
            </a:solidFill>
          </a:ln>
        </p:spPr>
        <p:txBody>
          <a:bodyPr/>
          <a:lstStyle/>
          <a:p>
            <a:r>
              <a:rPr lang="en-US" b="1" smtClean="0">
                <a:solidFill>
                  <a:srgbClr val="006600"/>
                </a:solidFill>
              </a:rPr>
              <a:t>One of the end faces of the crystal is highly silvered, so that it reflects nearly 96% of the incident light. </a:t>
            </a:r>
          </a:p>
          <a:p>
            <a:pPr>
              <a:buFontTx/>
              <a:buNone/>
            </a:pPr>
            <a:endParaRPr lang="en-US" b="1" smtClean="0">
              <a:solidFill>
                <a:srgbClr val="006600"/>
              </a:solidFill>
            </a:endParaRPr>
          </a:p>
          <a:p>
            <a:r>
              <a:rPr lang="en-US" b="1" smtClean="0">
                <a:solidFill>
                  <a:srgbClr val="006600"/>
                </a:solidFill>
              </a:rPr>
              <a:t>In order to tap the laser output, the other end face of the crystal is partially silvered and contains a small hole through which the laser beam emerges.</a:t>
            </a:r>
          </a:p>
          <a:p>
            <a:endParaRPr lang="en-US" smtClean="0">
              <a:solidFill>
                <a:srgbClr val="006600"/>
              </a:solidFill>
            </a:endParaRPr>
          </a:p>
        </p:txBody>
      </p:sp>
      <p:sp>
        <p:nvSpPr>
          <p:cNvPr id="7171" name="Slide Number Placeholder 3"/>
          <p:cNvSpPr>
            <a:spLocks noGrp="1"/>
          </p:cNvSpPr>
          <p:nvPr>
            <p:ph type="sldNum" sz="quarter" idx="12"/>
          </p:nvPr>
        </p:nvSpPr>
        <p:spPr>
          <a:noFill/>
        </p:spPr>
        <p:txBody>
          <a:bodyPr/>
          <a:lstStyle/>
          <a:p>
            <a:fld id="{263DFD83-6672-44C7-98AE-17E8E4338756}" type="slidenum">
              <a:rPr lang="en-US"/>
              <a:pPr/>
              <a:t>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a:ln w="38100">
            <a:solidFill>
              <a:srgbClr val="002060"/>
            </a:solidFill>
          </a:ln>
        </p:spPr>
        <p:txBody>
          <a:bodyPr/>
          <a:lstStyle/>
          <a:p>
            <a:pPr algn="just">
              <a:buFontTx/>
              <a:buNone/>
            </a:pPr>
            <a:r>
              <a:rPr lang="en-US" b="1" u="sng" smtClean="0">
                <a:solidFill>
                  <a:srgbClr val="990000"/>
                </a:solidFill>
              </a:rPr>
              <a:t>b)Xenon flash tube</a:t>
            </a:r>
            <a:endParaRPr lang="en-US" u="sng" smtClean="0">
              <a:solidFill>
                <a:srgbClr val="990000"/>
              </a:solidFill>
            </a:endParaRPr>
          </a:p>
          <a:p>
            <a:pPr algn="just"/>
            <a:r>
              <a:rPr lang="en-US" b="1" smtClean="0">
                <a:solidFill>
                  <a:srgbClr val="006600"/>
                </a:solidFill>
              </a:rPr>
              <a:t>The ruby crystal is surrounded by a helical flash tube containing inert gas </a:t>
            </a:r>
            <a:r>
              <a:rPr lang="en-US" b="1" i="1" smtClean="0">
                <a:solidFill>
                  <a:srgbClr val="006600"/>
                </a:solidFill>
              </a:rPr>
              <a:t>xenon.</a:t>
            </a:r>
          </a:p>
          <a:p>
            <a:pPr algn="just">
              <a:buFontTx/>
              <a:buNone/>
            </a:pPr>
            <a:endParaRPr lang="en-US" b="1" smtClean="0">
              <a:solidFill>
                <a:srgbClr val="006600"/>
              </a:solidFill>
            </a:endParaRPr>
          </a:p>
          <a:p>
            <a:pPr algn="just"/>
            <a:r>
              <a:rPr lang="en-US" b="1" smtClean="0">
                <a:solidFill>
                  <a:srgbClr val="002060"/>
                </a:solidFill>
              </a:rPr>
              <a:t>The flash tube is connected to a pulsed high voltage source by which the xenon transforms the electrical energy into white light flashes (light energy).</a:t>
            </a:r>
          </a:p>
        </p:txBody>
      </p:sp>
      <p:sp>
        <p:nvSpPr>
          <p:cNvPr id="8195" name="Slide Number Placeholder 3"/>
          <p:cNvSpPr>
            <a:spLocks noGrp="1"/>
          </p:cNvSpPr>
          <p:nvPr>
            <p:ph type="sldNum" sz="quarter" idx="12"/>
          </p:nvPr>
        </p:nvSpPr>
        <p:spPr>
          <a:noFill/>
        </p:spPr>
        <p:txBody>
          <a:bodyPr/>
          <a:lstStyle/>
          <a:p>
            <a:fld id="{CEF140DD-98E7-4AC5-ABA7-85131E62041C}" type="slidenum">
              <a:rPr lang="en-US"/>
              <a:pPr/>
              <a:t>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to="" calcmode="lin" valueType="num">
                                      <p:cBhvr>
                                        <p:cTn id="7" dur="1" fill="hold"/>
                                        <p:tgtEl>
                                          <p:spTgt spid="3">
                                            <p:txEl>
                                              <p:pRg st="1" end="1"/>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 to="" calcmode="lin" valueType="num">
                                      <p:cBhvr>
                                        <p:cTn id="12"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a:ln w="28575">
            <a:solidFill>
              <a:srgbClr val="FF3399"/>
            </a:solidFill>
          </a:ln>
        </p:spPr>
        <p:txBody>
          <a:bodyPr/>
          <a:lstStyle/>
          <a:p>
            <a:pPr>
              <a:buFontTx/>
              <a:buNone/>
            </a:pPr>
            <a:r>
              <a:rPr lang="en-US" b="1" smtClean="0">
                <a:solidFill>
                  <a:srgbClr val="0070C0"/>
                </a:solidFill>
              </a:rPr>
              <a:t>c)</a:t>
            </a:r>
            <a:r>
              <a:rPr lang="en-US" b="1" u="sng" smtClean="0">
                <a:solidFill>
                  <a:srgbClr val="0070C0"/>
                </a:solidFill>
              </a:rPr>
              <a:t>Cooling system</a:t>
            </a:r>
            <a:endParaRPr lang="en-US" u="sng" smtClean="0">
              <a:solidFill>
                <a:srgbClr val="0070C0"/>
              </a:solidFill>
            </a:endParaRPr>
          </a:p>
          <a:p>
            <a:endParaRPr lang="en-US" b="1" smtClean="0">
              <a:solidFill>
                <a:srgbClr val="990000"/>
              </a:solidFill>
            </a:endParaRPr>
          </a:p>
          <a:p>
            <a:r>
              <a:rPr lang="en-US" b="1" smtClean="0">
                <a:solidFill>
                  <a:srgbClr val="990000"/>
                </a:solidFill>
              </a:rPr>
              <a:t>A cooling system, which utilizes water, air or liquid nitrogen, is provided to protect the ruby crystal from the enormous amount of heat generated.</a:t>
            </a:r>
          </a:p>
          <a:p>
            <a:endParaRPr lang="en-US" smtClean="0"/>
          </a:p>
        </p:txBody>
      </p:sp>
      <p:sp>
        <p:nvSpPr>
          <p:cNvPr id="9219" name="Slide Number Placeholder 3"/>
          <p:cNvSpPr>
            <a:spLocks noGrp="1"/>
          </p:cNvSpPr>
          <p:nvPr>
            <p:ph type="sldNum" sz="quarter" idx="12"/>
          </p:nvPr>
        </p:nvSpPr>
        <p:spPr>
          <a:noFill/>
        </p:spPr>
        <p:txBody>
          <a:bodyPr/>
          <a:lstStyle/>
          <a:p>
            <a:fld id="{4E482766-B7B6-4589-9D4E-29E6DBFFD677}" type="slidenum">
              <a:rPr lang="en-US"/>
              <a:pPr/>
              <a:t>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a:ln w="38100">
            <a:solidFill>
              <a:srgbClr val="FF3399"/>
            </a:solidFill>
          </a:ln>
        </p:spPr>
        <p:txBody>
          <a:bodyPr/>
          <a:lstStyle/>
          <a:p>
            <a:pPr>
              <a:buFontTx/>
              <a:buNone/>
            </a:pPr>
            <a:r>
              <a:rPr lang="en-US" b="1" smtClean="0">
                <a:solidFill>
                  <a:srgbClr val="990000"/>
                </a:solidFill>
              </a:rPr>
              <a:t>d)</a:t>
            </a:r>
            <a:r>
              <a:rPr lang="en-US" b="1" u="sng" smtClean="0">
                <a:solidFill>
                  <a:srgbClr val="990000"/>
                </a:solidFill>
              </a:rPr>
              <a:t>Focusing lens</a:t>
            </a:r>
            <a:endParaRPr lang="en-US" u="sng" smtClean="0">
              <a:solidFill>
                <a:srgbClr val="990000"/>
              </a:solidFill>
            </a:endParaRPr>
          </a:p>
          <a:p>
            <a:pPr algn="just"/>
            <a:r>
              <a:rPr lang="en-US" sz="2800" b="1" smtClean="0">
                <a:solidFill>
                  <a:srgbClr val="006600"/>
                </a:solidFill>
              </a:rPr>
              <a:t>The light beam or laser beam, which escapes through the tiny hole of the ruby crystal possess low power densities. </a:t>
            </a:r>
          </a:p>
          <a:p>
            <a:pPr algn="just"/>
            <a:r>
              <a:rPr lang="en-US" sz="2800" b="1" smtClean="0"/>
              <a:t>The beam is useless for material processing applications until its power density is increased. </a:t>
            </a:r>
          </a:p>
          <a:p>
            <a:pPr algn="just"/>
            <a:r>
              <a:rPr lang="en-US" sz="2800" b="1" smtClean="0">
                <a:solidFill>
                  <a:srgbClr val="0066FF"/>
                </a:solidFill>
              </a:rPr>
              <a:t>This is achieved by means of a focusing lens. The lens focuses the laser beam to converge to a narrow spot thereby increasing its power density.</a:t>
            </a:r>
          </a:p>
        </p:txBody>
      </p:sp>
      <p:sp>
        <p:nvSpPr>
          <p:cNvPr id="10243" name="Slide Number Placeholder 3"/>
          <p:cNvSpPr>
            <a:spLocks noGrp="1"/>
          </p:cNvSpPr>
          <p:nvPr>
            <p:ph type="sldNum" sz="quarter" idx="12"/>
          </p:nvPr>
        </p:nvSpPr>
        <p:spPr>
          <a:noFill/>
        </p:spPr>
        <p:txBody>
          <a:bodyPr/>
          <a:lstStyle/>
          <a:p>
            <a:fld id="{0DF5CBFC-4A05-49BF-A136-AA54A5F5338B}" type="slidenum">
              <a:rPr lang="en-US"/>
              <a:pPr/>
              <a:t>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248400"/>
          </a:xfrm>
          <a:ln w="38100">
            <a:solidFill>
              <a:srgbClr val="CC3300"/>
            </a:solidFill>
          </a:ln>
        </p:spPr>
        <p:txBody>
          <a:bodyPr/>
          <a:lstStyle/>
          <a:p>
            <a:pPr>
              <a:buFontTx/>
              <a:buNone/>
            </a:pPr>
            <a:r>
              <a:rPr lang="en-US" b="1" u="sng" smtClean="0">
                <a:solidFill>
                  <a:srgbClr val="0066FF"/>
                </a:solidFill>
              </a:rPr>
              <a:t>LBM Operation</a:t>
            </a:r>
            <a:endParaRPr lang="en-US" u="sng" smtClean="0">
              <a:solidFill>
                <a:srgbClr val="0066FF"/>
              </a:solidFill>
            </a:endParaRPr>
          </a:p>
          <a:p>
            <a:endParaRPr lang="en-US" sz="2800" b="1" smtClean="0"/>
          </a:p>
          <a:p>
            <a:r>
              <a:rPr lang="en-US" sz="2800" b="1" smtClean="0"/>
              <a:t>In operation, when the xenon flash tube is connected to a pulsed high voltage source, the inert gas </a:t>
            </a:r>
            <a:r>
              <a:rPr lang="en-US" sz="2800" b="1" i="1" smtClean="0"/>
              <a:t>xenon </a:t>
            </a:r>
            <a:r>
              <a:rPr lang="en-US" sz="2800" b="1" smtClean="0"/>
              <a:t>transforms the electrical energy into white light flashes (light energy).</a:t>
            </a:r>
          </a:p>
          <a:p>
            <a:endParaRPr lang="en-US" sz="2800" b="1" smtClean="0"/>
          </a:p>
          <a:p>
            <a:r>
              <a:rPr lang="en-US" sz="2800" b="1" smtClean="0"/>
              <a:t> Since the ruby crystal is exposed to the intense light flashes, the chromium atoms of the crystal are excited and jumped to a high-energy level. </a:t>
            </a:r>
          </a:p>
          <a:p>
            <a:endParaRPr lang="en-US" smtClean="0"/>
          </a:p>
        </p:txBody>
      </p:sp>
      <p:sp>
        <p:nvSpPr>
          <p:cNvPr id="11267" name="Slide Number Placeholder 3"/>
          <p:cNvSpPr>
            <a:spLocks noGrp="1"/>
          </p:cNvSpPr>
          <p:nvPr>
            <p:ph type="sldNum" sz="quarter" idx="12"/>
          </p:nvPr>
        </p:nvSpPr>
        <p:spPr>
          <a:noFill/>
        </p:spPr>
        <p:txBody>
          <a:bodyPr/>
          <a:lstStyle/>
          <a:p>
            <a:fld id="{21BDB8DC-AE4F-4C8F-9C04-5C9E030152CB}" type="slidenum">
              <a:rPr lang="en-US"/>
              <a:pPr/>
              <a:t>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to="" calcmode="lin" valueType="num">
                                      <p:cBhvr>
                                        <p:cTn id="17" dur="1" fill="hold"/>
                                        <p:tgtEl>
                                          <p:spTgt spid="3">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424</TotalTime>
  <Words>2934</Words>
  <Application>Microsoft Office PowerPoint</Application>
  <PresentationFormat>On-screen Show (4:3)</PresentationFormat>
  <Paragraphs>245</Paragraphs>
  <Slides>47</Slides>
  <Notes>0</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Default Design</vt:lpstr>
      <vt:lpstr>Laser Beam Machining  </vt:lpstr>
      <vt:lpstr>   PROCESS PRINCIPLES </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ELECTRON BEAM MACHINING (EBM)</vt:lpstr>
      <vt:lpstr>Slide 22</vt:lpstr>
      <vt:lpstr>Slide 23</vt:lpstr>
      <vt:lpstr>Slide 24</vt:lpstr>
      <vt:lpstr>Slide 25</vt:lpstr>
      <vt:lpstr>Slide 26</vt:lpstr>
      <vt:lpstr>ELECTRON BEAM MACHINING SYSTEM</vt:lpstr>
      <vt:lpstr>Slide 28</vt:lpstr>
      <vt:lpstr>Slide 29</vt:lpstr>
      <vt:lpstr>Slide 30</vt:lpstr>
      <vt:lpstr>Slide 31</vt:lpstr>
      <vt:lpstr>Slide 32</vt:lpstr>
      <vt:lpstr>Slide 33</vt:lpstr>
      <vt:lpstr>PROCESS PARAMETERS</vt:lpstr>
      <vt:lpstr>Slide 35</vt:lpstr>
      <vt:lpstr>Slide 36</vt:lpstr>
      <vt:lpstr>Slide 37</vt:lpstr>
      <vt:lpstr>Slide 38</vt:lpstr>
      <vt:lpstr>CHARACTERISTICS OF THE PROCESS</vt:lpstr>
      <vt:lpstr>Slide 40</vt:lpstr>
      <vt:lpstr>Advantages of EBM</vt:lpstr>
      <vt:lpstr>Advantages of EBM</vt:lpstr>
      <vt:lpstr>Limitations of EBM</vt:lpstr>
      <vt:lpstr>  APPLICATIONS</vt:lpstr>
      <vt:lpstr>Slide 45</vt:lpstr>
      <vt:lpstr>Slide 46</vt:lpstr>
      <vt:lpstr>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Laser Processing</dc:title>
  <dc:creator>usb</dc:creator>
  <cp:lastModifiedBy>Dr Kori Nagaraj</cp:lastModifiedBy>
  <cp:revision>116</cp:revision>
  <dcterms:created xsi:type="dcterms:W3CDTF">2011-02-26T10:12:00Z</dcterms:created>
  <dcterms:modified xsi:type="dcterms:W3CDTF">2021-11-16T09:46:16Z</dcterms:modified>
</cp:coreProperties>
</file>