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44" r:id="rId2"/>
    <p:sldId id="347" r:id="rId3"/>
    <p:sldId id="348" r:id="rId4"/>
    <p:sldId id="346" r:id="rId5"/>
    <p:sldId id="305" r:id="rId6"/>
    <p:sldId id="306" r:id="rId7"/>
    <p:sldId id="309" r:id="rId8"/>
    <p:sldId id="308" r:id="rId9"/>
    <p:sldId id="310" r:id="rId10"/>
    <p:sldId id="311" r:id="rId11"/>
    <p:sldId id="312" r:id="rId12"/>
    <p:sldId id="313" r:id="rId13"/>
    <p:sldId id="314" r:id="rId14"/>
    <p:sldId id="315" r:id="rId15"/>
    <p:sldId id="316" r:id="rId16"/>
    <p:sldId id="304" r:id="rId17"/>
    <p:sldId id="259" r:id="rId18"/>
    <p:sldId id="258" r:id="rId19"/>
    <p:sldId id="263" r:id="rId20"/>
    <p:sldId id="264" r:id="rId21"/>
    <p:sldId id="265" r:id="rId22"/>
    <p:sldId id="261" r:id="rId23"/>
    <p:sldId id="262" r:id="rId24"/>
    <p:sldId id="266" r:id="rId25"/>
    <p:sldId id="268" r:id="rId26"/>
    <p:sldId id="269" r:id="rId27"/>
    <p:sldId id="270" r:id="rId28"/>
    <p:sldId id="317" r:id="rId29"/>
    <p:sldId id="318" r:id="rId30"/>
    <p:sldId id="320" r:id="rId31"/>
    <p:sldId id="273" r:id="rId32"/>
    <p:sldId id="321" r:id="rId33"/>
    <p:sldId id="322" r:id="rId34"/>
    <p:sldId id="274" r:id="rId35"/>
    <p:sldId id="275" r:id="rId36"/>
    <p:sldId id="276" r:id="rId37"/>
    <p:sldId id="277" r:id="rId38"/>
    <p:sldId id="323" r:id="rId39"/>
    <p:sldId id="324" r:id="rId40"/>
    <p:sldId id="325" r:id="rId41"/>
    <p:sldId id="278" r:id="rId42"/>
    <p:sldId id="326" r:id="rId43"/>
    <p:sldId id="327" r:id="rId44"/>
    <p:sldId id="328" r:id="rId45"/>
    <p:sldId id="280" r:id="rId46"/>
    <p:sldId id="281" r:id="rId47"/>
    <p:sldId id="282" r:id="rId48"/>
    <p:sldId id="283" r:id="rId49"/>
    <p:sldId id="329" r:id="rId50"/>
    <p:sldId id="330" r:id="rId51"/>
    <p:sldId id="331" r:id="rId52"/>
    <p:sldId id="332" r:id="rId53"/>
    <p:sldId id="333" r:id="rId54"/>
    <p:sldId id="334" r:id="rId55"/>
    <p:sldId id="335" r:id="rId56"/>
    <p:sldId id="336" r:id="rId57"/>
    <p:sldId id="337" r:id="rId58"/>
    <p:sldId id="285" r:id="rId59"/>
    <p:sldId id="338" r:id="rId60"/>
    <p:sldId id="339" r:id="rId61"/>
    <p:sldId id="340" r:id="rId62"/>
    <p:sldId id="341" r:id="rId63"/>
    <p:sldId id="342" r:id="rId64"/>
    <p:sldId id="34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29" autoAdjust="0"/>
    <p:restoredTop sz="94660"/>
  </p:normalViewPr>
  <p:slideViewPr>
    <p:cSldViewPr>
      <p:cViewPr varScale="1">
        <p:scale>
          <a:sx n="73" d="100"/>
          <a:sy n="73" d="100"/>
        </p:scale>
        <p:origin x="-112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445F97-647A-40E6-B726-A147536C6B21}" type="datetimeFigureOut">
              <a:rPr lang="en-US" smtClean="0"/>
              <a:pPr/>
              <a:t>5/21/2021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00A7B8-C495-45AA-8F54-D86FB0517E48}"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4B0D3-A57D-4F04-8326-8C8392095C2B}" type="datetimeFigureOut">
              <a:rPr lang="en-US" smtClean="0"/>
              <a:pPr/>
              <a:t>5/21/2021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68321-F835-4B51-A152-5BB87DD3A7F0}" type="slidenum">
              <a:rPr lang="en-US" smtClean="0"/>
              <a:pPr/>
              <a:t>‹#›</a:t>
            </a:fld>
            <a:endParaRPr lang="en-US"/>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668321-F835-4B51-A152-5BB87DD3A7F0}" type="slidenum">
              <a:rPr lang="en-US" smtClean="0"/>
              <a:pPr/>
              <a:t>2</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668321-F835-4B51-A152-5BB87DD3A7F0}" type="slidenum">
              <a:rPr lang="en-US" smtClean="0"/>
              <a:pPr/>
              <a:t>4</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668321-F835-4B51-A152-5BB87DD3A7F0}" type="slidenum">
              <a:rPr lang="en-US" smtClean="0"/>
              <a:pPr/>
              <a:t>41</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EDDC40-6A58-4B74-80B9-92BC39B30CD6}" type="datetime1">
              <a:rPr lang="en-US" smtClean="0"/>
              <a:pPr/>
              <a:t>5/21/2021</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           </a:t>
            </a:r>
            <a:endParaRPr lang="en-US"/>
          </a:p>
        </p:txBody>
      </p:sp>
      <p:sp>
        <p:nvSpPr>
          <p:cNvPr id="6" name="Slide Number Placeholder 5"/>
          <p:cNvSpPr>
            <a:spLocks noGrp="1"/>
          </p:cNvSpPr>
          <p:nvPr>
            <p:ph type="sldNum" sz="quarter" idx="12"/>
          </p:nvPr>
        </p:nvSpPr>
        <p:spPr/>
        <p:txBody>
          <a:bodyPr/>
          <a:lstStyle/>
          <a:p>
            <a:fld id="{7CB8A2ED-4FE5-46D4-B55F-4E9C2A649A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62DE9-A01D-4F56-8C6A-555AF1331FD0}" type="datetime1">
              <a:rPr lang="en-US" smtClean="0"/>
              <a:pPr/>
              <a:t>5/21/2021</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           </a:t>
            </a:r>
            <a:endParaRPr lang="en-US"/>
          </a:p>
        </p:txBody>
      </p:sp>
      <p:sp>
        <p:nvSpPr>
          <p:cNvPr id="6" name="Slide Number Placeholder 5"/>
          <p:cNvSpPr>
            <a:spLocks noGrp="1"/>
          </p:cNvSpPr>
          <p:nvPr>
            <p:ph type="sldNum" sz="quarter" idx="12"/>
          </p:nvPr>
        </p:nvSpPr>
        <p:spPr/>
        <p:txBody>
          <a:bodyPr/>
          <a:lstStyle/>
          <a:p>
            <a:fld id="{7CB8A2ED-4FE5-46D4-B55F-4E9C2A649A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6C482-F659-4276-9A96-1F9FABFD7C81}" type="datetime1">
              <a:rPr lang="en-US" smtClean="0"/>
              <a:pPr/>
              <a:t>5/21/2021</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           </a:t>
            </a:r>
            <a:endParaRPr lang="en-US"/>
          </a:p>
        </p:txBody>
      </p:sp>
      <p:sp>
        <p:nvSpPr>
          <p:cNvPr id="6" name="Slide Number Placeholder 5"/>
          <p:cNvSpPr>
            <a:spLocks noGrp="1"/>
          </p:cNvSpPr>
          <p:nvPr>
            <p:ph type="sldNum" sz="quarter" idx="12"/>
          </p:nvPr>
        </p:nvSpPr>
        <p:spPr/>
        <p:txBody>
          <a:bodyPr/>
          <a:lstStyle/>
          <a:p>
            <a:fld id="{7CB8A2ED-4FE5-46D4-B55F-4E9C2A649A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7492BA-D0AD-42EA-A6C0-8CCEA906A5D0}" type="datetime1">
              <a:rPr lang="en-US" smtClean="0"/>
              <a:pPr/>
              <a:t>5/21/2021</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           </a:t>
            </a:r>
            <a:endParaRPr lang="en-US"/>
          </a:p>
        </p:txBody>
      </p:sp>
      <p:sp>
        <p:nvSpPr>
          <p:cNvPr id="6" name="Slide Number Placeholder 5"/>
          <p:cNvSpPr>
            <a:spLocks noGrp="1"/>
          </p:cNvSpPr>
          <p:nvPr>
            <p:ph type="sldNum" sz="quarter" idx="12"/>
          </p:nvPr>
        </p:nvSpPr>
        <p:spPr/>
        <p:txBody>
          <a:bodyPr/>
          <a:lstStyle/>
          <a:p>
            <a:fld id="{7CB8A2ED-4FE5-46D4-B55F-4E9C2A649A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E79A6-2B2B-4CDF-B90B-2A274FF08CEF}" type="datetime1">
              <a:rPr lang="en-US" smtClean="0"/>
              <a:pPr/>
              <a:t>5/21/2021</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           </a:t>
            </a:r>
            <a:endParaRPr lang="en-US"/>
          </a:p>
        </p:txBody>
      </p:sp>
      <p:sp>
        <p:nvSpPr>
          <p:cNvPr id="6" name="Slide Number Placeholder 5"/>
          <p:cNvSpPr>
            <a:spLocks noGrp="1"/>
          </p:cNvSpPr>
          <p:nvPr>
            <p:ph type="sldNum" sz="quarter" idx="12"/>
          </p:nvPr>
        </p:nvSpPr>
        <p:spPr/>
        <p:txBody>
          <a:bodyPr/>
          <a:lstStyle/>
          <a:p>
            <a:fld id="{7CB8A2ED-4FE5-46D4-B55F-4E9C2A649A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084845-B775-40E9-B065-F6EEFBB421AC}" type="datetime1">
              <a:rPr lang="en-US" smtClean="0"/>
              <a:pPr/>
              <a:t>5/21/2021</a:t>
            </a:fld>
            <a:endParaRPr lang="en-US"/>
          </a:p>
        </p:txBody>
      </p:sp>
      <p:sp>
        <p:nvSpPr>
          <p:cNvPr id="6" name="Footer Placeholder 5"/>
          <p:cNvSpPr>
            <a:spLocks noGrp="1"/>
          </p:cNvSpPr>
          <p:nvPr>
            <p:ph type="ftr" sz="quarter" idx="11"/>
          </p:nvPr>
        </p:nvSpPr>
        <p:spPr/>
        <p:txBody>
          <a:bodyPr/>
          <a:lstStyle/>
          <a:p>
            <a:r>
              <a:rPr lang="en-US" smtClean="0"/>
              <a:t>DEPARTMENT  OF MECHANICAL ENGINEERING , RYMEC, BALLARI           </a:t>
            </a:r>
            <a:endParaRPr lang="en-US"/>
          </a:p>
        </p:txBody>
      </p:sp>
      <p:sp>
        <p:nvSpPr>
          <p:cNvPr id="7" name="Slide Number Placeholder 6"/>
          <p:cNvSpPr>
            <a:spLocks noGrp="1"/>
          </p:cNvSpPr>
          <p:nvPr>
            <p:ph type="sldNum" sz="quarter" idx="12"/>
          </p:nvPr>
        </p:nvSpPr>
        <p:spPr/>
        <p:txBody>
          <a:bodyPr/>
          <a:lstStyle/>
          <a:p>
            <a:fld id="{7CB8A2ED-4FE5-46D4-B55F-4E9C2A649A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B3E6EF-EC65-42F9-A488-CAB9951CC659}" type="datetime1">
              <a:rPr lang="en-US" smtClean="0"/>
              <a:pPr/>
              <a:t>5/21/2021</a:t>
            </a:fld>
            <a:endParaRPr lang="en-US"/>
          </a:p>
        </p:txBody>
      </p:sp>
      <p:sp>
        <p:nvSpPr>
          <p:cNvPr id="8" name="Footer Placeholder 7"/>
          <p:cNvSpPr>
            <a:spLocks noGrp="1"/>
          </p:cNvSpPr>
          <p:nvPr>
            <p:ph type="ftr" sz="quarter" idx="11"/>
          </p:nvPr>
        </p:nvSpPr>
        <p:spPr/>
        <p:txBody>
          <a:bodyPr/>
          <a:lstStyle/>
          <a:p>
            <a:r>
              <a:rPr lang="en-US" smtClean="0"/>
              <a:t>DEPARTMENT  OF MECHANICAL ENGINEERING , RYMEC, BALLARI           </a:t>
            </a:r>
            <a:endParaRPr lang="en-US"/>
          </a:p>
        </p:txBody>
      </p:sp>
      <p:sp>
        <p:nvSpPr>
          <p:cNvPr id="9" name="Slide Number Placeholder 8"/>
          <p:cNvSpPr>
            <a:spLocks noGrp="1"/>
          </p:cNvSpPr>
          <p:nvPr>
            <p:ph type="sldNum" sz="quarter" idx="12"/>
          </p:nvPr>
        </p:nvSpPr>
        <p:spPr/>
        <p:txBody>
          <a:bodyPr/>
          <a:lstStyle/>
          <a:p>
            <a:fld id="{7CB8A2ED-4FE5-46D4-B55F-4E9C2A649A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CA707-A66C-4B3C-884B-A894EB9B2F54}" type="datetime1">
              <a:rPr lang="en-US" smtClean="0"/>
              <a:pPr/>
              <a:t>5/21/2021</a:t>
            </a:fld>
            <a:endParaRPr lang="en-US"/>
          </a:p>
        </p:txBody>
      </p:sp>
      <p:sp>
        <p:nvSpPr>
          <p:cNvPr id="4" name="Footer Placeholder 3"/>
          <p:cNvSpPr>
            <a:spLocks noGrp="1"/>
          </p:cNvSpPr>
          <p:nvPr>
            <p:ph type="ftr" sz="quarter" idx="11"/>
          </p:nvPr>
        </p:nvSpPr>
        <p:spPr/>
        <p:txBody>
          <a:bodyPr/>
          <a:lstStyle/>
          <a:p>
            <a:r>
              <a:rPr lang="en-US" smtClean="0"/>
              <a:t>DEPARTMENT  OF MECHANICAL ENGINEERING , RYMEC, BALLARI           </a:t>
            </a:r>
            <a:endParaRPr lang="en-US"/>
          </a:p>
        </p:txBody>
      </p:sp>
      <p:sp>
        <p:nvSpPr>
          <p:cNvPr id="5" name="Slide Number Placeholder 4"/>
          <p:cNvSpPr>
            <a:spLocks noGrp="1"/>
          </p:cNvSpPr>
          <p:nvPr>
            <p:ph type="sldNum" sz="quarter" idx="12"/>
          </p:nvPr>
        </p:nvSpPr>
        <p:spPr/>
        <p:txBody>
          <a:bodyPr/>
          <a:lstStyle/>
          <a:p>
            <a:fld id="{7CB8A2ED-4FE5-46D4-B55F-4E9C2A649A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91956-8C0F-419D-970D-261B598A94DB}" type="datetime1">
              <a:rPr lang="en-US" smtClean="0"/>
              <a:pPr/>
              <a:t>5/21/2021</a:t>
            </a:fld>
            <a:endParaRPr lang="en-US"/>
          </a:p>
        </p:txBody>
      </p:sp>
      <p:sp>
        <p:nvSpPr>
          <p:cNvPr id="3" name="Footer Placeholder 2"/>
          <p:cNvSpPr>
            <a:spLocks noGrp="1"/>
          </p:cNvSpPr>
          <p:nvPr>
            <p:ph type="ftr" sz="quarter" idx="11"/>
          </p:nvPr>
        </p:nvSpPr>
        <p:spPr/>
        <p:txBody>
          <a:bodyPr/>
          <a:lstStyle/>
          <a:p>
            <a:r>
              <a:rPr lang="en-US" smtClean="0"/>
              <a:t>DEPARTMENT  OF MECHANICAL ENGINEERING , RYMEC, BALLARI           </a:t>
            </a:r>
            <a:endParaRPr lang="en-US"/>
          </a:p>
        </p:txBody>
      </p:sp>
      <p:sp>
        <p:nvSpPr>
          <p:cNvPr id="4" name="Slide Number Placeholder 3"/>
          <p:cNvSpPr>
            <a:spLocks noGrp="1"/>
          </p:cNvSpPr>
          <p:nvPr>
            <p:ph type="sldNum" sz="quarter" idx="12"/>
          </p:nvPr>
        </p:nvSpPr>
        <p:spPr/>
        <p:txBody>
          <a:bodyPr/>
          <a:lstStyle/>
          <a:p>
            <a:fld id="{7CB8A2ED-4FE5-46D4-B55F-4E9C2A649A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0DF87-BB6E-438C-8EBF-A1A615116FA7}" type="datetime1">
              <a:rPr lang="en-US" smtClean="0"/>
              <a:pPr/>
              <a:t>5/21/2021</a:t>
            </a:fld>
            <a:endParaRPr lang="en-US"/>
          </a:p>
        </p:txBody>
      </p:sp>
      <p:sp>
        <p:nvSpPr>
          <p:cNvPr id="6" name="Footer Placeholder 5"/>
          <p:cNvSpPr>
            <a:spLocks noGrp="1"/>
          </p:cNvSpPr>
          <p:nvPr>
            <p:ph type="ftr" sz="quarter" idx="11"/>
          </p:nvPr>
        </p:nvSpPr>
        <p:spPr/>
        <p:txBody>
          <a:bodyPr/>
          <a:lstStyle/>
          <a:p>
            <a:r>
              <a:rPr lang="en-US" smtClean="0"/>
              <a:t>DEPARTMENT  OF MECHANICAL ENGINEERING , RYMEC, BALLARI           </a:t>
            </a:r>
            <a:endParaRPr lang="en-US"/>
          </a:p>
        </p:txBody>
      </p:sp>
      <p:sp>
        <p:nvSpPr>
          <p:cNvPr id="7" name="Slide Number Placeholder 6"/>
          <p:cNvSpPr>
            <a:spLocks noGrp="1"/>
          </p:cNvSpPr>
          <p:nvPr>
            <p:ph type="sldNum" sz="quarter" idx="12"/>
          </p:nvPr>
        </p:nvSpPr>
        <p:spPr/>
        <p:txBody>
          <a:bodyPr/>
          <a:lstStyle/>
          <a:p>
            <a:fld id="{7CB8A2ED-4FE5-46D4-B55F-4E9C2A649A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96667-9818-456F-A957-97C5EA583F4A}" type="datetime1">
              <a:rPr lang="en-US" smtClean="0"/>
              <a:pPr/>
              <a:t>5/21/2021</a:t>
            </a:fld>
            <a:endParaRPr lang="en-US"/>
          </a:p>
        </p:txBody>
      </p:sp>
      <p:sp>
        <p:nvSpPr>
          <p:cNvPr id="6" name="Footer Placeholder 5"/>
          <p:cNvSpPr>
            <a:spLocks noGrp="1"/>
          </p:cNvSpPr>
          <p:nvPr>
            <p:ph type="ftr" sz="quarter" idx="11"/>
          </p:nvPr>
        </p:nvSpPr>
        <p:spPr/>
        <p:txBody>
          <a:bodyPr/>
          <a:lstStyle/>
          <a:p>
            <a:r>
              <a:rPr lang="en-US" smtClean="0"/>
              <a:t>DEPARTMENT  OF MECHANICAL ENGINEERING , RYMEC, BALLARI           </a:t>
            </a:r>
            <a:endParaRPr lang="en-US"/>
          </a:p>
        </p:txBody>
      </p:sp>
      <p:sp>
        <p:nvSpPr>
          <p:cNvPr id="7" name="Slide Number Placeholder 6"/>
          <p:cNvSpPr>
            <a:spLocks noGrp="1"/>
          </p:cNvSpPr>
          <p:nvPr>
            <p:ph type="sldNum" sz="quarter" idx="12"/>
          </p:nvPr>
        </p:nvSpPr>
        <p:spPr/>
        <p:txBody>
          <a:bodyPr/>
          <a:lstStyle/>
          <a:p>
            <a:fld id="{7CB8A2ED-4FE5-46D4-B55F-4E9C2A649A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5C311-56CB-4408-A664-FE8201024E34}" type="datetime1">
              <a:rPr lang="en-US" smtClean="0"/>
              <a:pPr/>
              <a:t>5/21/2021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DEPARTMENT  OF MECHANICAL ENGINEERING , RYMEC, BALLARI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8A2ED-4FE5-46D4-B55F-4E9C2A649A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838200"/>
          </a:xfrm>
        </p:spPr>
        <p:txBody>
          <a:bodyPr>
            <a:normAutofit fontScale="90000"/>
          </a:bodyPr>
          <a:lstStyle/>
          <a:p>
            <a:r>
              <a:rPr lang="en-US" b="1" u="sng" dirty="0" smtClean="0">
                <a:solidFill>
                  <a:srgbClr val="FF0000"/>
                </a:solidFill>
              </a:rPr>
              <a:t/>
            </a:r>
            <a:br>
              <a:rPr lang="en-US" b="1" u="sng" dirty="0" smtClean="0">
                <a:solidFill>
                  <a:srgbClr val="FF0000"/>
                </a:solidFill>
              </a:rPr>
            </a:br>
            <a:r>
              <a:rPr lang="en-US" sz="1800" b="1" u="sng" dirty="0" err="1" smtClean="0">
                <a:solidFill>
                  <a:srgbClr val="C00000"/>
                </a:solidFill>
                <a:latin typeface="Times New Roman" pitchFamily="18" charset="0"/>
                <a:cs typeface="Times New Roman" pitchFamily="18" charset="0"/>
              </a:rPr>
              <a:t>Rao</a:t>
            </a:r>
            <a:r>
              <a:rPr lang="en-US" sz="1800" b="1" u="sng" dirty="0" smtClean="0">
                <a:solidFill>
                  <a:srgbClr val="C00000"/>
                </a:solidFill>
                <a:latin typeface="Times New Roman" pitchFamily="18" charset="0"/>
                <a:cs typeface="Times New Roman" pitchFamily="18" charset="0"/>
              </a:rPr>
              <a:t> </a:t>
            </a:r>
            <a:r>
              <a:rPr lang="en-US" sz="1800" b="1" u="sng" dirty="0" err="1" smtClean="0">
                <a:solidFill>
                  <a:srgbClr val="C00000"/>
                </a:solidFill>
                <a:latin typeface="Times New Roman" pitchFamily="18" charset="0"/>
                <a:cs typeface="Times New Roman" pitchFamily="18" charset="0"/>
              </a:rPr>
              <a:t>Badhur</a:t>
            </a:r>
            <a:r>
              <a:rPr lang="en-US" sz="1800" b="1" u="sng" dirty="0" smtClean="0">
                <a:solidFill>
                  <a:srgbClr val="C00000"/>
                </a:solidFill>
                <a:latin typeface="Times New Roman" pitchFamily="18" charset="0"/>
                <a:cs typeface="Times New Roman" pitchFamily="18" charset="0"/>
              </a:rPr>
              <a:t> Y </a:t>
            </a:r>
            <a:r>
              <a:rPr lang="en-US" sz="1800" b="1" u="sng" dirty="0" err="1" smtClean="0">
                <a:solidFill>
                  <a:srgbClr val="C00000"/>
                </a:solidFill>
                <a:latin typeface="Times New Roman" pitchFamily="18" charset="0"/>
                <a:cs typeface="Times New Roman" pitchFamily="18" charset="0"/>
              </a:rPr>
              <a:t>Mahabaleshwarappa</a:t>
            </a:r>
            <a:r>
              <a:rPr lang="en-US" sz="1800" b="1" u="sng" dirty="0" smtClean="0">
                <a:solidFill>
                  <a:srgbClr val="C00000"/>
                </a:solidFill>
                <a:latin typeface="Times New Roman" pitchFamily="18" charset="0"/>
                <a:cs typeface="Times New Roman" pitchFamily="18" charset="0"/>
              </a:rPr>
              <a:t> Engineering </a:t>
            </a:r>
            <a:r>
              <a:rPr lang="en-US" sz="2000" b="1" u="sng" dirty="0" smtClean="0">
                <a:solidFill>
                  <a:srgbClr val="C00000"/>
                </a:solidFill>
                <a:latin typeface="Times New Roman" pitchFamily="18" charset="0"/>
                <a:cs typeface="Times New Roman" pitchFamily="18" charset="0"/>
              </a:rPr>
              <a:t>College (RYMEC)</a:t>
            </a:r>
            <a:r>
              <a:rPr lang="en-US" sz="2000" b="1" u="sng" dirty="0" smtClean="0">
                <a:solidFill>
                  <a:srgbClr val="00B0F0"/>
                </a:solidFill>
                <a:latin typeface="Times New Roman" pitchFamily="18" charset="0"/>
                <a:cs typeface="Times New Roman" pitchFamily="18" charset="0"/>
              </a:rPr>
              <a:t/>
            </a:r>
            <a:br>
              <a:rPr lang="en-US" sz="2000" b="1" u="sng" dirty="0" smtClean="0">
                <a:solidFill>
                  <a:srgbClr val="00B0F0"/>
                </a:solidFill>
                <a:latin typeface="Times New Roman" pitchFamily="18" charset="0"/>
                <a:cs typeface="Times New Roman" pitchFamily="18" charset="0"/>
              </a:rPr>
            </a:br>
            <a:r>
              <a:rPr lang="en-US" sz="2000" b="1" u="sng" dirty="0" smtClean="0">
                <a:latin typeface="Times New Roman" pitchFamily="18" charset="0"/>
                <a:cs typeface="Times New Roman" pitchFamily="18" charset="0"/>
              </a:rPr>
              <a:t>(Formerly ,  </a:t>
            </a:r>
            <a:r>
              <a:rPr lang="en-US" sz="2000" b="1" u="sng" dirty="0" err="1" smtClean="0">
                <a:latin typeface="Times New Roman" pitchFamily="18" charset="0"/>
                <a:cs typeface="Times New Roman" pitchFamily="18" charset="0"/>
              </a:rPr>
              <a:t>Vijayanagara</a:t>
            </a:r>
            <a:r>
              <a:rPr lang="en-US" sz="2000" b="1" u="sng" dirty="0" smtClean="0">
                <a:latin typeface="Times New Roman" pitchFamily="18" charset="0"/>
                <a:cs typeface="Times New Roman" pitchFamily="18" charset="0"/>
              </a:rPr>
              <a:t> Engineering College (VEC), Ballari )</a:t>
            </a:r>
            <a:r>
              <a:rPr lang="en-US" b="1" u="sng" dirty="0" smtClean="0"/>
              <a:t/>
            </a:r>
            <a:br>
              <a:rPr lang="en-US" b="1" u="sng" dirty="0" smtClean="0"/>
            </a:br>
            <a:endParaRPr lang="en-US" u="sng" dirty="0"/>
          </a:p>
        </p:txBody>
      </p:sp>
      <p:pic>
        <p:nvPicPr>
          <p:cNvPr id="4" name="Content Placeholder 3" descr="C:\Users\C Thotappa\Downloads\RYMEC photo.JPG"/>
          <p:cNvPicPr>
            <a:picLocks noGrp="1" noChangeAspect="1" noChangeArrowheads="1"/>
          </p:cNvPicPr>
          <p:nvPr>
            <p:ph idx="1"/>
          </p:nvPr>
        </p:nvPicPr>
        <p:blipFill>
          <a:blip r:embed="rId2" cstate="print"/>
          <a:srcRect/>
          <a:stretch>
            <a:fillRect/>
          </a:stretch>
        </p:blipFill>
        <p:spPr bwMode="auto">
          <a:xfrm>
            <a:off x="533400" y="1066800"/>
            <a:ext cx="8229600" cy="4648200"/>
          </a:xfrm>
          <a:prstGeom prst="rect">
            <a:avLst/>
          </a:prstGeom>
          <a:noFill/>
          <a:ln w="25400">
            <a:solidFill>
              <a:schemeClr val="tx1"/>
            </a:solidFill>
          </a:ln>
        </p:spPr>
      </p:pic>
      <p:pic>
        <p:nvPicPr>
          <p:cNvPr id="5" name="Picture 7" descr="download"/>
          <p:cNvPicPr>
            <a:picLocks noChangeAspect="1" noChangeArrowheads="1"/>
          </p:cNvPicPr>
          <p:nvPr/>
        </p:nvPicPr>
        <p:blipFill>
          <a:blip r:embed="rId3"/>
          <a:srcRect/>
          <a:stretch>
            <a:fillRect/>
          </a:stretch>
        </p:blipFill>
        <p:spPr bwMode="auto">
          <a:xfrm>
            <a:off x="685800" y="228600"/>
            <a:ext cx="685800" cy="629579"/>
          </a:xfrm>
          <a:prstGeom prst="rect">
            <a:avLst/>
          </a:prstGeom>
          <a:noFill/>
          <a:ln w="25400">
            <a:solidFill>
              <a:srgbClr val="000000"/>
            </a:solidFill>
            <a:miter lim="800000"/>
            <a:headEnd/>
            <a:tailEnd/>
          </a:ln>
        </p:spPr>
      </p:pic>
      <p:sp>
        <p:nvSpPr>
          <p:cNvPr id="6" name="Rectangle 5"/>
          <p:cNvSpPr/>
          <p:nvPr/>
        </p:nvSpPr>
        <p:spPr>
          <a:xfrm>
            <a:off x="381000" y="5791200"/>
            <a:ext cx="8534400" cy="369332"/>
          </a:xfrm>
          <a:prstGeom prst="rect">
            <a:avLst/>
          </a:prstGeom>
        </p:spPr>
        <p:txBody>
          <a:bodyPr wrap="square">
            <a:spAutoFit/>
          </a:bodyPr>
          <a:lstStyle/>
          <a:p>
            <a:pPr algn="ctr"/>
            <a:r>
              <a:rPr lang="en-US" b="1" dirty="0" smtClean="0">
                <a:solidFill>
                  <a:srgbClr val="FF0000"/>
                </a:solidFill>
                <a:latin typeface="Bookman Old Style" pitchFamily="18" charset="0"/>
              </a:rPr>
              <a:t>Welcome to 4</a:t>
            </a:r>
            <a:r>
              <a:rPr lang="en-US" b="1" baseline="30000" dirty="0" smtClean="0">
                <a:solidFill>
                  <a:srgbClr val="FF0000"/>
                </a:solidFill>
                <a:latin typeface="Bookman Old Style" pitchFamily="18" charset="0"/>
              </a:rPr>
              <a:t>th</a:t>
            </a:r>
            <a:r>
              <a:rPr lang="en-US" b="1" dirty="0" smtClean="0">
                <a:solidFill>
                  <a:srgbClr val="FF0000"/>
                </a:solidFill>
                <a:latin typeface="Bookman Old Style" pitchFamily="18" charset="0"/>
              </a:rPr>
              <a:t>  Semester Mechanical Engineering, RYMEC Family.</a:t>
            </a:r>
            <a:endParaRPr lang="en-US" dirty="0">
              <a:latin typeface="Bookman Old Style" pitchFamily="18" charset="0"/>
            </a:endParaRPr>
          </a:p>
        </p:txBody>
      </p:sp>
      <p:pic>
        <p:nvPicPr>
          <p:cNvPr id="7" name="Picture 6" descr="scan0005"/>
          <p:cNvPicPr/>
          <p:nvPr/>
        </p:nvPicPr>
        <p:blipFill>
          <a:blip r:embed="rId4"/>
          <a:srcRect/>
          <a:stretch>
            <a:fillRect/>
          </a:stretch>
        </p:blipFill>
        <p:spPr bwMode="auto">
          <a:xfrm>
            <a:off x="7924800" y="152400"/>
            <a:ext cx="914400" cy="838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CB8A2ED-4FE5-46D4-B55F-4E9C2A649A18}" type="slidenum">
              <a:rPr lang="en-US" smtClean="0"/>
              <a:pPr/>
              <a:t>1</a:t>
            </a:fld>
            <a:endParaRPr lang="en-US" dirty="0"/>
          </a:p>
        </p:txBody>
      </p:sp>
      <p:sp>
        <p:nvSpPr>
          <p:cNvPr id="9" name="Footer Placeholder 8"/>
          <p:cNvSpPr>
            <a:spLocks noGrp="1"/>
          </p:cNvSpPr>
          <p:nvPr>
            <p:ph type="ftr" sz="quarter" idx="11"/>
          </p:nvPr>
        </p:nvSpPr>
        <p:spPr>
          <a:xfrm>
            <a:off x="1371600" y="6356350"/>
            <a:ext cx="5638800" cy="365125"/>
          </a:xfrm>
        </p:spPr>
        <p:txBody>
          <a:bodyPr/>
          <a:lstStyle/>
          <a:p>
            <a:r>
              <a:rPr lang="en-US" sz="1400" dirty="0" smtClean="0">
                <a:solidFill>
                  <a:schemeClr val="accent1"/>
                </a:solidFill>
              </a:rPr>
              <a:t>DEPARTMENT  OF MECHANICAL ENGINEERING , RYMEC, BALLARI           </a:t>
            </a:r>
            <a:endParaRPr lang="en-US" sz="1400"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609600"/>
          </a:xfrm>
        </p:spPr>
        <p:txBody>
          <a:bodyPr>
            <a:normAutofit/>
          </a:bodyPr>
          <a:lstStyle/>
          <a:p>
            <a:r>
              <a:rPr lang="en-US" sz="2200" b="1" dirty="0" smtClean="0">
                <a:latin typeface="Bookman Old Style" pitchFamily="18" charset="0"/>
              </a:rPr>
              <a:t>Based On Working Temperature</a:t>
            </a:r>
            <a:endParaRPr lang="en-US" sz="2200" dirty="0">
              <a:latin typeface="Bookman Old Style" pitchFamily="18" charset="0"/>
            </a:endParaRPr>
          </a:p>
        </p:txBody>
      </p:sp>
      <p:sp>
        <p:nvSpPr>
          <p:cNvPr id="7" name="Content Placeholder 6"/>
          <p:cNvSpPr>
            <a:spLocks noGrp="1"/>
          </p:cNvSpPr>
          <p:nvPr>
            <p:ph sz="half" idx="1"/>
          </p:nvPr>
        </p:nvSpPr>
        <p:spPr>
          <a:xfrm>
            <a:off x="0" y="609600"/>
            <a:ext cx="4572000" cy="5943600"/>
          </a:xfrm>
        </p:spPr>
        <p:txBody>
          <a:bodyPr>
            <a:normAutofit fontScale="85000" lnSpcReduction="10000"/>
          </a:bodyPr>
          <a:lstStyle/>
          <a:p>
            <a:pPr>
              <a:buNone/>
            </a:pPr>
            <a:r>
              <a:rPr lang="en-US" sz="2000" dirty="0" smtClean="0">
                <a:latin typeface="Bookman Old Style" pitchFamily="18" charset="0"/>
              </a:rPr>
              <a:t>Hot Working</a:t>
            </a:r>
            <a:r>
              <a:rPr lang="en-US" dirty="0" smtClean="0"/>
              <a:t>: </a:t>
            </a:r>
          </a:p>
          <a:p>
            <a:pPr algn="just"/>
            <a:r>
              <a:rPr lang="en-US" sz="2000" dirty="0" smtClean="0">
                <a:latin typeface="Bookman Old Style" pitchFamily="18" charset="0"/>
              </a:rPr>
              <a:t>If the working temperature of the work piece is above the recrystalization temperature but below the melting point .</a:t>
            </a:r>
          </a:p>
          <a:p>
            <a:pPr algn="just">
              <a:buNone/>
            </a:pPr>
            <a:endParaRPr lang="en-US" sz="2000" dirty="0" smtClean="0">
              <a:latin typeface="Bookman Old Style" pitchFamily="18" charset="0"/>
            </a:endParaRPr>
          </a:p>
          <a:p>
            <a:pPr algn="just"/>
            <a:r>
              <a:rPr lang="en-US" sz="2000" dirty="0" smtClean="0">
                <a:latin typeface="Bookman Old Style" pitchFamily="18" charset="0"/>
              </a:rPr>
              <a:t> Ex: Forging , Rolling , Extrusion etc</a:t>
            </a:r>
          </a:p>
          <a:p>
            <a:pPr algn="just"/>
            <a:endParaRPr lang="en-US" sz="2000" dirty="0" smtClean="0">
              <a:latin typeface="Bookman Old Style" pitchFamily="18" charset="0"/>
            </a:endParaRPr>
          </a:p>
          <a:p>
            <a:pPr algn="just"/>
            <a:r>
              <a:rPr lang="en-US" sz="2000" dirty="0" smtClean="0">
                <a:latin typeface="Bookman Old Style" pitchFamily="18" charset="0"/>
              </a:rPr>
              <a:t>Working Temperature Range: 0.5 </a:t>
            </a:r>
            <a:r>
              <a:rPr lang="en-US" sz="1800" dirty="0" smtClean="0">
                <a:latin typeface="Bookman Old Style" pitchFamily="18" charset="0"/>
              </a:rPr>
              <a:t>Tm</a:t>
            </a:r>
            <a:r>
              <a:rPr lang="en-US" sz="2000" dirty="0" smtClean="0">
                <a:latin typeface="Bookman Old Style" pitchFamily="18" charset="0"/>
              </a:rPr>
              <a:t> -0.75 Tm (meting Temp of the work metal</a:t>
            </a:r>
          </a:p>
          <a:p>
            <a:pPr algn="just"/>
            <a:endParaRPr lang="en-US" sz="2000" dirty="0" smtClean="0">
              <a:latin typeface="Bookman Old Style" pitchFamily="18" charset="0"/>
            </a:endParaRPr>
          </a:p>
          <a:p>
            <a:pPr algn="just"/>
            <a:r>
              <a:rPr lang="en-US" sz="2000" dirty="0" smtClean="0">
                <a:latin typeface="Bookman Old Style" pitchFamily="18" charset="0"/>
              </a:rPr>
              <a:t>Metals at increased temperature loses its strength and hardness, but regains ductility </a:t>
            </a:r>
          </a:p>
          <a:p>
            <a:pPr algn="just">
              <a:buNone/>
            </a:pPr>
            <a:endParaRPr lang="en-US" sz="2000" dirty="0" smtClean="0">
              <a:latin typeface="Bookman Old Style" pitchFamily="18" charset="0"/>
            </a:endParaRPr>
          </a:p>
          <a:p>
            <a:pPr algn="just"/>
            <a:r>
              <a:rPr lang="en-US" sz="2000" dirty="0" smtClean="0">
                <a:latin typeface="Bookman Old Style" pitchFamily="18" charset="0"/>
              </a:rPr>
              <a:t>This reduces the stress required to produce plastic Deformation.</a:t>
            </a:r>
          </a:p>
          <a:p>
            <a:pPr algn="just">
              <a:buNone/>
            </a:pPr>
            <a:endParaRPr lang="en-US" sz="2000" dirty="0" smtClean="0">
              <a:latin typeface="Bookman Old Style" pitchFamily="18" charset="0"/>
            </a:endParaRPr>
          </a:p>
          <a:p>
            <a:pPr algn="just"/>
            <a:r>
              <a:rPr lang="en-US" sz="2000" dirty="0" smtClean="0">
                <a:latin typeface="Bookman Old Style" pitchFamily="18" charset="0"/>
              </a:rPr>
              <a:t> it replaces microstructure with fine shaped grains from recrystalization at higher temperature</a:t>
            </a:r>
            <a:endParaRPr lang="en-US" sz="2000" dirty="0">
              <a:latin typeface="Bookman Old Style" pitchFamily="18" charset="0"/>
            </a:endParaRPr>
          </a:p>
        </p:txBody>
      </p:sp>
      <p:sp>
        <p:nvSpPr>
          <p:cNvPr id="8" name="Content Placeholder 7"/>
          <p:cNvSpPr>
            <a:spLocks noGrp="1"/>
          </p:cNvSpPr>
          <p:nvPr>
            <p:ph sz="half" idx="2"/>
          </p:nvPr>
        </p:nvSpPr>
        <p:spPr>
          <a:xfrm>
            <a:off x="4953000" y="685800"/>
            <a:ext cx="4038600" cy="5410200"/>
          </a:xfrm>
        </p:spPr>
        <p:txBody>
          <a:bodyPr>
            <a:normAutofit fontScale="85000" lnSpcReduction="10000"/>
          </a:bodyPr>
          <a:lstStyle/>
          <a:p>
            <a:pPr>
              <a:buNone/>
            </a:pPr>
            <a:r>
              <a:rPr lang="en-US" sz="2000" dirty="0" smtClean="0">
                <a:latin typeface="Bookman Old Style" pitchFamily="18" charset="0"/>
              </a:rPr>
              <a:t>Cold Working:    </a:t>
            </a:r>
          </a:p>
          <a:p>
            <a:pPr algn="just"/>
            <a:r>
              <a:rPr lang="en-US" sz="2000" dirty="0" smtClean="0">
                <a:latin typeface="Bookman Old Style" pitchFamily="18" charset="0"/>
              </a:rPr>
              <a:t>If the working temperature of the work piece is at or near room temperature.</a:t>
            </a:r>
          </a:p>
          <a:p>
            <a:pPr algn="just"/>
            <a:endParaRPr lang="en-US" sz="2000" dirty="0" smtClean="0">
              <a:latin typeface="Bookman Old Style" pitchFamily="18" charset="0"/>
            </a:endParaRPr>
          </a:p>
          <a:p>
            <a:pPr algn="just"/>
            <a:r>
              <a:rPr lang="en-US" sz="2000" dirty="0" smtClean="0">
                <a:latin typeface="Bookman Old Style" pitchFamily="18" charset="0"/>
              </a:rPr>
              <a:t>Ex: bending  shearing , etc</a:t>
            </a:r>
          </a:p>
          <a:p>
            <a:pPr algn="just"/>
            <a:endParaRPr lang="en-US" sz="2000" dirty="0" smtClean="0">
              <a:latin typeface="Bookman Old Style" pitchFamily="18" charset="0"/>
            </a:endParaRPr>
          </a:p>
          <a:p>
            <a:pPr algn="just"/>
            <a:r>
              <a:rPr lang="en-US" sz="2000" dirty="0" smtClean="0">
                <a:latin typeface="Bookman Old Style" pitchFamily="18" charset="0"/>
              </a:rPr>
              <a:t>In Cold Working  although there is an increase in the strength , surface finish of the   deformed metal, energy required to deform the work piece metal is very high at low temperatures.</a:t>
            </a:r>
          </a:p>
          <a:p>
            <a:pPr algn="just"/>
            <a:endParaRPr lang="en-US" sz="2000" dirty="0" smtClean="0">
              <a:latin typeface="Bookman Old Style" pitchFamily="18" charset="0"/>
            </a:endParaRPr>
          </a:p>
          <a:p>
            <a:pPr algn="just"/>
            <a:r>
              <a:rPr lang="en-US" sz="2000" dirty="0" smtClean="0">
                <a:latin typeface="Bookman Old Style" pitchFamily="18" charset="0"/>
              </a:rPr>
              <a:t>Therefore making it necessary for powerful machine equipments ,resulting in overall cost in manufacturing. </a:t>
            </a:r>
          </a:p>
          <a:p>
            <a:pPr algn="just"/>
            <a:endParaRPr lang="en-US" sz="2000" dirty="0" smtClean="0">
              <a:latin typeface="Bookman Old Style" pitchFamily="18" charset="0"/>
            </a:endParaRPr>
          </a:p>
          <a:p>
            <a:pPr algn="just"/>
            <a:endParaRPr lang="en-US" sz="2000" dirty="0" smtClean="0">
              <a:latin typeface="Bookman Old Style" pitchFamily="18" charset="0"/>
            </a:endParaRPr>
          </a:p>
          <a:p>
            <a:pPr algn="just"/>
            <a:endParaRPr lang="en-US" sz="2000" dirty="0" smtClean="0">
              <a:latin typeface="Bookman Old Style" pitchFamily="18" charset="0"/>
            </a:endParaRPr>
          </a:p>
        </p:txBody>
      </p:sp>
      <p:sp>
        <p:nvSpPr>
          <p:cNvPr id="6" name="Slide Number Placeholder 5"/>
          <p:cNvSpPr>
            <a:spLocks noGrp="1"/>
          </p:cNvSpPr>
          <p:nvPr>
            <p:ph type="sldNum" sz="quarter" idx="12"/>
          </p:nvPr>
        </p:nvSpPr>
        <p:spPr>
          <a:xfrm>
            <a:off x="6477000" y="6492875"/>
            <a:ext cx="2133600" cy="365125"/>
          </a:xfrm>
        </p:spPr>
        <p:txBody>
          <a:bodyPr/>
          <a:lstStyle/>
          <a:p>
            <a:fld id="{7CB8A2ED-4FE5-46D4-B55F-4E9C2A649A18}" type="slidenum">
              <a:rPr lang="en-US" smtClean="0"/>
              <a:pPr/>
              <a:t>10</a:t>
            </a:fld>
            <a:endParaRPr lang="en-US"/>
          </a:p>
        </p:txBody>
      </p:sp>
      <p:sp>
        <p:nvSpPr>
          <p:cNvPr id="9" name="Footer Placeholder 8"/>
          <p:cNvSpPr>
            <a:spLocks noGrp="1"/>
          </p:cNvSpPr>
          <p:nvPr>
            <p:ph type="ftr" sz="quarter" idx="11"/>
          </p:nvPr>
        </p:nvSpPr>
        <p:spPr>
          <a:xfrm>
            <a:off x="4191000" y="6356350"/>
            <a:ext cx="3810000" cy="365125"/>
          </a:xfrm>
        </p:spPr>
        <p:txBody>
          <a:bodyPr/>
          <a:lstStyle/>
          <a:p>
            <a:r>
              <a:rPr lang="en-US" dirty="0" smtClean="0">
                <a:solidFill>
                  <a:schemeClr val="accent1"/>
                </a:solidFill>
              </a:rPr>
              <a:t>D EPARTMENT  OF MECHANICAL ENGINEERING , RYMEC, BALLARI</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609599"/>
          </a:xfrm>
        </p:spPr>
        <p:txBody>
          <a:bodyPr>
            <a:normAutofit/>
          </a:bodyPr>
          <a:lstStyle/>
          <a:p>
            <a:r>
              <a:rPr lang="en-US" sz="2400" b="1" dirty="0" smtClean="0">
                <a:latin typeface="Bookman Old Style" pitchFamily="18" charset="0"/>
              </a:rPr>
              <a:t>Forging</a:t>
            </a:r>
            <a:r>
              <a:rPr lang="en-US" sz="2400" dirty="0" smtClean="0">
                <a:latin typeface="Bookman Old Style" pitchFamily="18" charset="0"/>
              </a:rPr>
              <a:t> </a:t>
            </a:r>
            <a:endParaRPr lang="en-US" sz="2400" dirty="0">
              <a:latin typeface="Bookman Old Style" pitchFamily="18" charset="0"/>
            </a:endParaRPr>
          </a:p>
        </p:txBody>
      </p:sp>
      <p:sp>
        <p:nvSpPr>
          <p:cNvPr id="5" name="Subtitle 4"/>
          <p:cNvSpPr>
            <a:spLocks noGrp="1"/>
          </p:cNvSpPr>
          <p:nvPr>
            <p:ph type="subTitle" idx="1"/>
          </p:nvPr>
        </p:nvSpPr>
        <p:spPr>
          <a:xfrm>
            <a:off x="381000" y="990600"/>
            <a:ext cx="8382000" cy="5257800"/>
          </a:xfrm>
        </p:spPr>
        <p:txBody>
          <a:bodyPr/>
          <a:lstStyle/>
          <a:p>
            <a:pPr algn="just">
              <a:lnSpc>
                <a:spcPct val="150000"/>
              </a:lnSpc>
              <a:buFont typeface="Arial" pitchFamily="34" charset="0"/>
              <a:buChar char="•"/>
            </a:pPr>
            <a:r>
              <a:rPr lang="en-US" sz="1700" dirty="0" smtClean="0">
                <a:solidFill>
                  <a:schemeClr val="tx1"/>
                </a:solidFill>
                <a:latin typeface="Bookman Old Style" pitchFamily="18" charset="0"/>
              </a:rPr>
              <a:t>Forging is the type of manufacturing process , wherein in a metal is heated to its plastic deformation state (above recrystalization temperature) and deformed to the desired shape and size by the application of  compressive forces through a hammer , press, rolls.</a:t>
            </a:r>
          </a:p>
          <a:p>
            <a:pPr algn="just">
              <a:lnSpc>
                <a:spcPct val="150000"/>
              </a:lnSpc>
              <a:buFont typeface="Arial" pitchFamily="34" charset="0"/>
              <a:buChar char="•"/>
            </a:pPr>
            <a:endParaRPr lang="en-US" sz="1700" dirty="0" smtClean="0">
              <a:solidFill>
                <a:schemeClr val="tx1"/>
              </a:solidFill>
              <a:latin typeface="Bookman Old Style" pitchFamily="18" charset="0"/>
            </a:endParaRPr>
          </a:p>
          <a:p>
            <a:pPr algn="just">
              <a:lnSpc>
                <a:spcPct val="150000"/>
              </a:lnSpc>
              <a:buFont typeface="Arial" pitchFamily="34" charset="0"/>
              <a:buChar char="•"/>
            </a:pPr>
            <a:r>
              <a:rPr lang="en-US" sz="1700" dirty="0" smtClean="0">
                <a:solidFill>
                  <a:schemeClr val="tx1"/>
                </a:solidFill>
                <a:latin typeface="Bookman Old Style" pitchFamily="18" charset="0"/>
              </a:rPr>
              <a:t>If the compressive forces is applied manually by using specific tools, it is called hand forging, or smith forging </a:t>
            </a:r>
          </a:p>
          <a:p>
            <a:pPr algn="just">
              <a:lnSpc>
                <a:spcPct val="150000"/>
              </a:lnSpc>
              <a:buFont typeface="Arial" pitchFamily="34" charset="0"/>
              <a:buChar char="•"/>
            </a:pPr>
            <a:endParaRPr lang="en-US" sz="1700" dirty="0" smtClean="0">
              <a:solidFill>
                <a:schemeClr val="tx1"/>
              </a:solidFill>
              <a:latin typeface="Bookman Old Style" pitchFamily="18" charset="0"/>
            </a:endParaRPr>
          </a:p>
          <a:p>
            <a:pPr algn="just">
              <a:lnSpc>
                <a:spcPct val="150000"/>
              </a:lnSpc>
              <a:buFont typeface="Arial" pitchFamily="34" charset="0"/>
              <a:buChar char="•"/>
            </a:pPr>
            <a:r>
              <a:rPr lang="en-US" sz="1700" dirty="0" smtClean="0">
                <a:solidFill>
                  <a:schemeClr val="tx1"/>
                </a:solidFill>
                <a:latin typeface="Bookman Old Style" pitchFamily="18" charset="0"/>
              </a:rPr>
              <a:t>If the compressive forces is applied using machines ,it is called Power forging .</a:t>
            </a:r>
          </a:p>
          <a:p>
            <a:pPr algn="just">
              <a:lnSpc>
                <a:spcPct val="150000"/>
              </a:lnSpc>
              <a:buFont typeface="Arial" pitchFamily="34" charset="0"/>
              <a:buChar char="•"/>
            </a:pPr>
            <a:endParaRPr lang="en-US" sz="1700" dirty="0" smtClean="0">
              <a:solidFill>
                <a:schemeClr val="tx1"/>
              </a:solidFill>
              <a:latin typeface="Bookman Old Style" pitchFamily="18" charset="0"/>
            </a:endParaRPr>
          </a:p>
          <a:p>
            <a:pPr algn="just">
              <a:lnSpc>
                <a:spcPct val="150000"/>
              </a:lnSpc>
              <a:buFont typeface="Arial" pitchFamily="34" charset="0"/>
              <a:buChar char="•"/>
            </a:pPr>
            <a:r>
              <a:rPr lang="en-US" sz="1700" dirty="0" smtClean="0">
                <a:solidFill>
                  <a:schemeClr val="tx1"/>
                </a:solidFill>
                <a:latin typeface="Bookman Old Style" pitchFamily="18" charset="0"/>
              </a:rPr>
              <a:t>Most forging operations are usually carried out at hot working conditions.</a:t>
            </a:r>
          </a:p>
          <a:p>
            <a:pPr algn="just">
              <a:buFont typeface="Arial" pitchFamily="34" charset="0"/>
              <a:buChar char="•"/>
            </a:pPr>
            <a:endParaRPr lang="en-US" sz="1700" dirty="0" smtClean="0">
              <a:solidFill>
                <a:schemeClr val="tx1"/>
              </a:solidFill>
              <a:latin typeface="Bookman Old Style" pitchFamily="18" charset="0"/>
            </a:endParaRPr>
          </a:p>
          <a:p>
            <a:pPr algn="just">
              <a:buFont typeface="Arial" pitchFamily="34" charset="0"/>
              <a:buChar char="•"/>
            </a:pPr>
            <a:endParaRPr lang="en-US" sz="1700" dirty="0" smtClean="0">
              <a:solidFill>
                <a:schemeClr val="tx1"/>
              </a:solidFill>
              <a:latin typeface="Bookman Old Style" pitchFamily="18" charset="0"/>
            </a:endParaRPr>
          </a:p>
        </p:txBody>
      </p:sp>
      <p:sp>
        <p:nvSpPr>
          <p:cNvPr id="4" name="Slide Number Placeholder 3"/>
          <p:cNvSpPr>
            <a:spLocks noGrp="1"/>
          </p:cNvSpPr>
          <p:nvPr>
            <p:ph type="sldNum" sz="quarter" idx="12"/>
          </p:nvPr>
        </p:nvSpPr>
        <p:spPr/>
        <p:txBody>
          <a:bodyPr/>
          <a:lstStyle/>
          <a:p>
            <a:fld id="{7CB8A2ED-4FE5-46D4-B55F-4E9C2A649A18}" type="slidenum">
              <a:rPr lang="en-US" smtClean="0"/>
              <a:pPr/>
              <a:t>11</a:t>
            </a:fld>
            <a:endParaRPr lang="en-US" dirty="0"/>
          </a:p>
        </p:txBody>
      </p:sp>
      <p:sp>
        <p:nvSpPr>
          <p:cNvPr id="6" name="Footer Placeholder 5"/>
          <p:cNvSpPr>
            <a:spLocks noGrp="1"/>
          </p:cNvSpPr>
          <p:nvPr>
            <p:ph type="ftr" sz="quarter" idx="11"/>
          </p:nvPr>
        </p:nvSpPr>
        <p:spPr>
          <a:xfrm>
            <a:off x="2514600" y="6356350"/>
            <a:ext cx="39624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781800" cy="487362"/>
          </a:xfrm>
        </p:spPr>
        <p:txBody>
          <a:bodyPr>
            <a:normAutofit fontScale="90000"/>
          </a:bodyPr>
          <a:lstStyle/>
          <a:p>
            <a:r>
              <a:rPr lang="en-US" sz="2800" b="1" dirty="0" smtClean="0">
                <a:latin typeface="Bookman Old Style" pitchFamily="18" charset="0"/>
              </a:rPr>
              <a:t>Classification Of Forging Process</a:t>
            </a:r>
          </a:p>
        </p:txBody>
      </p:sp>
      <p:sp>
        <p:nvSpPr>
          <p:cNvPr id="3" name="Content Placeholder 2"/>
          <p:cNvSpPr>
            <a:spLocks noGrp="1"/>
          </p:cNvSpPr>
          <p:nvPr>
            <p:ph idx="1"/>
          </p:nvPr>
        </p:nvSpPr>
        <p:spPr>
          <a:xfrm>
            <a:off x="457200" y="914400"/>
            <a:ext cx="8229600" cy="5410199"/>
          </a:xfrm>
        </p:spPr>
        <p:txBody>
          <a:bodyPr>
            <a:normAutofit/>
          </a:bodyPr>
          <a:lstStyle/>
          <a:p>
            <a:pPr marL="0" indent="0" algn="just">
              <a:lnSpc>
                <a:spcPct val="150000"/>
              </a:lnSpc>
              <a:buNone/>
            </a:pPr>
            <a:r>
              <a:rPr lang="en-US" sz="2000" b="1" dirty="0" smtClean="0">
                <a:latin typeface="Bookman Old Style" pitchFamily="18" charset="0"/>
              </a:rPr>
              <a:t>Forging process can be classified as :</a:t>
            </a:r>
          </a:p>
          <a:p>
            <a:pPr marL="0" indent="0" algn="just">
              <a:lnSpc>
                <a:spcPct val="150000"/>
              </a:lnSpc>
              <a:buNone/>
            </a:pPr>
            <a:r>
              <a:rPr lang="en-US" sz="2000" dirty="0" smtClean="0">
                <a:latin typeface="Bookman Old Style" pitchFamily="18" charset="0"/>
              </a:rPr>
              <a:t>                1. Open Die Forging</a:t>
            </a:r>
          </a:p>
          <a:p>
            <a:pPr marL="0" indent="0" algn="just">
              <a:lnSpc>
                <a:spcPct val="150000"/>
              </a:lnSpc>
              <a:buNone/>
            </a:pPr>
            <a:r>
              <a:rPr lang="en-US" sz="2000" dirty="0" smtClean="0">
                <a:latin typeface="Bookman Old Style" pitchFamily="18" charset="0"/>
              </a:rPr>
              <a:t>                2. Impression Die Forging.</a:t>
            </a:r>
          </a:p>
          <a:p>
            <a:pPr marL="0" indent="0" algn="just">
              <a:lnSpc>
                <a:spcPct val="150000"/>
              </a:lnSpc>
              <a:buNone/>
            </a:pPr>
            <a:r>
              <a:rPr lang="en-US" sz="2000" dirty="0" smtClean="0">
                <a:latin typeface="Bookman Old Style" pitchFamily="18" charset="0"/>
              </a:rPr>
              <a:t>                3. Closed Die Forging.</a:t>
            </a:r>
          </a:p>
          <a:p>
            <a:pPr marL="0" indent="0" algn="just">
              <a:lnSpc>
                <a:spcPct val="150000"/>
              </a:lnSpc>
              <a:buNone/>
            </a:pPr>
            <a:r>
              <a:rPr lang="en-US" sz="2000" dirty="0" smtClean="0">
                <a:latin typeface="Bookman Old Style" pitchFamily="18" charset="0"/>
              </a:rPr>
              <a:t>                </a:t>
            </a:r>
          </a:p>
        </p:txBody>
      </p:sp>
      <p:sp>
        <p:nvSpPr>
          <p:cNvPr id="4" name="Slide Number Placeholder 3"/>
          <p:cNvSpPr>
            <a:spLocks noGrp="1"/>
          </p:cNvSpPr>
          <p:nvPr>
            <p:ph type="sldNum" sz="quarter" idx="12"/>
          </p:nvPr>
        </p:nvSpPr>
        <p:spPr/>
        <p:txBody>
          <a:bodyPr/>
          <a:lstStyle/>
          <a:p>
            <a:fld id="{7CB8A2ED-4FE5-46D4-B55F-4E9C2A649A18}" type="slidenum">
              <a:rPr lang="en-US" smtClean="0"/>
              <a:pPr/>
              <a:t>12</a:t>
            </a:fld>
            <a:endParaRPr lang="en-US"/>
          </a:p>
        </p:txBody>
      </p:sp>
      <p:sp>
        <p:nvSpPr>
          <p:cNvPr id="5" name="Footer Placeholder 4"/>
          <p:cNvSpPr>
            <a:spLocks noGrp="1"/>
          </p:cNvSpPr>
          <p:nvPr>
            <p:ph type="ftr" sz="quarter" idx="11"/>
          </p:nvPr>
        </p:nvSpPr>
        <p:spPr>
          <a:xfrm>
            <a:off x="2209800" y="6096000"/>
            <a:ext cx="4572000" cy="625475"/>
          </a:xfrm>
        </p:spPr>
        <p:txBody>
          <a:bodyPr/>
          <a:lstStyle/>
          <a:p>
            <a:r>
              <a:rPr lang="en-US" dirty="0" smtClean="0">
                <a:solidFill>
                  <a:schemeClr val="accent1"/>
                </a:solidFill>
              </a:rPr>
              <a:t>DEPARTMENT  OF MECHANICAL ENGINEERING , RYMEC, BALLARI           </a:t>
            </a:r>
          </a:p>
          <a:p>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334962"/>
          </a:xfrm>
        </p:spPr>
        <p:txBody>
          <a:bodyPr>
            <a:normAutofit fontScale="90000"/>
          </a:bodyPr>
          <a:lstStyle/>
          <a:p>
            <a:r>
              <a:rPr lang="en-US" sz="2800" dirty="0" smtClean="0">
                <a:latin typeface="Bookman Old Style" pitchFamily="18" charset="0"/>
              </a:rPr>
              <a:t>Open Die Forging</a:t>
            </a:r>
            <a:endParaRPr lang="en-US" sz="2800" dirty="0"/>
          </a:p>
        </p:txBody>
      </p:sp>
      <p:sp>
        <p:nvSpPr>
          <p:cNvPr id="3" name="Content Placeholder 2"/>
          <p:cNvSpPr>
            <a:spLocks noGrp="1"/>
          </p:cNvSpPr>
          <p:nvPr>
            <p:ph sz="half" idx="1"/>
          </p:nvPr>
        </p:nvSpPr>
        <p:spPr>
          <a:xfrm>
            <a:off x="228600" y="914400"/>
            <a:ext cx="4267200" cy="5562600"/>
          </a:xfrm>
        </p:spPr>
        <p:txBody>
          <a:bodyPr>
            <a:normAutofit fontScale="62500" lnSpcReduction="20000"/>
          </a:bodyPr>
          <a:lstStyle/>
          <a:p>
            <a:pPr marL="0" indent="0" algn="just">
              <a:lnSpc>
                <a:spcPct val="220000"/>
              </a:lnSpc>
            </a:pPr>
            <a:r>
              <a:rPr lang="en-US" sz="2400" dirty="0" smtClean="0">
                <a:latin typeface="Bookman Old Style" pitchFamily="18" charset="0"/>
              </a:rPr>
              <a:t>It is also called as smith forging , carried out between flat dies that do not enclose the workipece.</a:t>
            </a:r>
          </a:p>
          <a:p>
            <a:pPr marL="0" indent="0" algn="just">
              <a:lnSpc>
                <a:spcPct val="220000"/>
              </a:lnSpc>
            </a:pPr>
            <a:r>
              <a:rPr lang="en-US" sz="2400" dirty="0" smtClean="0">
                <a:latin typeface="Bookman Old Style" pitchFamily="18" charset="0"/>
              </a:rPr>
              <a:t>Dies are usually flat in shape, but some may have simple contoured shape like round, concave, or convex .</a:t>
            </a:r>
          </a:p>
          <a:p>
            <a:pPr marL="0" indent="0" algn="just">
              <a:lnSpc>
                <a:spcPct val="220000"/>
              </a:lnSpc>
            </a:pPr>
            <a:r>
              <a:rPr lang="en-US" sz="2400" dirty="0" smtClean="0">
                <a:latin typeface="Bookman Old Style" pitchFamily="18" charset="0"/>
              </a:rPr>
              <a:t>Heated workipece metal is placed on a bottom die, which may be a anvil or press bed  while the top die attached to a reciprocating ram strikes repeatedly to deform the workipece </a:t>
            </a:r>
          </a:p>
          <a:p>
            <a:pPr marL="0" indent="0" algn="just">
              <a:lnSpc>
                <a:spcPct val="150000"/>
              </a:lnSpc>
              <a:buNone/>
            </a:pPr>
            <a:r>
              <a:rPr lang="en-US" sz="1700" dirty="0" smtClean="0">
                <a:latin typeface="Bookman Old Style" pitchFamily="18" charset="0"/>
              </a:rPr>
              <a:t>  </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066800"/>
            <a:ext cx="4038600" cy="2785754"/>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13</a:t>
            </a:fld>
            <a:endParaRPr lang="en-US"/>
          </a:p>
        </p:txBody>
      </p:sp>
      <p:sp>
        <p:nvSpPr>
          <p:cNvPr id="6" name="Footer Placeholder 5"/>
          <p:cNvSpPr>
            <a:spLocks noGrp="1"/>
          </p:cNvSpPr>
          <p:nvPr>
            <p:ph type="ftr" sz="quarter" idx="11"/>
          </p:nvPr>
        </p:nvSpPr>
        <p:spPr>
          <a:xfrm>
            <a:off x="2514600" y="6248400"/>
            <a:ext cx="41910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sz="2800" dirty="0" smtClean="0">
                <a:latin typeface="Bookman Old Style" pitchFamily="18" charset="0"/>
              </a:rPr>
              <a:t>Impression Die Forging</a:t>
            </a:r>
            <a:endParaRPr lang="en-US" sz="2800" dirty="0"/>
          </a:p>
        </p:txBody>
      </p:sp>
      <p:sp>
        <p:nvSpPr>
          <p:cNvPr id="3" name="Content Placeholder 2"/>
          <p:cNvSpPr>
            <a:spLocks noGrp="1"/>
          </p:cNvSpPr>
          <p:nvPr>
            <p:ph sz="half" idx="1"/>
          </p:nvPr>
        </p:nvSpPr>
        <p:spPr>
          <a:xfrm>
            <a:off x="0" y="457200"/>
            <a:ext cx="4800600" cy="6248400"/>
          </a:xfrm>
        </p:spPr>
        <p:txBody>
          <a:bodyPr>
            <a:normAutofit/>
          </a:bodyPr>
          <a:lstStyle/>
          <a:p>
            <a:pPr marL="0" indent="0" algn="just"/>
            <a:r>
              <a:rPr lang="en-US" sz="1800" dirty="0" smtClean="0">
                <a:latin typeface="Bookman Old Style" pitchFamily="18" charset="0"/>
              </a:rPr>
              <a:t>Impression die forging makes use of matched dies with contoured impression in each die</a:t>
            </a:r>
          </a:p>
          <a:p>
            <a:pPr marL="0" indent="0" algn="just"/>
            <a:r>
              <a:rPr lang="en-US" sz="1800" dirty="0" smtClean="0">
                <a:latin typeface="Bookman Old Style" pitchFamily="18" charset="0"/>
              </a:rPr>
              <a:t>When two die halves close, the impressions form cavity whose shape is similar to that of the desired product.</a:t>
            </a:r>
          </a:p>
          <a:p>
            <a:pPr marL="0" indent="0" algn="just"/>
            <a:r>
              <a:rPr lang="en-US" sz="1800" dirty="0" smtClean="0">
                <a:latin typeface="Bookman Old Style" pitchFamily="18" charset="0"/>
              </a:rPr>
              <a:t>Two die halves do not fully close with each other , instead designed with a small gap between them (flash gutter).</a:t>
            </a:r>
          </a:p>
          <a:p>
            <a:pPr marL="0" indent="0" algn="just"/>
            <a:r>
              <a:rPr lang="en-US" sz="1800" dirty="0" smtClean="0">
                <a:latin typeface="Bookman Old Style" pitchFamily="18" charset="0"/>
              </a:rPr>
              <a:t> Here the heated workpiece is placed in the bottom die, which is attached to the anvil ,top die is attached to a reciprocating ram  of the machine.</a:t>
            </a:r>
          </a:p>
          <a:p>
            <a:pPr marL="0" indent="0" algn="just"/>
            <a:r>
              <a:rPr lang="en-US" sz="1800" dirty="0" smtClean="0">
                <a:latin typeface="Bookman Old Style" pitchFamily="18" charset="0"/>
              </a:rPr>
              <a:t>The ram falls down causing the top die to force the heated metal to fill the contours of the die.</a:t>
            </a:r>
          </a:p>
          <a:p>
            <a:pPr marL="0" indent="0" algn="just"/>
            <a:r>
              <a:rPr lang="en-US" sz="1800" dirty="0" smtClean="0">
                <a:latin typeface="Bookman Old Style" pitchFamily="18" charset="0"/>
              </a:rPr>
              <a:t>When two dies come together for finishing step ,excess metal present will be squeezed out of the die cavities as thin ribbon(flash). </a:t>
            </a:r>
          </a:p>
          <a:p>
            <a:pPr marL="0" indent="0" algn="just">
              <a:buNone/>
            </a:pPr>
            <a:endParaRPr lang="en-US" sz="1800" dirty="0" smtClean="0">
              <a:latin typeface="Bookman Old Style" pitchFamily="18" charset="0"/>
            </a:endParaRPr>
          </a:p>
          <a:p>
            <a:pPr marL="0" indent="0" algn="just">
              <a:lnSpc>
                <a:spcPct val="150000"/>
              </a:lnSpc>
            </a:pPr>
            <a:endParaRPr lang="en-US" sz="1800" dirty="0" smtClean="0">
              <a:latin typeface="Bookman Old Style" pitchFamily="18" charset="0"/>
            </a:endParaRPr>
          </a:p>
          <a:p>
            <a:pPr marL="0" indent="0" algn="just">
              <a:lnSpc>
                <a:spcPct val="150000"/>
              </a:lnSpc>
            </a:pPr>
            <a:endParaRPr lang="en-US" sz="1800" dirty="0" smtClean="0">
              <a:latin typeface="Bookman Old Style" pitchFamily="18" charset="0"/>
            </a:endParaRPr>
          </a:p>
        </p:txBody>
      </p:sp>
      <p:pic>
        <p:nvPicPr>
          <p:cNvPr id="2054" name="Picture 6"/>
          <p:cNvPicPr>
            <a:picLocks noGrp="1" noChangeAspect="1" noChangeArrowheads="1"/>
          </p:cNvPicPr>
          <p:nvPr>
            <p:ph sz="half" idx="2"/>
          </p:nvPr>
        </p:nvPicPr>
        <p:blipFill>
          <a:blip r:embed="rId2" cstate="print"/>
          <a:srcRect/>
          <a:stretch>
            <a:fillRect/>
          </a:stretch>
        </p:blipFill>
        <p:spPr bwMode="auto">
          <a:xfrm>
            <a:off x="4800600" y="2133600"/>
            <a:ext cx="4267200" cy="297179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14</a:t>
            </a:fld>
            <a:endParaRPr lang="en-US"/>
          </a:p>
        </p:txBody>
      </p:sp>
      <p:sp>
        <p:nvSpPr>
          <p:cNvPr id="6" name="Footer Placeholder 5"/>
          <p:cNvSpPr>
            <a:spLocks noGrp="1"/>
          </p:cNvSpPr>
          <p:nvPr>
            <p:ph type="ftr" sz="quarter" idx="11"/>
          </p:nvPr>
        </p:nvSpPr>
        <p:spPr>
          <a:xfrm>
            <a:off x="2667000" y="6356350"/>
            <a:ext cx="39624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2500" dirty="0" smtClean="0">
                <a:latin typeface="Bookman Old Style" pitchFamily="18" charset="0"/>
              </a:rPr>
              <a:t>Closed Die Forging (flash less forging)</a:t>
            </a:r>
            <a:endParaRPr lang="en-US" sz="2500" dirty="0">
              <a:latin typeface="Bookman Old Style" pitchFamily="18" charset="0"/>
            </a:endParaRPr>
          </a:p>
        </p:txBody>
      </p:sp>
      <p:sp>
        <p:nvSpPr>
          <p:cNvPr id="3" name="Content Placeholder 2"/>
          <p:cNvSpPr>
            <a:spLocks noGrp="1"/>
          </p:cNvSpPr>
          <p:nvPr>
            <p:ph sz="half" idx="1"/>
          </p:nvPr>
        </p:nvSpPr>
        <p:spPr>
          <a:xfrm>
            <a:off x="381000" y="457200"/>
            <a:ext cx="4038600" cy="6172200"/>
          </a:xfrm>
        </p:spPr>
        <p:txBody>
          <a:bodyPr>
            <a:normAutofit lnSpcReduction="10000"/>
          </a:bodyPr>
          <a:lstStyle/>
          <a:p>
            <a:pPr marL="0" indent="0" algn="just"/>
            <a:r>
              <a:rPr lang="en-US" sz="1800" dirty="0" smtClean="0">
                <a:latin typeface="Bookman Old Style" pitchFamily="18" charset="0"/>
              </a:rPr>
              <a:t>Closed die forging is a precision  forging in which the entire volume of the work material is enclosed within the die and no material is allowed to escape from the mould.</a:t>
            </a:r>
          </a:p>
          <a:p>
            <a:pPr marL="0" indent="0" algn="just"/>
            <a:endParaRPr lang="en-US" sz="1800" dirty="0" smtClean="0">
              <a:latin typeface="Bookman Old Style" pitchFamily="18" charset="0"/>
            </a:endParaRPr>
          </a:p>
          <a:p>
            <a:pPr marL="0" indent="0" algn="just"/>
            <a:r>
              <a:rPr lang="en-US" sz="1800" dirty="0" smtClean="0">
                <a:latin typeface="Bookman Old Style" pitchFamily="18" charset="0"/>
              </a:rPr>
              <a:t>The workpiece is deformed between two die halves which carry the impressions of the desired shape of the product.</a:t>
            </a:r>
          </a:p>
          <a:p>
            <a:pPr marL="0" indent="0" algn="just"/>
            <a:endParaRPr lang="en-US" sz="1800" dirty="0" smtClean="0">
              <a:latin typeface="Bookman Old Style" pitchFamily="18" charset="0"/>
            </a:endParaRPr>
          </a:p>
          <a:p>
            <a:pPr marL="0" indent="0" algn="just"/>
            <a:r>
              <a:rPr lang="en-US" sz="1800" dirty="0" smtClean="0">
                <a:latin typeface="Bookman Old Style" pitchFamily="18" charset="0"/>
              </a:rPr>
              <a:t>The top die is attached to a reciprocating  ram of the machine, while the bottom die is attached to anvil.</a:t>
            </a:r>
          </a:p>
          <a:p>
            <a:pPr marL="0" indent="0" algn="just"/>
            <a:endParaRPr lang="en-US" sz="1800" dirty="0" smtClean="0">
              <a:latin typeface="Bookman Old Style" pitchFamily="18" charset="0"/>
            </a:endParaRPr>
          </a:p>
          <a:p>
            <a:pPr marL="0" indent="0" algn="just"/>
            <a:r>
              <a:rPr lang="en-US" sz="1800" dirty="0" smtClean="0">
                <a:latin typeface="Bookman Old Style" pitchFamily="18" charset="0"/>
              </a:rPr>
              <a:t>The heated workpiece is placed in the bottom die, the ram falls down causing the top die to force the  heated metal to fill the contours of the die blocks. </a:t>
            </a:r>
          </a:p>
          <a:p>
            <a:pPr marL="0" indent="0" algn="just"/>
            <a:endParaRPr lang="en-US" sz="1800" dirty="0" smtClean="0">
              <a:latin typeface="Bookman Old Style" pitchFamily="18" charset="0"/>
            </a:endParaRPr>
          </a:p>
          <a:p>
            <a:pPr marL="0" indent="0" algn="just"/>
            <a:endParaRPr lang="en-US" sz="1800" dirty="0">
              <a:latin typeface="Bookman Old Style" pitchFamily="18"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2416460"/>
            <a:ext cx="4038600" cy="192693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15</a:t>
            </a:fld>
            <a:endParaRPr lang="en-US"/>
          </a:p>
        </p:txBody>
      </p:sp>
      <p:sp>
        <p:nvSpPr>
          <p:cNvPr id="6" name="Footer Placeholder 5"/>
          <p:cNvSpPr>
            <a:spLocks noGrp="1"/>
          </p:cNvSpPr>
          <p:nvPr>
            <p:ph type="ftr" sz="quarter" idx="11"/>
          </p:nvPr>
        </p:nvSpPr>
        <p:spPr>
          <a:xfrm>
            <a:off x="2362200" y="6356350"/>
            <a:ext cx="50292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487362"/>
          </a:xfrm>
        </p:spPr>
        <p:txBody>
          <a:bodyPr>
            <a:normAutofit/>
          </a:bodyPr>
          <a:lstStyle/>
          <a:p>
            <a:r>
              <a:rPr lang="en-US" sz="2200" b="1" dirty="0" smtClean="0">
                <a:latin typeface="Bookman Old Style" pitchFamily="18" charset="0"/>
              </a:rPr>
              <a:t>ANVIL</a:t>
            </a:r>
            <a:endParaRPr lang="en-US" sz="2200" b="1" dirty="0">
              <a:latin typeface="Bookman Old Style" pitchFamily="18" charset="0"/>
            </a:endParaRPr>
          </a:p>
        </p:txBody>
      </p:sp>
      <p:pic>
        <p:nvPicPr>
          <p:cNvPr id="1026" name="Picture 2" descr="C:\Users\Dell\Desktop\New folder (2)\469927_orig.jpg"/>
          <p:cNvPicPr>
            <a:picLocks noGrp="1" noChangeAspect="1" noChangeArrowheads="1"/>
          </p:cNvPicPr>
          <p:nvPr>
            <p:ph idx="1"/>
          </p:nvPr>
        </p:nvPicPr>
        <p:blipFill>
          <a:blip r:embed="rId2"/>
          <a:srcRect/>
          <a:stretch>
            <a:fillRect/>
          </a:stretch>
        </p:blipFill>
        <p:spPr bwMode="auto">
          <a:xfrm>
            <a:off x="1295400" y="1066800"/>
            <a:ext cx="6248400" cy="4495800"/>
          </a:xfrm>
          <a:prstGeom prst="rect">
            <a:avLst/>
          </a:prstGeom>
          <a:noFill/>
        </p:spPr>
      </p:pic>
      <p:sp>
        <p:nvSpPr>
          <p:cNvPr id="4" name="Slide Number Placeholder 3"/>
          <p:cNvSpPr>
            <a:spLocks noGrp="1"/>
          </p:cNvSpPr>
          <p:nvPr>
            <p:ph type="sldNum" sz="quarter" idx="12"/>
          </p:nvPr>
        </p:nvSpPr>
        <p:spPr/>
        <p:txBody>
          <a:bodyPr/>
          <a:lstStyle/>
          <a:p>
            <a:fld id="{7CB8A2ED-4FE5-46D4-B55F-4E9C2A649A18}" type="slidenum">
              <a:rPr lang="en-US" smtClean="0"/>
              <a:pPr/>
              <a:t>16</a:t>
            </a:fld>
            <a:endParaRPr lang="en-US"/>
          </a:p>
        </p:txBody>
      </p:sp>
      <p:sp>
        <p:nvSpPr>
          <p:cNvPr id="5" name="Footer Placeholder 4"/>
          <p:cNvSpPr>
            <a:spLocks noGrp="1"/>
          </p:cNvSpPr>
          <p:nvPr>
            <p:ph type="ftr" sz="quarter" idx="11"/>
          </p:nvPr>
        </p:nvSpPr>
        <p:spPr>
          <a:xfrm>
            <a:off x="1371600" y="6172200"/>
            <a:ext cx="60960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b="1" dirty="0" smtClean="0">
                <a:latin typeface="Bookman Old Style" pitchFamily="18" charset="0"/>
              </a:rPr>
              <a:t>HAMMERS</a:t>
            </a:r>
            <a:endParaRPr lang="en-US" sz="2400" b="1" dirty="0">
              <a:latin typeface="Bookman Old Style" pitchFamily="18" charset="0"/>
            </a:endParaRPr>
          </a:p>
        </p:txBody>
      </p:sp>
      <p:sp>
        <p:nvSpPr>
          <p:cNvPr id="3" name="Content Placeholder 2"/>
          <p:cNvSpPr>
            <a:spLocks noGrp="1"/>
          </p:cNvSpPr>
          <p:nvPr>
            <p:ph idx="1"/>
          </p:nvPr>
        </p:nvSpPr>
        <p:spPr>
          <a:xfrm>
            <a:off x="457200" y="990600"/>
            <a:ext cx="8229600" cy="4525963"/>
          </a:xfrm>
        </p:spPr>
        <p:txBody>
          <a:bodyPr/>
          <a:lstStyle/>
          <a:p>
            <a:endParaRPr lang="en-US" dirty="0"/>
          </a:p>
        </p:txBody>
      </p:sp>
      <p:pic>
        <p:nvPicPr>
          <p:cNvPr id="2050" name="Picture 2" descr="C:\Users\Dell\Desktop\New folder (2)\images.jpg"/>
          <p:cNvPicPr>
            <a:picLocks noChangeAspect="1" noChangeArrowheads="1"/>
          </p:cNvPicPr>
          <p:nvPr/>
        </p:nvPicPr>
        <p:blipFill>
          <a:blip r:embed="rId2"/>
          <a:srcRect/>
          <a:stretch>
            <a:fillRect/>
          </a:stretch>
        </p:blipFill>
        <p:spPr bwMode="auto">
          <a:xfrm>
            <a:off x="1676400" y="2133600"/>
            <a:ext cx="5867400" cy="3352800"/>
          </a:xfrm>
          <a:prstGeom prst="rect">
            <a:avLst/>
          </a:prstGeom>
          <a:noFill/>
        </p:spPr>
      </p:pic>
      <p:sp>
        <p:nvSpPr>
          <p:cNvPr id="5" name="Slide Number Placeholder 4"/>
          <p:cNvSpPr>
            <a:spLocks noGrp="1"/>
          </p:cNvSpPr>
          <p:nvPr>
            <p:ph type="sldNum" sz="quarter" idx="12"/>
          </p:nvPr>
        </p:nvSpPr>
        <p:spPr/>
        <p:txBody>
          <a:bodyPr/>
          <a:lstStyle/>
          <a:p>
            <a:fld id="{7CB8A2ED-4FE5-46D4-B55F-4E9C2A649A18}" type="slidenum">
              <a:rPr lang="en-US" smtClean="0"/>
              <a:pPr/>
              <a:t>17</a:t>
            </a:fld>
            <a:endParaRPr lang="en-US"/>
          </a:p>
        </p:txBody>
      </p:sp>
      <p:sp>
        <p:nvSpPr>
          <p:cNvPr id="6" name="Footer Placeholder 5"/>
          <p:cNvSpPr>
            <a:spLocks noGrp="1"/>
          </p:cNvSpPr>
          <p:nvPr>
            <p:ph type="ftr" sz="quarter" idx="11"/>
          </p:nvPr>
        </p:nvSpPr>
        <p:spPr>
          <a:xfrm>
            <a:off x="1524000" y="6356350"/>
            <a:ext cx="54864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Smith forging</a:t>
            </a:r>
            <a:endParaRPr lang="en-US" dirty="0"/>
          </a:p>
        </p:txBody>
      </p:sp>
      <p:sp>
        <p:nvSpPr>
          <p:cNvPr id="5" name="Content Placeholder 4"/>
          <p:cNvSpPr>
            <a:spLocks noGrp="1"/>
          </p:cNvSpPr>
          <p:nvPr>
            <p:ph sz="half" idx="2"/>
          </p:nvPr>
        </p:nvSpPr>
        <p:spPr>
          <a:xfrm>
            <a:off x="4800600" y="990600"/>
            <a:ext cx="4343400" cy="4952999"/>
          </a:xfrm>
        </p:spPr>
        <p:txBody>
          <a:bodyPr/>
          <a:lstStyle/>
          <a:p>
            <a:endParaRPr lang="en-US" dirty="0"/>
          </a:p>
        </p:txBody>
      </p:sp>
      <p:pic>
        <p:nvPicPr>
          <p:cNvPr id="1026" name="Picture 2" descr="C:\Users\Dell\Desktop\20200217_093859.jpg"/>
          <p:cNvPicPr>
            <a:picLocks noChangeAspect="1" noChangeArrowheads="1"/>
          </p:cNvPicPr>
          <p:nvPr/>
        </p:nvPicPr>
        <p:blipFill>
          <a:blip r:embed="rId2" cstate="print"/>
          <a:srcRect/>
          <a:stretch>
            <a:fillRect/>
          </a:stretch>
        </p:blipFill>
        <p:spPr bwMode="auto">
          <a:xfrm>
            <a:off x="5029200" y="1752600"/>
            <a:ext cx="3886200" cy="3581400"/>
          </a:xfrm>
          <a:prstGeom prst="rect">
            <a:avLst/>
          </a:prstGeom>
          <a:noFill/>
        </p:spPr>
      </p:pic>
      <p:pic>
        <p:nvPicPr>
          <p:cNvPr id="6" name="Picture 2" descr="C:\Users\Dell\Desktop\New folder (2)\forging-processes-3-638.jpg"/>
          <p:cNvPicPr>
            <a:picLocks noGrp="1" noChangeAspect="1" noChangeArrowheads="1"/>
          </p:cNvPicPr>
          <p:nvPr>
            <p:ph sz="half" idx="1"/>
          </p:nvPr>
        </p:nvPicPr>
        <p:blipFill>
          <a:blip r:embed="rId3"/>
          <a:srcRect/>
          <a:stretch>
            <a:fillRect/>
          </a:stretch>
        </p:blipFill>
        <p:spPr bwMode="auto">
          <a:xfrm>
            <a:off x="609600" y="838200"/>
            <a:ext cx="4038600" cy="5410200"/>
          </a:xfrm>
          <a:prstGeom prst="rect">
            <a:avLst/>
          </a:prstGeom>
          <a:noFill/>
        </p:spPr>
      </p:pic>
      <p:sp>
        <p:nvSpPr>
          <p:cNvPr id="7" name="Slide Number Placeholder 6"/>
          <p:cNvSpPr>
            <a:spLocks noGrp="1"/>
          </p:cNvSpPr>
          <p:nvPr>
            <p:ph type="sldNum" sz="quarter" idx="12"/>
          </p:nvPr>
        </p:nvSpPr>
        <p:spPr/>
        <p:txBody>
          <a:bodyPr/>
          <a:lstStyle/>
          <a:p>
            <a:fld id="{7CB8A2ED-4FE5-46D4-B55F-4E9C2A649A18}" type="slidenum">
              <a:rPr lang="en-US" smtClean="0"/>
              <a:pPr/>
              <a:t>18</a:t>
            </a:fld>
            <a:endParaRPr lang="en-US"/>
          </a:p>
        </p:txBody>
      </p:sp>
      <p:sp>
        <p:nvSpPr>
          <p:cNvPr id="8" name="Footer Placeholder 7"/>
          <p:cNvSpPr>
            <a:spLocks noGrp="1"/>
          </p:cNvSpPr>
          <p:nvPr>
            <p:ph type="ftr" sz="quarter" idx="11"/>
          </p:nvPr>
        </p:nvSpPr>
        <p:spPr>
          <a:xfrm>
            <a:off x="1447800" y="6356350"/>
            <a:ext cx="61722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r>
              <a:rPr lang="en-US" sz="2200" b="1" dirty="0" smtClean="0">
                <a:latin typeface="Bookman Old Style" pitchFamily="18" charset="0"/>
              </a:rPr>
              <a:t>Drop Forging</a:t>
            </a:r>
            <a:endParaRPr lang="en-US" sz="2200" b="1" dirty="0">
              <a:latin typeface="Bookman Old Style" pitchFamily="18" charset="0"/>
            </a:endParaRPr>
          </a:p>
        </p:txBody>
      </p:sp>
      <p:sp>
        <p:nvSpPr>
          <p:cNvPr id="3" name="Content Placeholder 2"/>
          <p:cNvSpPr>
            <a:spLocks noGrp="1"/>
          </p:cNvSpPr>
          <p:nvPr>
            <p:ph idx="1"/>
          </p:nvPr>
        </p:nvSpPr>
        <p:spPr>
          <a:xfrm>
            <a:off x="457200" y="685800"/>
            <a:ext cx="8382000" cy="5562600"/>
          </a:xfrm>
        </p:spPr>
        <p:txBody>
          <a:bodyPr>
            <a:normAutofit fontScale="77500" lnSpcReduction="20000"/>
          </a:bodyPr>
          <a:lstStyle/>
          <a:p>
            <a:pPr marL="0" indent="0" algn="just">
              <a:lnSpc>
                <a:spcPct val="160000"/>
              </a:lnSpc>
            </a:pPr>
            <a:r>
              <a:rPr lang="en-US" sz="2100" dirty="0" smtClean="0">
                <a:latin typeface="Bookman Old Style" pitchFamily="18" charset="0"/>
              </a:rPr>
              <a:t>It is a process where  a hammer is raised and then dropped onto workpiece to deform as per required shape.</a:t>
            </a:r>
          </a:p>
          <a:p>
            <a:pPr marL="0" indent="0" algn="just">
              <a:lnSpc>
                <a:spcPct val="160000"/>
              </a:lnSpc>
            </a:pPr>
            <a:r>
              <a:rPr lang="en-US" sz="2100" dirty="0" smtClean="0">
                <a:latin typeface="Bookman Old Style" pitchFamily="18" charset="0"/>
              </a:rPr>
              <a:t>The process used  closed impression dies to perform operation, these  dies is used  with one half attached to hammer and the other end to the anvil.</a:t>
            </a:r>
          </a:p>
          <a:p>
            <a:pPr marL="0" indent="0" algn="just">
              <a:lnSpc>
                <a:spcPct val="160000"/>
              </a:lnSpc>
            </a:pPr>
            <a:r>
              <a:rPr lang="en-US" sz="2100" dirty="0" smtClean="0">
                <a:latin typeface="Bookman Old Style" pitchFamily="18" charset="0"/>
              </a:rPr>
              <a:t>Heated metal is kept in lower cavity and strikes one or more blows with upper die.</a:t>
            </a:r>
          </a:p>
          <a:p>
            <a:pPr marL="0" indent="0" algn="just">
              <a:lnSpc>
                <a:spcPct val="160000"/>
              </a:lnSpc>
            </a:pPr>
            <a:r>
              <a:rPr lang="en-US" sz="2100" dirty="0" smtClean="0">
                <a:latin typeface="Bookman Old Style" pitchFamily="18" charset="0"/>
              </a:rPr>
              <a:t>This causes the metal to flow in several directions so as to fill die cavity and excess metal is squeezed out between die surfaces (flash).</a:t>
            </a:r>
          </a:p>
          <a:p>
            <a:pPr marL="0" indent="0" algn="just">
              <a:lnSpc>
                <a:spcPct val="160000"/>
              </a:lnSpc>
            </a:pPr>
            <a:r>
              <a:rPr lang="en-US" sz="2100" dirty="0" smtClean="0">
                <a:latin typeface="Bookman Old Style" pitchFamily="18" charset="0"/>
              </a:rPr>
              <a:t>PE = </a:t>
            </a:r>
            <a:r>
              <a:rPr lang="en-US" sz="2100" dirty="0" err="1" smtClean="0">
                <a:latin typeface="Bookman Old Style" pitchFamily="18" charset="0"/>
              </a:rPr>
              <a:t>Mgh</a:t>
            </a:r>
            <a:endParaRPr lang="en-US" sz="2100" dirty="0" smtClean="0">
              <a:latin typeface="Bookman Old Style" pitchFamily="18" charset="0"/>
            </a:endParaRPr>
          </a:p>
          <a:p>
            <a:pPr marL="0" indent="0" algn="just">
              <a:lnSpc>
                <a:spcPct val="160000"/>
              </a:lnSpc>
              <a:buNone/>
            </a:pPr>
            <a:endParaRPr lang="en-US" sz="1800" dirty="0" smtClean="0">
              <a:latin typeface="Bookman Old Style" pitchFamily="18" charset="0"/>
            </a:endParaRPr>
          </a:p>
          <a:p>
            <a:pPr marL="0" indent="0" algn="just">
              <a:lnSpc>
                <a:spcPct val="160000"/>
              </a:lnSpc>
              <a:buNone/>
            </a:pPr>
            <a:r>
              <a:rPr lang="en-US" sz="2100" dirty="0" smtClean="0">
                <a:latin typeface="Bookman Old Style" pitchFamily="18" charset="0"/>
              </a:rPr>
              <a:t>Two types :</a:t>
            </a:r>
          </a:p>
          <a:p>
            <a:pPr marL="0" indent="0" algn="just">
              <a:lnSpc>
                <a:spcPct val="160000"/>
              </a:lnSpc>
            </a:pPr>
            <a:r>
              <a:rPr lang="en-US" sz="2100" dirty="0" smtClean="0">
                <a:latin typeface="Bookman Old Style" pitchFamily="18" charset="0"/>
              </a:rPr>
              <a:t>  </a:t>
            </a:r>
            <a:r>
              <a:rPr lang="en-US" sz="2100" b="1" dirty="0" smtClean="0">
                <a:latin typeface="Bookman Old Style" pitchFamily="18" charset="0"/>
              </a:rPr>
              <a:t>Gravity Drop Hammers- </a:t>
            </a:r>
            <a:r>
              <a:rPr lang="en-US" sz="2100" dirty="0" smtClean="0">
                <a:latin typeface="Bookman Old Style" pitchFamily="18" charset="0"/>
              </a:rPr>
              <a:t>impact energy from falling weight of ram</a:t>
            </a:r>
          </a:p>
          <a:p>
            <a:pPr marL="0" indent="0" algn="just">
              <a:lnSpc>
                <a:spcPct val="160000"/>
              </a:lnSpc>
            </a:pPr>
            <a:r>
              <a:rPr lang="en-US" sz="2100" dirty="0" smtClean="0">
                <a:latin typeface="Bookman Old Style" pitchFamily="18" charset="0"/>
              </a:rPr>
              <a:t>  </a:t>
            </a:r>
            <a:r>
              <a:rPr lang="en-US" sz="2100" b="1" dirty="0" smtClean="0">
                <a:latin typeface="Bookman Old Style" pitchFamily="18" charset="0"/>
              </a:rPr>
              <a:t>Power Drop Hammers- </a:t>
            </a:r>
            <a:r>
              <a:rPr lang="en-US" sz="2100" dirty="0" smtClean="0">
                <a:latin typeface="Bookman Old Style" pitchFamily="18" charset="0"/>
              </a:rPr>
              <a:t>accelerate the ram by pressurized air or steam.</a:t>
            </a:r>
          </a:p>
          <a:p>
            <a:pPr marL="0" indent="0" algn="just">
              <a:lnSpc>
                <a:spcPct val="160000"/>
              </a:lnSpc>
            </a:pPr>
            <a:r>
              <a:rPr lang="en-US" sz="2100" dirty="0" smtClean="0">
                <a:latin typeface="Bookman Old Style" pitchFamily="18" charset="0"/>
              </a:rPr>
              <a:t>  </a:t>
            </a:r>
            <a:r>
              <a:rPr lang="en-US" sz="2100" b="1" dirty="0" smtClean="0">
                <a:latin typeface="Bookman Old Style" pitchFamily="18" charset="0"/>
              </a:rPr>
              <a:t>Pneumatic Hammer</a:t>
            </a:r>
            <a:endParaRPr lang="en-US" sz="2100" b="1" dirty="0">
              <a:latin typeface="Bookman Old Style" pitchFamily="18" charset="0"/>
            </a:endParaRPr>
          </a:p>
        </p:txBody>
      </p:sp>
      <p:sp>
        <p:nvSpPr>
          <p:cNvPr id="4" name="Slide Number Placeholder 3"/>
          <p:cNvSpPr>
            <a:spLocks noGrp="1"/>
          </p:cNvSpPr>
          <p:nvPr>
            <p:ph type="sldNum" sz="quarter" idx="12"/>
          </p:nvPr>
        </p:nvSpPr>
        <p:spPr/>
        <p:txBody>
          <a:bodyPr/>
          <a:lstStyle/>
          <a:p>
            <a:fld id="{7CB8A2ED-4FE5-46D4-B55F-4E9C2A649A18}" type="slidenum">
              <a:rPr lang="en-US" smtClean="0"/>
              <a:pPr/>
              <a:t>19</a:t>
            </a:fld>
            <a:endParaRPr lang="en-US"/>
          </a:p>
        </p:txBody>
      </p:sp>
      <p:sp>
        <p:nvSpPr>
          <p:cNvPr id="5" name="Footer Placeholder 4"/>
          <p:cNvSpPr>
            <a:spLocks noGrp="1"/>
          </p:cNvSpPr>
          <p:nvPr>
            <p:ph type="ftr" sz="quarter" idx="11"/>
          </p:nvPr>
        </p:nvSpPr>
        <p:spPr>
          <a:xfrm>
            <a:off x="2362200" y="6356350"/>
            <a:ext cx="4343400" cy="365125"/>
          </a:xfrm>
        </p:spPr>
        <p:txBody>
          <a:bodyPr/>
          <a:lstStyle/>
          <a:p>
            <a:r>
              <a:rPr lang="en-US" sz="1400" dirty="0" smtClean="0">
                <a:solidFill>
                  <a:schemeClr val="accent1"/>
                </a:solidFill>
              </a:rPr>
              <a:t>DEPARTMENT  OF MECHANICAL ENGINEERING , RYMEC, BALLARI</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63562"/>
          </a:xfrm>
        </p:spPr>
        <p:txBody>
          <a:bodyPr>
            <a:normAutofit fontScale="90000"/>
          </a:bodyPr>
          <a:lstStyle/>
          <a:p>
            <a:r>
              <a:rPr lang="en-US" sz="2700" b="1" u="sng" dirty="0" smtClean="0">
                <a:solidFill>
                  <a:srgbClr val="FF0000"/>
                </a:solidFill>
                <a:latin typeface="Times New Roman" pitchFamily="18" charset="0"/>
                <a:cs typeface="Times New Roman" pitchFamily="18" charset="0"/>
              </a:rPr>
              <a:t/>
            </a:r>
            <a:br>
              <a:rPr lang="en-US" sz="2700" b="1" u="sng" dirty="0" smtClean="0">
                <a:solidFill>
                  <a:srgbClr val="FF0000"/>
                </a:solidFill>
                <a:latin typeface="Times New Roman" pitchFamily="18" charset="0"/>
                <a:cs typeface="Times New Roman" pitchFamily="18" charset="0"/>
              </a:rPr>
            </a:br>
            <a:r>
              <a:rPr lang="en-US" sz="2700" b="1" u="sng" dirty="0" smtClean="0">
                <a:solidFill>
                  <a:srgbClr val="FF0000"/>
                </a:solidFill>
                <a:latin typeface="Times New Roman" pitchFamily="18" charset="0"/>
                <a:cs typeface="Times New Roman" pitchFamily="18" charset="0"/>
              </a:rPr>
              <a:t/>
            </a:r>
            <a:br>
              <a:rPr lang="en-US" sz="2700" b="1" u="sng" dirty="0" smtClean="0">
                <a:solidFill>
                  <a:srgbClr val="FF0000"/>
                </a:solidFill>
                <a:latin typeface="Times New Roman" pitchFamily="18" charset="0"/>
                <a:cs typeface="Times New Roman" pitchFamily="18" charset="0"/>
              </a:rPr>
            </a:br>
            <a:r>
              <a:rPr lang="en-US" sz="2700" b="1" u="sng" dirty="0" smtClean="0">
                <a:solidFill>
                  <a:srgbClr val="FF0000"/>
                </a:solidFill>
                <a:latin typeface="Times New Roman" pitchFamily="18" charset="0"/>
                <a:cs typeface="Times New Roman" pitchFamily="18" charset="0"/>
              </a:rPr>
              <a:t>Metal Cutting &amp; Forming -18ME45A</a:t>
            </a:r>
            <a:r>
              <a:rPr lang="en-US" dirty="0" smtClean="0"/>
              <a:t/>
            </a:r>
            <a:br>
              <a:rPr lang="en-US" dirty="0" smtClean="0"/>
            </a:br>
            <a:endParaRPr lang="en-US" dirty="0"/>
          </a:p>
        </p:txBody>
      </p:sp>
      <p:sp>
        <p:nvSpPr>
          <p:cNvPr id="3" name="Content Placeholder 2"/>
          <p:cNvSpPr>
            <a:spLocks noGrp="1"/>
          </p:cNvSpPr>
          <p:nvPr>
            <p:ph idx="1"/>
          </p:nvPr>
        </p:nvSpPr>
        <p:spPr>
          <a:xfrm>
            <a:off x="228600" y="1143000"/>
            <a:ext cx="8686800" cy="4495800"/>
          </a:xfrm>
        </p:spPr>
        <p:txBody>
          <a:bodyPr>
            <a:normAutofit/>
          </a:bodyPr>
          <a:lstStyle/>
          <a:p>
            <a:pPr algn="just"/>
            <a:r>
              <a:rPr lang="en-US" sz="2200" b="1" dirty="0" smtClean="0">
                <a:latin typeface="Bookman Old Style" pitchFamily="18" charset="0"/>
              </a:rPr>
              <a:t>Syllabus of MCF covers basically -  2 Manufacturing Processes:</a:t>
            </a:r>
          </a:p>
          <a:p>
            <a:pPr algn="just">
              <a:buNone/>
            </a:pPr>
            <a:endParaRPr lang="en-US" sz="2200" b="1" dirty="0" smtClean="0">
              <a:latin typeface="Bookman Old Style" pitchFamily="18" charset="0"/>
            </a:endParaRPr>
          </a:p>
          <a:p>
            <a:pPr algn="just">
              <a:lnSpc>
                <a:spcPct val="150000"/>
              </a:lnSpc>
              <a:buNone/>
            </a:pPr>
            <a:r>
              <a:rPr lang="en-US" sz="2200" b="1" dirty="0" smtClean="0">
                <a:solidFill>
                  <a:srgbClr val="FF0000"/>
                </a:solidFill>
                <a:latin typeface="Bookman Old Style" pitchFamily="18" charset="0"/>
              </a:rPr>
              <a:t>        - Metal Cutting:                       - Metal Forming:</a:t>
            </a:r>
          </a:p>
          <a:p>
            <a:pPr algn="just">
              <a:lnSpc>
                <a:spcPct val="150000"/>
              </a:lnSpc>
            </a:pPr>
            <a:endParaRPr lang="en-US" sz="2200" b="1" dirty="0" smtClean="0">
              <a:solidFill>
                <a:srgbClr val="FF0000"/>
              </a:solidFill>
              <a:latin typeface="Bookman Old Style" pitchFamily="18" charset="0"/>
            </a:endParaRPr>
          </a:p>
          <a:p>
            <a:pPr algn="just">
              <a:lnSpc>
                <a:spcPct val="150000"/>
              </a:lnSpc>
            </a:pPr>
            <a:r>
              <a:rPr lang="en-US" sz="2200" b="1" dirty="0" smtClean="0">
                <a:solidFill>
                  <a:srgbClr val="FF0000"/>
                </a:solidFill>
                <a:latin typeface="Bookman Old Style" pitchFamily="18" charset="0"/>
              </a:rPr>
              <a:t>Module -1, Module - 2 and Module - 3 </a:t>
            </a:r>
            <a:r>
              <a:rPr lang="en-US" sz="2200" b="1" dirty="0" smtClean="0">
                <a:solidFill>
                  <a:srgbClr val="0000FF"/>
                </a:solidFill>
                <a:latin typeface="Bookman Old Style" pitchFamily="18" charset="0"/>
              </a:rPr>
              <a:t>: Metal Cutting.</a:t>
            </a:r>
          </a:p>
          <a:p>
            <a:pPr algn="just">
              <a:lnSpc>
                <a:spcPct val="150000"/>
              </a:lnSpc>
            </a:pPr>
            <a:r>
              <a:rPr lang="en-US" sz="2200" b="1" dirty="0" smtClean="0">
                <a:solidFill>
                  <a:srgbClr val="FF0000"/>
                </a:solidFill>
                <a:latin typeface="Bookman Old Style" pitchFamily="18" charset="0"/>
              </a:rPr>
              <a:t>Module - 4 and Module – 5 </a:t>
            </a:r>
            <a:r>
              <a:rPr lang="en-US" sz="2200" b="1" dirty="0" smtClean="0">
                <a:solidFill>
                  <a:srgbClr val="0000FF"/>
                </a:solidFill>
                <a:latin typeface="Bookman Old Style" pitchFamily="18" charset="0"/>
              </a:rPr>
              <a:t>: Metal Forming.</a:t>
            </a:r>
          </a:p>
          <a:p>
            <a:endParaRPr lang="en-US" sz="2200" dirty="0">
              <a:latin typeface="Bookman Old Style" pitchFamily="18" charset="0"/>
            </a:endParaRPr>
          </a:p>
        </p:txBody>
      </p:sp>
      <p:sp>
        <p:nvSpPr>
          <p:cNvPr id="4" name="Slide Number Placeholder 3"/>
          <p:cNvSpPr>
            <a:spLocks noGrp="1"/>
          </p:cNvSpPr>
          <p:nvPr>
            <p:ph type="sldNum" sz="quarter" idx="12"/>
          </p:nvPr>
        </p:nvSpPr>
        <p:spPr/>
        <p:txBody>
          <a:bodyPr/>
          <a:lstStyle/>
          <a:p>
            <a:fld id="{7CB8A2ED-4FE5-46D4-B55F-4E9C2A649A18}" type="slidenum">
              <a:rPr lang="en-US" smtClean="0"/>
              <a:pPr/>
              <a:t>2</a:t>
            </a:fld>
            <a:endParaRPr lang="en-US"/>
          </a:p>
        </p:txBody>
      </p:sp>
      <p:sp>
        <p:nvSpPr>
          <p:cNvPr id="5" name="Footer Placeholder 4"/>
          <p:cNvSpPr>
            <a:spLocks noGrp="1"/>
          </p:cNvSpPr>
          <p:nvPr>
            <p:ph type="ftr" sz="quarter" idx="11"/>
          </p:nvPr>
        </p:nvSpPr>
        <p:spPr>
          <a:xfrm>
            <a:off x="1905000" y="6356350"/>
            <a:ext cx="4953000" cy="365125"/>
          </a:xfrm>
        </p:spPr>
        <p:txBody>
          <a:bodyPr/>
          <a:lstStyle/>
          <a:p>
            <a:r>
              <a:rPr lang="en-US" sz="1400" dirty="0" smtClean="0">
                <a:solidFill>
                  <a:schemeClr val="accent1"/>
                </a:solidFill>
              </a:rPr>
              <a:t>DEPARTMENT  OF MECHANICAL ENGINEERING , RYMEC, BALLARI           </a:t>
            </a:r>
            <a:endParaRPr lang="en-US" sz="1400" dirty="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txBody>
          <a:bodyPr>
            <a:noAutofit/>
          </a:bodyPr>
          <a:lstStyle/>
          <a:p>
            <a:pPr>
              <a:lnSpc>
                <a:spcPct val="140000"/>
              </a:lnSpc>
              <a:spcBef>
                <a:spcPct val="20000"/>
              </a:spcBef>
            </a:pPr>
            <a:r>
              <a:rPr lang="en-US" sz="2000" b="1" dirty="0" smtClean="0">
                <a:latin typeface="Bookman Old Style" pitchFamily="18" charset="0"/>
                <a:ea typeface="+mn-ea"/>
                <a:cs typeface="+mn-cs"/>
              </a:rPr>
              <a:t>Press Forging </a:t>
            </a:r>
            <a:endParaRPr lang="en-US" sz="2000" b="1" dirty="0">
              <a:latin typeface="Bookman Old Style" pitchFamily="18" charset="0"/>
              <a:ea typeface="+mn-ea"/>
              <a:cs typeface="+mn-cs"/>
            </a:endParaRPr>
          </a:p>
        </p:txBody>
      </p:sp>
      <p:sp>
        <p:nvSpPr>
          <p:cNvPr id="3" name="Content Placeholder 2"/>
          <p:cNvSpPr>
            <a:spLocks noGrp="1"/>
          </p:cNvSpPr>
          <p:nvPr>
            <p:ph idx="1"/>
          </p:nvPr>
        </p:nvSpPr>
        <p:spPr>
          <a:xfrm>
            <a:off x="457200" y="990600"/>
            <a:ext cx="8229600" cy="3505200"/>
          </a:xfrm>
        </p:spPr>
        <p:txBody>
          <a:bodyPr/>
          <a:lstStyle/>
          <a:p>
            <a:pPr marL="0" indent="0" algn="just">
              <a:lnSpc>
                <a:spcPct val="140000"/>
              </a:lnSpc>
            </a:pPr>
            <a:r>
              <a:rPr lang="en-US" sz="2000" dirty="0" smtClean="0">
                <a:latin typeface="Bookman Old Style" pitchFamily="18" charset="0"/>
              </a:rPr>
              <a:t>Here the energy is delivered through the continues squeezing action.</a:t>
            </a:r>
          </a:p>
          <a:p>
            <a:pPr marL="0" indent="0" algn="just">
              <a:lnSpc>
                <a:spcPct val="140000"/>
              </a:lnSpc>
            </a:pPr>
            <a:r>
              <a:rPr lang="en-US" sz="2000" dirty="0" smtClean="0">
                <a:latin typeface="Bookman Old Style" pitchFamily="18" charset="0"/>
              </a:rPr>
              <a:t>This causes uniform deformation through out the work.</a:t>
            </a:r>
          </a:p>
          <a:p>
            <a:pPr marL="0" indent="0" algn="just">
              <a:lnSpc>
                <a:spcPct val="140000"/>
              </a:lnSpc>
            </a:pPr>
            <a:r>
              <a:rPr lang="en-US" sz="2000" dirty="0" smtClean="0">
                <a:latin typeface="Bookman Old Style" pitchFamily="18" charset="0"/>
              </a:rPr>
              <a:t>Larger sections can be deformed.</a:t>
            </a:r>
          </a:p>
          <a:p>
            <a:pPr marL="0" indent="0" algn="just">
              <a:lnSpc>
                <a:spcPct val="140000"/>
              </a:lnSpc>
            </a:pPr>
            <a:r>
              <a:rPr lang="en-US" sz="2000" dirty="0" smtClean="0">
                <a:latin typeface="Bookman Old Style" pitchFamily="18" charset="0"/>
              </a:rPr>
              <a:t>Presses are of 150 -500 MN</a:t>
            </a:r>
          </a:p>
          <a:p>
            <a:pPr marL="0" indent="0" algn="just">
              <a:lnSpc>
                <a:spcPct val="140000"/>
              </a:lnSpc>
            </a:pPr>
            <a:r>
              <a:rPr lang="en-US" sz="2000" dirty="0" smtClean="0">
                <a:latin typeface="Bookman Old Style" pitchFamily="18" charset="0"/>
              </a:rPr>
              <a:t>Mechanical and hydraulic presses.</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7CB8A2ED-4FE5-46D4-B55F-4E9C2A649A18}" type="slidenum">
              <a:rPr lang="en-US" smtClean="0"/>
              <a:pPr/>
              <a:t>20</a:t>
            </a:fld>
            <a:endParaRPr lang="en-US"/>
          </a:p>
        </p:txBody>
      </p:sp>
      <p:sp>
        <p:nvSpPr>
          <p:cNvPr id="5" name="Footer Placeholder 4"/>
          <p:cNvSpPr>
            <a:spLocks noGrp="1"/>
          </p:cNvSpPr>
          <p:nvPr>
            <p:ph type="ftr" sz="quarter" idx="11"/>
          </p:nvPr>
        </p:nvSpPr>
        <p:spPr>
          <a:xfrm>
            <a:off x="2362200" y="6356350"/>
            <a:ext cx="4800600" cy="365125"/>
          </a:xfrm>
        </p:spPr>
        <p:txBody>
          <a:bodyPr/>
          <a:lstStyle/>
          <a:p>
            <a:r>
              <a:rPr lang="en-US" dirty="0" smtClean="0">
                <a:solidFill>
                  <a:schemeClr val="accent1"/>
                </a:solidFill>
              </a:rPr>
              <a:t>DEPARTMENT  OF MECHANICAL ENGINEERING , RYMEC, BALLARI   </a:t>
            </a: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pPr>
              <a:lnSpc>
                <a:spcPct val="160000"/>
              </a:lnSpc>
              <a:spcBef>
                <a:spcPct val="20000"/>
              </a:spcBef>
            </a:pPr>
            <a:r>
              <a:rPr lang="en-US" sz="2200" b="1" dirty="0" smtClean="0">
                <a:latin typeface="Bookman Old Style" pitchFamily="18" charset="0"/>
                <a:ea typeface="+mn-ea"/>
                <a:cs typeface="+mn-cs"/>
              </a:rPr>
              <a:t>Forging Equipments</a:t>
            </a:r>
            <a:endParaRPr lang="en-US" sz="2200" b="1" dirty="0">
              <a:latin typeface="Bookman Old Style" pitchFamily="18" charset="0"/>
              <a:ea typeface="+mn-ea"/>
              <a:cs typeface="+mn-cs"/>
            </a:endParaRPr>
          </a:p>
        </p:txBody>
      </p:sp>
      <p:sp>
        <p:nvSpPr>
          <p:cNvPr id="4" name="Content Placeholder 3"/>
          <p:cNvSpPr>
            <a:spLocks noGrp="1"/>
          </p:cNvSpPr>
          <p:nvPr>
            <p:ph idx="1"/>
          </p:nvPr>
        </p:nvSpPr>
        <p:spPr>
          <a:xfrm>
            <a:off x="381000" y="685800"/>
            <a:ext cx="8229600" cy="5715000"/>
          </a:xfrm>
        </p:spPr>
        <p:txBody>
          <a:bodyPr>
            <a:normAutofit/>
          </a:bodyPr>
          <a:lstStyle/>
          <a:p>
            <a:pPr marL="0" indent="0" algn="just">
              <a:lnSpc>
                <a:spcPct val="160000"/>
              </a:lnSpc>
            </a:pPr>
            <a:r>
              <a:rPr lang="en-US" sz="2000" dirty="0" smtClean="0">
                <a:latin typeface="Bookman Old Style" pitchFamily="18" charset="0"/>
              </a:rPr>
              <a:t>Hammers (Power Hammers)                               </a:t>
            </a:r>
          </a:p>
          <a:p>
            <a:pPr marL="0" indent="0" algn="just">
              <a:lnSpc>
                <a:spcPct val="160000"/>
              </a:lnSpc>
              <a:buNone/>
            </a:pPr>
            <a:r>
              <a:rPr lang="en-US" sz="2000" dirty="0" smtClean="0">
                <a:latin typeface="Bookman Old Style" pitchFamily="18" charset="0"/>
              </a:rPr>
              <a:t>1.Gravity drop hammers  (mass)</a:t>
            </a:r>
          </a:p>
          <a:p>
            <a:pPr marL="0" indent="0" algn="just">
              <a:lnSpc>
                <a:spcPct val="160000"/>
              </a:lnSpc>
              <a:buNone/>
            </a:pPr>
            <a:r>
              <a:rPr lang="en-US" sz="2000" dirty="0" smtClean="0">
                <a:latin typeface="Bookman Old Style" pitchFamily="18" charset="0"/>
              </a:rPr>
              <a:t>2.Power drop hammers (Air or Steam)</a:t>
            </a:r>
          </a:p>
          <a:p>
            <a:pPr marL="0" indent="0" algn="just">
              <a:lnSpc>
                <a:spcPct val="160000"/>
              </a:lnSpc>
              <a:buNone/>
            </a:pPr>
            <a:r>
              <a:rPr lang="en-US" sz="2000" dirty="0" smtClean="0">
                <a:latin typeface="Bookman Old Style" pitchFamily="18" charset="0"/>
              </a:rPr>
              <a:t>3.Pneumatic hammers.</a:t>
            </a:r>
          </a:p>
          <a:p>
            <a:pPr marL="514350" indent="-514350">
              <a:buNone/>
            </a:pPr>
            <a:endParaRPr lang="en-US" sz="2000" dirty="0" smtClean="0"/>
          </a:p>
          <a:p>
            <a:pPr marL="0" indent="0" algn="just">
              <a:lnSpc>
                <a:spcPct val="160000"/>
              </a:lnSpc>
            </a:pPr>
            <a:r>
              <a:rPr lang="en-US" sz="2000" dirty="0" smtClean="0">
                <a:latin typeface="Bookman Old Style" pitchFamily="18" charset="0"/>
              </a:rPr>
              <a:t> Presses (Power Presses)</a:t>
            </a:r>
          </a:p>
          <a:p>
            <a:pPr marL="0" indent="0" algn="just">
              <a:lnSpc>
                <a:spcPct val="160000"/>
              </a:lnSpc>
              <a:buNone/>
            </a:pPr>
            <a:r>
              <a:rPr lang="en-US" sz="2000" dirty="0" smtClean="0">
                <a:latin typeface="Bookman Old Style" pitchFamily="18" charset="0"/>
              </a:rPr>
              <a:t>Mechanical.</a:t>
            </a:r>
          </a:p>
          <a:p>
            <a:pPr marL="0" indent="0" algn="just">
              <a:lnSpc>
                <a:spcPct val="160000"/>
              </a:lnSpc>
              <a:buNone/>
            </a:pPr>
            <a:r>
              <a:rPr lang="en-US" sz="2000" dirty="0" smtClean="0">
                <a:latin typeface="Bookman Old Style" pitchFamily="18" charset="0"/>
              </a:rPr>
              <a:t>1. crank presses</a:t>
            </a:r>
          </a:p>
          <a:p>
            <a:pPr marL="0" indent="0" algn="just">
              <a:lnSpc>
                <a:spcPct val="160000"/>
              </a:lnSpc>
              <a:buNone/>
            </a:pPr>
            <a:r>
              <a:rPr lang="en-US" sz="2000" dirty="0" smtClean="0">
                <a:latin typeface="Bookman Old Style" pitchFamily="18" charset="0"/>
              </a:rPr>
              <a:t>2. Screw presses</a:t>
            </a:r>
          </a:p>
          <a:p>
            <a:pPr marL="0" indent="0" algn="just">
              <a:lnSpc>
                <a:spcPct val="160000"/>
              </a:lnSpc>
              <a:buNone/>
            </a:pPr>
            <a:r>
              <a:rPr lang="en-US" sz="2000" dirty="0" smtClean="0">
                <a:latin typeface="Bookman Old Style" pitchFamily="18" charset="0"/>
              </a:rPr>
              <a:t>Hydraulic presses</a:t>
            </a:r>
          </a:p>
          <a:p>
            <a:pPr marL="514350" indent="-514350">
              <a:buNone/>
            </a:pPr>
            <a:endParaRPr lang="en-US" dirty="0"/>
          </a:p>
        </p:txBody>
      </p:sp>
      <p:sp>
        <p:nvSpPr>
          <p:cNvPr id="5" name="Slide Number Placeholder 4"/>
          <p:cNvSpPr>
            <a:spLocks noGrp="1"/>
          </p:cNvSpPr>
          <p:nvPr>
            <p:ph type="sldNum" sz="quarter" idx="12"/>
          </p:nvPr>
        </p:nvSpPr>
        <p:spPr/>
        <p:txBody>
          <a:bodyPr/>
          <a:lstStyle/>
          <a:p>
            <a:fld id="{7CB8A2ED-4FE5-46D4-B55F-4E9C2A649A18}" type="slidenum">
              <a:rPr lang="en-US" smtClean="0"/>
              <a:pPr/>
              <a:t>21</a:t>
            </a:fld>
            <a:endParaRPr lang="en-US"/>
          </a:p>
        </p:txBody>
      </p:sp>
      <p:sp>
        <p:nvSpPr>
          <p:cNvPr id="6" name="Footer Placeholder 5"/>
          <p:cNvSpPr>
            <a:spLocks noGrp="1"/>
          </p:cNvSpPr>
          <p:nvPr>
            <p:ph type="ftr" sz="quarter" idx="11"/>
          </p:nvPr>
        </p:nvSpPr>
        <p:spPr>
          <a:xfrm>
            <a:off x="3124200" y="6356350"/>
            <a:ext cx="42672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pPr>
              <a:lnSpc>
                <a:spcPct val="160000"/>
              </a:lnSpc>
              <a:spcBef>
                <a:spcPct val="20000"/>
              </a:spcBef>
            </a:pPr>
            <a:r>
              <a:rPr lang="en-US" sz="2200" b="1" dirty="0" smtClean="0">
                <a:latin typeface="Bookman Old Style" pitchFamily="18" charset="0"/>
                <a:ea typeface="+mn-ea"/>
                <a:cs typeface="+mn-cs"/>
              </a:rPr>
              <a:t>(Gravity)Board Drop Hammer</a:t>
            </a:r>
            <a:endParaRPr lang="en-US" sz="2200" b="1" dirty="0">
              <a:latin typeface="Bookman Old Style" pitchFamily="18" charset="0"/>
              <a:ea typeface="+mn-ea"/>
              <a:cs typeface="+mn-cs"/>
            </a:endParaRPr>
          </a:p>
        </p:txBody>
      </p:sp>
      <p:pic>
        <p:nvPicPr>
          <p:cNvPr id="7" name="Picture 3" descr="C:\Users\Dell\Desktop\New folder (2)\download.jpg"/>
          <p:cNvPicPr>
            <a:picLocks noGrp="1" noChangeAspect="1" noChangeArrowheads="1"/>
          </p:cNvPicPr>
          <p:nvPr>
            <p:ph sz="half" idx="2"/>
          </p:nvPr>
        </p:nvPicPr>
        <p:blipFill>
          <a:blip r:embed="rId2"/>
          <a:stretch>
            <a:fillRect/>
          </a:stretch>
        </p:blipFill>
        <p:spPr bwMode="auto">
          <a:xfrm>
            <a:off x="6096000" y="1371600"/>
            <a:ext cx="3048000" cy="4343400"/>
          </a:xfrm>
          <a:prstGeom prst="rect">
            <a:avLst/>
          </a:prstGeom>
          <a:noFill/>
        </p:spPr>
      </p:pic>
      <p:sp>
        <p:nvSpPr>
          <p:cNvPr id="8" name="Content Placeholder 7"/>
          <p:cNvSpPr>
            <a:spLocks noGrp="1"/>
          </p:cNvSpPr>
          <p:nvPr>
            <p:ph sz="half" idx="1"/>
          </p:nvPr>
        </p:nvSpPr>
        <p:spPr>
          <a:xfrm>
            <a:off x="228600" y="457200"/>
            <a:ext cx="5943600" cy="6248400"/>
          </a:xfrm>
        </p:spPr>
        <p:txBody>
          <a:bodyPr>
            <a:normAutofit fontScale="92500" lnSpcReduction="20000"/>
          </a:bodyPr>
          <a:lstStyle/>
          <a:p>
            <a:pPr algn="just"/>
            <a:r>
              <a:rPr lang="en-US" sz="2000" dirty="0" smtClean="0">
                <a:latin typeface="Bookman Old Style" pitchFamily="18" charset="0"/>
              </a:rPr>
              <a:t>Here the upper die is attached to the ram, while lower die to the anvil.</a:t>
            </a:r>
          </a:p>
          <a:p>
            <a:pPr algn="just"/>
            <a:r>
              <a:rPr lang="en-US" sz="2000" dirty="0" smtClean="0">
                <a:latin typeface="Bookman Old Style" pitchFamily="18" charset="0"/>
              </a:rPr>
              <a:t>The ram is attached to a hard wooden board, which lies between a set of mechanically driven rollers.</a:t>
            </a:r>
          </a:p>
          <a:p>
            <a:pPr algn="just"/>
            <a:r>
              <a:rPr lang="en-US" sz="2000" dirty="0" smtClean="0">
                <a:latin typeface="Bookman Old Style" pitchFamily="18" charset="0"/>
              </a:rPr>
              <a:t>When foot pressure is applied and maintained on a pedal, the rollers squeeze against the board and revolve in opposite directions.</a:t>
            </a:r>
          </a:p>
          <a:p>
            <a:pPr algn="just"/>
            <a:r>
              <a:rPr lang="en-US" sz="2000" dirty="0" smtClean="0">
                <a:latin typeface="Bookman Old Style" pitchFamily="18" charset="0"/>
              </a:rPr>
              <a:t>The rollers can thus raise the board and the ram due to the frictional forces between the board and the rollers.</a:t>
            </a:r>
          </a:p>
          <a:p>
            <a:pPr algn="just"/>
            <a:r>
              <a:rPr lang="en-US" sz="2000" dirty="0" smtClean="0">
                <a:latin typeface="Bookman Old Style" pitchFamily="18" charset="0"/>
              </a:rPr>
              <a:t>When the board is released, the ram falls under gravity to produce the blow energy on the workpiece.</a:t>
            </a:r>
          </a:p>
          <a:p>
            <a:pPr algn="just"/>
            <a:r>
              <a:rPr lang="en-US" sz="2000" dirty="0" smtClean="0">
                <a:latin typeface="Bookman Old Style" pitchFamily="18" charset="0"/>
              </a:rPr>
              <a:t>When the top die comes in contact with the workpiece, immediately the board is lifted upwards and again released  to provide next blow.</a:t>
            </a:r>
          </a:p>
          <a:p>
            <a:pPr algn="just"/>
            <a:r>
              <a:rPr lang="en-US" sz="2000" dirty="0" smtClean="0">
                <a:latin typeface="Bookman Old Style" pitchFamily="18" charset="0"/>
              </a:rPr>
              <a:t>The hammer continues to operate as long as the pressure on the pedal is maintained</a:t>
            </a:r>
          </a:p>
          <a:p>
            <a:pPr algn="just"/>
            <a:r>
              <a:rPr lang="en-US" sz="2000" dirty="0" smtClean="0">
                <a:latin typeface="Bookman Old Style" pitchFamily="18" charset="0"/>
              </a:rPr>
              <a:t>Mass of the ram and the height of fall is fixed.  </a:t>
            </a:r>
          </a:p>
          <a:p>
            <a:pPr algn="just"/>
            <a:r>
              <a:rPr lang="en-US" sz="2000" dirty="0" smtClean="0">
                <a:latin typeface="Bookman Old Style" pitchFamily="18" charset="0"/>
              </a:rPr>
              <a:t>Preferred for open die forging process.</a:t>
            </a:r>
          </a:p>
          <a:p>
            <a:pPr algn="just"/>
            <a:endParaRPr lang="en-US" sz="2000" dirty="0">
              <a:latin typeface="Bookman Old Style" pitchFamily="18" charset="0"/>
            </a:endParaRPr>
          </a:p>
        </p:txBody>
      </p:sp>
      <p:sp>
        <p:nvSpPr>
          <p:cNvPr id="5" name="Slide Number Placeholder 4"/>
          <p:cNvSpPr>
            <a:spLocks noGrp="1"/>
          </p:cNvSpPr>
          <p:nvPr>
            <p:ph type="sldNum" sz="quarter" idx="12"/>
          </p:nvPr>
        </p:nvSpPr>
        <p:spPr/>
        <p:txBody>
          <a:bodyPr/>
          <a:lstStyle/>
          <a:p>
            <a:fld id="{7CB8A2ED-4FE5-46D4-B55F-4E9C2A649A18}" type="slidenum">
              <a:rPr lang="en-US" smtClean="0"/>
              <a:pPr/>
              <a:t>22</a:t>
            </a:fld>
            <a:endParaRPr lang="en-US"/>
          </a:p>
        </p:txBody>
      </p:sp>
      <p:sp>
        <p:nvSpPr>
          <p:cNvPr id="6" name="Footer Placeholder 5"/>
          <p:cNvSpPr>
            <a:spLocks noGrp="1"/>
          </p:cNvSpPr>
          <p:nvPr>
            <p:ph type="ftr" sz="quarter" idx="11"/>
          </p:nvPr>
        </p:nvSpPr>
        <p:spPr>
          <a:xfrm>
            <a:off x="5181600" y="6356350"/>
            <a:ext cx="31242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sz="2000" dirty="0" smtClean="0">
                <a:latin typeface="Bookman Old Style" pitchFamily="18" charset="0"/>
                <a:ea typeface="+mn-ea"/>
                <a:cs typeface="+mn-cs"/>
              </a:rPr>
              <a:t>Power Drop Hammer</a:t>
            </a:r>
            <a:endParaRPr lang="en-US" sz="2000" dirty="0">
              <a:latin typeface="Bookman Old Style" pitchFamily="18" charset="0"/>
              <a:ea typeface="+mn-ea"/>
              <a:cs typeface="+mn-cs"/>
            </a:endParaRPr>
          </a:p>
        </p:txBody>
      </p:sp>
      <p:sp>
        <p:nvSpPr>
          <p:cNvPr id="3" name="Content Placeholder 2"/>
          <p:cNvSpPr>
            <a:spLocks noGrp="1"/>
          </p:cNvSpPr>
          <p:nvPr>
            <p:ph sz="half" idx="1"/>
          </p:nvPr>
        </p:nvSpPr>
        <p:spPr>
          <a:xfrm>
            <a:off x="0" y="381000"/>
            <a:ext cx="5181600" cy="6248400"/>
          </a:xfrm>
        </p:spPr>
        <p:txBody>
          <a:bodyPr>
            <a:normAutofit fontScale="92500"/>
          </a:bodyPr>
          <a:lstStyle/>
          <a:p>
            <a:pPr algn="just"/>
            <a:r>
              <a:rPr lang="en-US" sz="1800" dirty="0" smtClean="0">
                <a:latin typeface="Bookman Old Style" pitchFamily="18" charset="0"/>
              </a:rPr>
              <a:t>Initially  the piston will be at the top dead center (dashed lines).Downward stroke of the ram is obtained by exhausting the steam from beneath the piston </a:t>
            </a:r>
            <a:r>
              <a:rPr lang="en-US" sz="1800" dirty="0" smtClean="0">
                <a:solidFill>
                  <a:srgbClr val="FF0000"/>
                </a:solidFill>
                <a:latin typeface="Bookman Old Style" pitchFamily="18" charset="0"/>
              </a:rPr>
              <a:t>and admitting pressurized steam from above the piston (through upper port).</a:t>
            </a:r>
          </a:p>
          <a:p>
            <a:pPr algn="just"/>
            <a:r>
              <a:rPr lang="en-US" sz="1800" dirty="0" smtClean="0">
                <a:latin typeface="Bookman Old Style" pitchFamily="18" charset="0"/>
              </a:rPr>
              <a:t>The ram is accelerated by the steam pressure in addition to its own weight(gravity). </a:t>
            </a:r>
          </a:p>
          <a:p>
            <a:pPr algn="just"/>
            <a:r>
              <a:rPr lang="en-US" sz="1800" dirty="0" smtClean="0">
                <a:latin typeface="Bookman Old Style" pitchFamily="18" charset="0"/>
              </a:rPr>
              <a:t>The heated workpiece placed on the lower die, gets compressed b/w the die blocks.</a:t>
            </a:r>
          </a:p>
          <a:p>
            <a:pPr algn="just"/>
            <a:r>
              <a:rPr lang="en-US" sz="1800" dirty="0" smtClean="0">
                <a:latin typeface="Bookman Old Style" pitchFamily="18" charset="0"/>
              </a:rPr>
              <a:t>Pressurized steam now enters through the bottom port and acts on the lower side of the piston , causing it to move upwards.</a:t>
            </a:r>
          </a:p>
          <a:p>
            <a:pPr algn="just"/>
            <a:r>
              <a:rPr lang="en-US" sz="1800" dirty="0" smtClean="0">
                <a:latin typeface="Bookman Old Style" pitchFamily="18" charset="0"/>
              </a:rPr>
              <a:t>Ram is then raised to the desired height and process repeats till forging ends. </a:t>
            </a:r>
          </a:p>
          <a:p>
            <a:pPr algn="just"/>
            <a:r>
              <a:rPr lang="en-US" sz="1800" dirty="0" smtClean="0">
                <a:latin typeface="Bookman Old Style" pitchFamily="18" charset="0"/>
              </a:rPr>
              <a:t>Steam pressure ranges from 6 -85 kg/Cm</a:t>
            </a:r>
            <a:r>
              <a:rPr lang="en-US" sz="1800" baseline="30000" dirty="0" smtClean="0">
                <a:latin typeface="Bookman Old Style" pitchFamily="18" charset="0"/>
              </a:rPr>
              <a:t>2</a:t>
            </a:r>
            <a:r>
              <a:rPr lang="en-US" sz="1800" dirty="0" smtClean="0">
                <a:latin typeface="Bookman Old Style" pitchFamily="18" charset="0"/>
              </a:rPr>
              <a:t> .</a:t>
            </a:r>
            <a:endParaRPr lang="en-US" sz="1800" baseline="30000" dirty="0" smtClean="0">
              <a:latin typeface="Bookman Old Style" pitchFamily="18" charset="0"/>
            </a:endParaRPr>
          </a:p>
          <a:p>
            <a:pPr algn="just"/>
            <a:r>
              <a:rPr lang="en-US" sz="1800" dirty="0" smtClean="0">
                <a:latin typeface="Bookman Old Style" pitchFamily="18" charset="0"/>
              </a:rPr>
              <a:t>Suitable for open and closed die forging  process, intensity of blows can be varied by admitting steam through lower port, while the piston is descending.</a:t>
            </a:r>
          </a:p>
          <a:p>
            <a:pPr algn="just"/>
            <a:endParaRPr lang="en-US" sz="1900" dirty="0" smtClean="0">
              <a:latin typeface="Bookman Old Style" pitchFamily="18" charset="0"/>
            </a:endParaRPr>
          </a:p>
          <a:p>
            <a:pPr algn="just"/>
            <a:endParaRPr lang="en-US" sz="1900" dirty="0" smtClean="0">
              <a:latin typeface="Bookman Old Style" pitchFamily="18" charset="0"/>
            </a:endParaRPr>
          </a:p>
          <a:p>
            <a:pPr algn="just"/>
            <a:endParaRPr lang="en-US" sz="1900" dirty="0">
              <a:latin typeface="Bookman Old Style" pitchFamily="18" charset="0"/>
            </a:endParaRPr>
          </a:p>
        </p:txBody>
      </p:sp>
      <p:sp>
        <p:nvSpPr>
          <p:cNvPr id="5" name="Content Placeholder 4"/>
          <p:cNvSpPr>
            <a:spLocks noGrp="1"/>
          </p:cNvSpPr>
          <p:nvPr>
            <p:ph sz="half" idx="2"/>
          </p:nvPr>
        </p:nvSpPr>
        <p:spPr>
          <a:xfrm>
            <a:off x="5257800" y="1600200"/>
            <a:ext cx="3886200" cy="4648200"/>
          </a:xfrm>
        </p:spPr>
        <p:txBody>
          <a:bodyPr>
            <a:normAutofit fontScale="92500"/>
          </a:bodyPr>
          <a:lstStyle/>
          <a:p>
            <a:pPr>
              <a:buNone/>
            </a:pPr>
            <a:endParaRPr lang="en-US" dirty="0"/>
          </a:p>
        </p:txBody>
      </p:sp>
      <p:pic>
        <p:nvPicPr>
          <p:cNvPr id="1026" name="Picture 2" descr="C:\Users\Dell\Desktop\Forging\20200219_094031.jpg"/>
          <p:cNvPicPr>
            <a:picLocks noChangeAspect="1" noChangeArrowheads="1"/>
          </p:cNvPicPr>
          <p:nvPr/>
        </p:nvPicPr>
        <p:blipFill>
          <a:blip r:embed="rId2" cstate="print"/>
          <a:srcRect/>
          <a:stretch>
            <a:fillRect/>
          </a:stretch>
        </p:blipFill>
        <p:spPr bwMode="auto">
          <a:xfrm>
            <a:off x="5334000" y="1676400"/>
            <a:ext cx="3733800" cy="4495800"/>
          </a:xfrm>
          <a:prstGeom prst="rect">
            <a:avLst/>
          </a:prstGeom>
          <a:noFill/>
        </p:spPr>
      </p:pic>
      <p:sp>
        <p:nvSpPr>
          <p:cNvPr id="6" name="Slide Number Placeholder 5"/>
          <p:cNvSpPr>
            <a:spLocks noGrp="1"/>
          </p:cNvSpPr>
          <p:nvPr>
            <p:ph type="sldNum" sz="quarter" idx="12"/>
          </p:nvPr>
        </p:nvSpPr>
        <p:spPr/>
        <p:txBody>
          <a:bodyPr/>
          <a:lstStyle/>
          <a:p>
            <a:fld id="{7CB8A2ED-4FE5-46D4-B55F-4E9C2A649A18}" type="slidenum">
              <a:rPr lang="en-US" smtClean="0"/>
              <a:pPr/>
              <a:t>23</a:t>
            </a:fld>
            <a:endParaRPr lang="en-US"/>
          </a:p>
        </p:txBody>
      </p:sp>
      <p:sp>
        <p:nvSpPr>
          <p:cNvPr id="7" name="Footer Placeholder 6"/>
          <p:cNvSpPr>
            <a:spLocks noGrp="1"/>
          </p:cNvSpPr>
          <p:nvPr>
            <p:ph type="ftr" sz="quarter" idx="11"/>
          </p:nvPr>
        </p:nvSpPr>
        <p:spPr>
          <a:xfrm>
            <a:off x="3124200" y="6356350"/>
            <a:ext cx="39624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Autofit/>
          </a:bodyPr>
          <a:lstStyle/>
          <a:p>
            <a:r>
              <a:rPr lang="en-US" sz="1800" b="1" dirty="0" smtClean="0">
                <a:latin typeface="Bookman Old Style" pitchFamily="18" charset="0"/>
                <a:ea typeface="+mn-ea"/>
                <a:cs typeface="+mn-cs"/>
              </a:rPr>
              <a:t>Pneumatic or Air-Lift Hammer</a:t>
            </a:r>
            <a:endParaRPr lang="en-US" sz="1800" b="1" dirty="0">
              <a:latin typeface="Bookman Old Style" pitchFamily="18" charset="0"/>
              <a:ea typeface="+mn-ea"/>
              <a:cs typeface="+mn-cs"/>
            </a:endParaRPr>
          </a:p>
        </p:txBody>
      </p:sp>
      <p:sp>
        <p:nvSpPr>
          <p:cNvPr id="13" name="Content Placeholder 12"/>
          <p:cNvSpPr>
            <a:spLocks noGrp="1"/>
          </p:cNvSpPr>
          <p:nvPr>
            <p:ph sz="half" idx="1"/>
          </p:nvPr>
        </p:nvSpPr>
        <p:spPr>
          <a:xfrm>
            <a:off x="0" y="381000"/>
            <a:ext cx="4800600" cy="6477000"/>
          </a:xfrm>
        </p:spPr>
        <p:txBody>
          <a:bodyPr>
            <a:normAutofit/>
          </a:bodyPr>
          <a:lstStyle/>
          <a:p>
            <a:pPr algn="just">
              <a:lnSpc>
                <a:spcPct val="90000"/>
              </a:lnSpc>
            </a:pPr>
            <a:r>
              <a:rPr lang="en-US" sz="1700" dirty="0" smtClean="0">
                <a:latin typeface="Bookman Old Style" pitchFamily="18" charset="0"/>
              </a:rPr>
              <a:t>Consists of two cylinders(ram and compressor). </a:t>
            </a:r>
          </a:p>
          <a:p>
            <a:pPr algn="just">
              <a:lnSpc>
                <a:spcPct val="90000"/>
              </a:lnSpc>
            </a:pPr>
            <a:r>
              <a:rPr lang="en-US" sz="1700" dirty="0" smtClean="0">
                <a:latin typeface="Bookman Old Style" pitchFamily="18" charset="0"/>
              </a:rPr>
              <a:t>The piston in the compressor cylinder is reciprocated by means of a crank drive, which is powered from electric motor through  a reducing gear.</a:t>
            </a:r>
          </a:p>
          <a:p>
            <a:pPr algn="just">
              <a:lnSpc>
                <a:spcPct val="90000"/>
              </a:lnSpc>
            </a:pPr>
            <a:r>
              <a:rPr lang="en-US" sz="1700" dirty="0" smtClean="0">
                <a:latin typeface="Bookman Old Style" pitchFamily="18" charset="0"/>
              </a:rPr>
              <a:t>Piston of compressor cylinder  compress the air and delivers it to the ram cylinder through the upper port so that the piston in the ram cylinder gets actuated.</a:t>
            </a:r>
          </a:p>
          <a:p>
            <a:pPr algn="just">
              <a:lnSpc>
                <a:spcPct val="90000"/>
              </a:lnSpc>
            </a:pPr>
            <a:r>
              <a:rPr lang="en-US" sz="1700" dirty="0" smtClean="0">
                <a:latin typeface="Bookman Old Style" pitchFamily="18" charset="0"/>
              </a:rPr>
              <a:t>Resulting in downward  movement of the piston in the ram cylinder, causing ram to accelerate and strike the hot metal placed in the lower die.</a:t>
            </a:r>
          </a:p>
          <a:p>
            <a:pPr algn="just">
              <a:lnSpc>
                <a:spcPct val="90000"/>
              </a:lnSpc>
            </a:pPr>
            <a:r>
              <a:rPr lang="en-US" sz="1700" dirty="0" smtClean="0">
                <a:latin typeface="Bookman Old Style" pitchFamily="18" charset="0"/>
              </a:rPr>
              <a:t>Piston in the compressor cylinder moves downwards compressing and pushing the air into the ram cylinder through the lower port.</a:t>
            </a:r>
          </a:p>
          <a:p>
            <a:pPr algn="just">
              <a:lnSpc>
                <a:spcPct val="90000"/>
              </a:lnSpc>
            </a:pPr>
            <a:r>
              <a:rPr lang="en-US" sz="1700" dirty="0" smtClean="0">
                <a:latin typeface="Bookman Old Style" pitchFamily="18" charset="0"/>
              </a:rPr>
              <a:t>Resulting in lifting the piston up in the ram cylinder causing ram and upper die to move upwards.</a:t>
            </a:r>
          </a:p>
          <a:p>
            <a:pPr algn="just">
              <a:lnSpc>
                <a:spcPct val="90000"/>
              </a:lnSpc>
            </a:pPr>
            <a:r>
              <a:rPr lang="en-US" sz="1700" dirty="0" smtClean="0">
                <a:latin typeface="Bookman Old Style" pitchFamily="18" charset="0"/>
              </a:rPr>
              <a:t>Air is compressed in both and upward and downward strike of the piston in the compressor cylinder.     </a:t>
            </a:r>
            <a:endParaRPr lang="en-US" sz="1700" dirty="0">
              <a:latin typeface="Bookman Old Style" pitchFamily="18" charset="0"/>
            </a:endParaRPr>
          </a:p>
        </p:txBody>
      </p:sp>
      <p:sp>
        <p:nvSpPr>
          <p:cNvPr id="14" name="Content Placeholder 13"/>
          <p:cNvSpPr>
            <a:spLocks noGrp="1"/>
          </p:cNvSpPr>
          <p:nvPr>
            <p:ph sz="half" idx="2"/>
          </p:nvPr>
        </p:nvSpPr>
        <p:spPr>
          <a:xfrm>
            <a:off x="4876800" y="914400"/>
            <a:ext cx="4267200" cy="4876800"/>
          </a:xfrm>
        </p:spPr>
        <p:txBody>
          <a:bodyPr/>
          <a:lstStyle/>
          <a:p>
            <a:endParaRPr lang="en-US" dirty="0"/>
          </a:p>
        </p:txBody>
      </p:sp>
      <p:pic>
        <p:nvPicPr>
          <p:cNvPr id="1027" name="Picture 3"/>
          <p:cNvPicPr>
            <a:picLocks noChangeAspect="1" noChangeArrowheads="1"/>
          </p:cNvPicPr>
          <p:nvPr/>
        </p:nvPicPr>
        <p:blipFill>
          <a:blip r:embed="rId2"/>
          <a:srcRect/>
          <a:stretch>
            <a:fillRect/>
          </a:stretch>
        </p:blipFill>
        <p:spPr bwMode="auto">
          <a:xfrm>
            <a:off x="4876800" y="990600"/>
            <a:ext cx="4191000" cy="47244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7CB8A2ED-4FE5-46D4-B55F-4E9C2A649A18}" type="slidenum">
              <a:rPr lang="en-US" smtClean="0"/>
              <a:pPr/>
              <a:t>24</a:t>
            </a:fld>
            <a:endParaRPr lang="en-US"/>
          </a:p>
        </p:txBody>
      </p:sp>
      <p:sp>
        <p:nvSpPr>
          <p:cNvPr id="7" name="Footer Placeholder 6"/>
          <p:cNvSpPr>
            <a:spLocks noGrp="1"/>
          </p:cNvSpPr>
          <p:nvPr>
            <p:ph type="ftr" sz="quarter" idx="11"/>
          </p:nvPr>
        </p:nvSpPr>
        <p:spPr>
          <a:xfrm>
            <a:off x="4038600" y="6356350"/>
            <a:ext cx="4267200" cy="365125"/>
          </a:xfrm>
        </p:spPr>
        <p:txBody>
          <a:bodyPr/>
          <a:lstStyle/>
          <a:p>
            <a:r>
              <a:rPr lang="en-US" sz="1400" dirty="0" smtClean="0">
                <a:solidFill>
                  <a:schemeClr val="accent1"/>
                </a:solidFill>
              </a:rPr>
              <a:t>DEPARTMENT  OF MECHANICAL ENGINEERING , RYMEC, BALLARI</a:t>
            </a: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US" sz="2000" dirty="0" smtClean="0">
                <a:latin typeface="Bookman Old Style" pitchFamily="18" charset="0"/>
                <a:ea typeface="+mn-ea"/>
                <a:cs typeface="+mn-cs"/>
              </a:rPr>
              <a:t>Crank Press</a:t>
            </a:r>
            <a:endParaRPr lang="en-US" sz="2000" dirty="0">
              <a:latin typeface="Bookman Old Style" pitchFamily="18" charset="0"/>
              <a:ea typeface="+mn-ea"/>
              <a:cs typeface="+mn-cs"/>
            </a:endParaRPr>
          </a:p>
        </p:txBody>
      </p:sp>
      <p:sp>
        <p:nvSpPr>
          <p:cNvPr id="5" name="Content Placeholder 4"/>
          <p:cNvSpPr>
            <a:spLocks noGrp="1"/>
          </p:cNvSpPr>
          <p:nvPr>
            <p:ph sz="half" idx="1"/>
          </p:nvPr>
        </p:nvSpPr>
        <p:spPr>
          <a:xfrm>
            <a:off x="152400" y="427037"/>
            <a:ext cx="4800600" cy="6430963"/>
          </a:xfrm>
        </p:spPr>
        <p:txBody>
          <a:bodyPr>
            <a:normAutofit fontScale="92500" lnSpcReduction="20000"/>
          </a:bodyPr>
          <a:lstStyle/>
          <a:p>
            <a:pPr algn="just">
              <a:lnSpc>
                <a:spcPct val="110000"/>
              </a:lnSpc>
            </a:pPr>
            <a:r>
              <a:rPr lang="en-US" sz="1800" dirty="0" smtClean="0">
                <a:latin typeface="Bookman Old Style" pitchFamily="18" charset="0"/>
              </a:rPr>
              <a:t>The crank press uses a crank link attached to a drive shaft on which a large flywheel is also mounted.</a:t>
            </a:r>
          </a:p>
          <a:p>
            <a:pPr algn="just">
              <a:lnSpc>
                <a:spcPct val="110000"/>
              </a:lnSpc>
            </a:pPr>
            <a:r>
              <a:rPr lang="en-US" sz="1800" dirty="0" smtClean="0">
                <a:latin typeface="Bookman Old Style" pitchFamily="18" charset="0"/>
              </a:rPr>
              <a:t>Crank is connected to the connecting rod, which in turn is attached to a ram by a rotational joint.</a:t>
            </a:r>
          </a:p>
          <a:p>
            <a:pPr algn="just">
              <a:lnSpc>
                <a:spcPct val="110000"/>
              </a:lnSpc>
            </a:pPr>
            <a:r>
              <a:rPr lang="en-US" sz="1800" dirty="0" smtClean="0">
                <a:latin typeface="Bookman Old Style" pitchFamily="18" charset="0"/>
              </a:rPr>
              <a:t>Ram operates in a guide as shown in Fig  and travels linearly while moving up and down.</a:t>
            </a:r>
          </a:p>
          <a:p>
            <a:pPr algn="just">
              <a:lnSpc>
                <a:spcPct val="110000"/>
              </a:lnSpc>
            </a:pPr>
            <a:r>
              <a:rPr lang="en-US" sz="1800" dirty="0" smtClean="0">
                <a:latin typeface="Bookman Old Style" pitchFamily="18" charset="0"/>
              </a:rPr>
              <a:t>The power from an electric motor causes the drive shaft and the flywheel to rotate at suitable speeds.</a:t>
            </a:r>
          </a:p>
          <a:p>
            <a:pPr algn="just">
              <a:lnSpc>
                <a:spcPct val="110000"/>
              </a:lnSpc>
            </a:pPr>
            <a:r>
              <a:rPr lang="en-US" sz="1800" dirty="0" smtClean="0">
                <a:latin typeface="Bookman Old Style" pitchFamily="18" charset="0"/>
              </a:rPr>
              <a:t>Crank link rotates with the drive shaft and this action causes the connection rod to convert rotary motion of the crank into reciprocating (linear) motion of the ram.</a:t>
            </a:r>
          </a:p>
          <a:p>
            <a:pPr algn="just">
              <a:lnSpc>
                <a:spcPct val="110000"/>
              </a:lnSpc>
            </a:pPr>
            <a:r>
              <a:rPr lang="en-US" sz="1800" dirty="0" smtClean="0">
                <a:latin typeface="Bookman Old Style" pitchFamily="18" charset="0"/>
              </a:rPr>
              <a:t>When the ram and hence the upper die moves downwards, the energy in them is used to close the mould, forming the part within.</a:t>
            </a:r>
          </a:p>
          <a:p>
            <a:pPr algn="just">
              <a:lnSpc>
                <a:spcPct val="110000"/>
              </a:lnSpc>
            </a:pPr>
            <a:r>
              <a:rPr lang="en-US" sz="1800" dirty="0" smtClean="0">
                <a:latin typeface="Bookman Old Style" pitchFamily="18" charset="0"/>
              </a:rPr>
              <a:t>Work is forged over a single long stroke instead a series of blows as with forging hammer.   </a:t>
            </a:r>
          </a:p>
          <a:p>
            <a:pPr algn="just"/>
            <a:endParaRPr lang="en-US" sz="1700" dirty="0">
              <a:latin typeface="Bookman Old Style" pitchFamily="18"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029200" y="1731698"/>
            <a:ext cx="4038600" cy="4262967"/>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7CB8A2ED-4FE5-46D4-B55F-4E9C2A649A18}" type="slidenum">
              <a:rPr lang="en-US" smtClean="0"/>
              <a:pPr/>
              <a:t>25</a:t>
            </a:fld>
            <a:endParaRPr lang="en-US"/>
          </a:p>
        </p:txBody>
      </p:sp>
      <p:sp>
        <p:nvSpPr>
          <p:cNvPr id="7" name="Footer Placeholder 6"/>
          <p:cNvSpPr>
            <a:spLocks noGrp="1"/>
          </p:cNvSpPr>
          <p:nvPr>
            <p:ph type="ftr" sz="quarter" idx="11"/>
          </p:nvPr>
        </p:nvSpPr>
        <p:spPr>
          <a:xfrm>
            <a:off x="1905000" y="6356350"/>
            <a:ext cx="55626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304800"/>
          </a:xfrm>
        </p:spPr>
        <p:txBody>
          <a:bodyPr>
            <a:noAutofit/>
          </a:bodyPr>
          <a:lstStyle/>
          <a:p>
            <a:r>
              <a:rPr lang="en-US" sz="2200" b="1" dirty="0" smtClean="0">
                <a:latin typeface="Bookman Old Style" pitchFamily="18" charset="0"/>
                <a:ea typeface="+mn-ea"/>
                <a:cs typeface="+mn-cs"/>
              </a:rPr>
              <a:t>Screw Press</a:t>
            </a:r>
            <a:endParaRPr lang="en-US" sz="2200" b="1" dirty="0">
              <a:latin typeface="Bookman Old Style" pitchFamily="18" charset="0"/>
              <a:ea typeface="+mn-ea"/>
              <a:cs typeface="+mn-cs"/>
            </a:endParaRPr>
          </a:p>
        </p:txBody>
      </p:sp>
      <p:sp>
        <p:nvSpPr>
          <p:cNvPr id="5" name="Content Placeholder 4"/>
          <p:cNvSpPr>
            <a:spLocks noGrp="1"/>
          </p:cNvSpPr>
          <p:nvPr>
            <p:ph sz="half" idx="1"/>
          </p:nvPr>
        </p:nvSpPr>
        <p:spPr>
          <a:xfrm>
            <a:off x="0" y="304800"/>
            <a:ext cx="5334000" cy="6400800"/>
          </a:xfrm>
        </p:spPr>
        <p:txBody>
          <a:bodyPr>
            <a:normAutofit/>
          </a:bodyPr>
          <a:lstStyle/>
          <a:p>
            <a:pPr algn="just">
              <a:lnSpc>
                <a:spcPct val="150000"/>
              </a:lnSpc>
            </a:pPr>
            <a:r>
              <a:rPr lang="en-US" sz="1700" dirty="0" smtClean="0">
                <a:latin typeface="Bookman Old Style" pitchFamily="18" charset="0"/>
              </a:rPr>
              <a:t>Uses the rotational energy of a motor to turn a large screw, which in turn cause the ram and hence the upper die connected to it to move up and down.</a:t>
            </a:r>
          </a:p>
          <a:p>
            <a:pPr algn="just">
              <a:lnSpc>
                <a:spcPct val="150000"/>
              </a:lnSpc>
            </a:pPr>
            <a:r>
              <a:rPr lang="en-US" sz="1700" dirty="0" smtClean="0">
                <a:latin typeface="Bookman Old Style" pitchFamily="18" charset="0"/>
              </a:rPr>
              <a:t>It consists of  a screw , its head connected to a large flywheel, while the tail end of the screw connected to the ram.</a:t>
            </a:r>
          </a:p>
          <a:p>
            <a:pPr algn="just">
              <a:lnSpc>
                <a:spcPct val="150000"/>
              </a:lnSpc>
            </a:pPr>
            <a:r>
              <a:rPr lang="en-US" sz="1700" dirty="0" smtClean="0">
                <a:latin typeface="Bookman Old Style" pitchFamily="18" charset="0"/>
              </a:rPr>
              <a:t>Frictional disc is used to translate the force from the drive shaft to the screw head.</a:t>
            </a:r>
          </a:p>
          <a:p>
            <a:pPr algn="just">
              <a:lnSpc>
                <a:spcPct val="150000"/>
              </a:lnSpc>
            </a:pPr>
            <a:r>
              <a:rPr lang="en-US" sz="1700" dirty="0" smtClean="0">
                <a:latin typeface="Bookman Old Style" pitchFamily="18" charset="0"/>
              </a:rPr>
              <a:t>When the flywheel is driven the rotating disc, the screw rotates and pushes the ram with great mechanical advantage.</a:t>
            </a:r>
          </a:p>
          <a:p>
            <a:pPr algn="just">
              <a:lnSpc>
                <a:spcPct val="150000"/>
              </a:lnSpc>
            </a:pPr>
            <a:r>
              <a:rPr lang="en-US" sz="1700" dirty="0" smtClean="0">
                <a:latin typeface="Bookman Old Style" pitchFamily="18" charset="0"/>
              </a:rPr>
              <a:t>Ram and upper die connected to it moves downwards compressing the hot workpiece against the lower die.  </a:t>
            </a:r>
            <a:endParaRPr lang="en-US" sz="1700" dirty="0">
              <a:latin typeface="Bookman Old Style" pitchFamily="18" charset="0"/>
            </a:endParaRP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356357" y="1600200"/>
            <a:ext cx="3787643" cy="4525963"/>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7CB8A2ED-4FE5-46D4-B55F-4E9C2A649A18}" type="slidenum">
              <a:rPr lang="en-US" smtClean="0"/>
              <a:pPr/>
              <a:t>26</a:t>
            </a:fld>
            <a:endParaRPr lang="en-US"/>
          </a:p>
        </p:txBody>
      </p:sp>
      <p:sp>
        <p:nvSpPr>
          <p:cNvPr id="7" name="Footer Placeholder 6"/>
          <p:cNvSpPr>
            <a:spLocks noGrp="1"/>
          </p:cNvSpPr>
          <p:nvPr>
            <p:ph type="ftr" sz="quarter" idx="11"/>
          </p:nvPr>
        </p:nvSpPr>
        <p:spPr>
          <a:xfrm>
            <a:off x="2133600" y="6356350"/>
            <a:ext cx="48006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Autofit/>
          </a:bodyPr>
          <a:lstStyle/>
          <a:p>
            <a:r>
              <a:rPr lang="en-US" sz="2200" b="1" dirty="0" smtClean="0">
                <a:latin typeface="Bookman Old Style" pitchFamily="18" charset="0"/>
              </a:rPr>
              <a:t>Hydraulic Presses</a:t>
            </a:r>
            <a:endParaRPr lang="en-US" sz="2200" b="1" dirty="0">
              <a:latin typeface="Bookman Old Style" pitchFamily="18" charset="0"/>
            </a:endParaRPr>
          </a:p>
        </p:txBody>
      </p:sp>
      <p:sp>
        <p:nvSpPr>
          <p:cNvPr id="6" name="Content Placeholder 5"/>
          <p:cNvSpPr>
            <a:spLocks noGrp="1"/>
          </p:cNvSpPr>
          <p:nvPr>
            <p:ph sz="half" idx="1"/>
          </p:nvPr>
        </p:nvSpPr>
        <p:spPr>
          <a:xfrm>
            <a:off x="0" y="228600"/>
            <a:ext cx="4800600" cy="6629400"/>
          </a:xfrm>
        </p:spPr>
        <p:txBody>
          <a:bodyPr>
            <a:normAutofit/>
          </a:bodyPr>
          <a:lstStyle/>
          <a:p>
            <a:pPr algn="just"/>
            <a:r>
              <a:rPr lang="en-US" sz="1500" dirty="0" smtClean="0">
                <a:latin typeface="Bookman Old Style" pitchFamily="18" charset="0"/>
              </a:rPr>
              <a:t>They derive the energy for forging through hydraulic pressure.</a:t>
            </a:r>
          </a:p>
          <a:p>
            <a:pPr algn="just"/>
            <a:r>
              <a:rPr lang="en-US" sz="1500" dirty="0" smtClean="0">
                <a:latin typeface="Bookman Old Style" pitchFamily="18" charset="0"/>
              </a:rPr>
              <a:t>Fluid pressure can be increased(or decreased) by means of pump and valves.</a:t>
            </a:r>
          </a:p>
          <a:p>
            <a:pPr algn="just"/>
            <a:r>
              <a:rPr lang="en-US" sz="1500" dirty="0" smtClean="0">
                <a:latin typeface="Bookman Old Style" pitchFamily="18" charset="0"/>
              </a:rPr>
              <a:t>Increased pressure is then transmitted to the ram through piston- cylinder arrangement.</a:t>
            </a:r>
          </a:p>
          <a:p>
            <a:pPr algn="just"/>
            <a:r>
              <a:rPr lang="en-US" sz="1500" dirty="0" smtClean="0">
                <a:latin typeface="Bookman Old Style" pitchFamily="18" charset="0"/>
              </a:rPr>
              <a:t>It consists of large diameter ram cylinder and two small diameter lifting cylinders with corresponding pistons reciprocating in them.</a:t>
            </a:r>
          </a:p>
          <a:p>
            <a:pPr algn="just"/>
            <a:r>
              <a:rPr lang="en-US" sz="1500" dirty="0" smtClean="0">
                <a:latin typeface="Bookman Old Style" pitchFamily="18" charset="0"/>
              </a:rPr>
              <a:t>Pistons are connected to a ram, to which the upper die is attached. Lower die to the press of the press bed of M/c.</a:t>
            </a:r>
          </a:p>
          <a:p>
            <a:pPr algn="just"/>
            <a:r>
              <a:rPr lang="en-US" sz="1500" dirty="0" smtClean="0">
                <a:latin typeface="Bookman Old Style" pitchFamily="18" charset="0"/>
              </a:rPr>
              <a:t>Force required for forging is applied on the piston by a high pressure fluid, usually oil, supplied by pumps.</a:t>
            </a:r>
          </a:p>
          <a:p>
            <a:pPr algn="just"/>
            <a:r>
              <a:rPr lang="en-US" sz="1500" dirty="0" smtClean="0">
                <a:latin typeface="Bookman Old Style" pitchFamily="18" charset="0"/>
              </a:rPr>
              <a:t>High pressure acting on the piston causes it to move downwards and hence the ram and the upper die starts advancing rapidly against the w/p placed on the lower die</a:t>
            </a:r>
          </a:p>
          <a:p>
            <a:pPr algn="just"/>
            <a:r>
              <a:rPr lang="en-US" sz="1500" dirty="0" smtClean="0">
                <a:latin typeface="Bookman Old Style" pitchFamily="18" charset="0"/>
              </a:rPr>
              <a:t>w/p squeezed to fill contours of die.</a:t>
            </a:r>
          </a:p>
          <a:p>
            <a:pPr algn="just"/>
            <a:r>
              <a:rPr lang="en-US" sz="1500" dirty="0" smtClean="0">
                <a:latin typeface="Bookman Old Style" pitchFamily="18" charset="0"/>
              </a:rPr>
              <a:t>Ram is now lifted up by applying the pressure of the oil on the small pistons of the lifting cylinders , when pistons reach TDC, high Pressure oil actuates the ram piston for next forging operation.              </a:t>
            </a:r>
            <a:endParaRPr lang="en-US" sz="1500" dirty="0">
              <a:latin typeface="Bookman Old Style" pitchFamily="18"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800600" y="1600200"/>
            <a:ext cx="4343400" cy="3886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27</a:t>
            </a:fld>
            <a:endParaRPr lang="en-US"/>
          </a:p>
        </p:txBody>
      </p:sp>
      <p:sp>
        <p:nvSpPr>
          <p:cNvPr id="7" name="Footer Placeholder 6"/>
          <p:cNvSpPr>
            <a:spLocks noGrp="1"/>
          </p:cNvSpPr>
          <p:nvPr>
            <p:ph type="ftr" sz="quarter" idx="11"/>
          </p:nvPr>
        </p:nvSpPr>
        <p:spPr>
          <a:xfrm>
            <a:off x="4495800" y="6356350"/>
            <a:ext cx="35814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
          </a:xfrm>
        </p:spPr>
        <p:txBody>
          <a:bodyPr>
            <a:normAutofit/>
          </a:bodyPr>
          <a:lstStyle/>
          <a:p>
            <a:r>
              <a:rPr lang="en-US" sz="2400" b="1" dirty="0" smtClean="0">
                <a:latin typeface="Bookman Old Style" pitchFamily="18" charset="0"/>
              </a:rPr>
              <a:t>Forging Defects </a:t>
            </a:r>
          </a:p>
        </p:txBody>
      </p:sp>
      <p:sp>
        <p:nvSpPr>
          <p:cNvPr id="5" name="Subtitle 4"/>
          <p:cNvSpPr>
            <a:spLocks noGrp="1"/>
          </p:cNvSpPr>
          <p:nvPr>
            <p:ph type="subTitle" idx="1"/>
          </p:nvPr>
        </p:nvSpPr>
        <p:spPr>
          <a:xfrm>
            <a:off x="228600" y="1066800"/>
            <a:ext cx="8686800" cy="5410200"/>
          </a:xfrm>
        </p:spPr>
        <p:txBody>
          <a:bodyPr>
            <a:normAutofit/>
          </a:bodyPr>
          <a:lstStyle/>
          <a:p>
            <a:pPr algn="just">
              <a:buFont typeface="Arial" pitchFamily="34" charset="0"/>
              <a:buChar char="•"/>
            </a:pPr>
            <a:r>
              <a:rPr lang="en-US" sz="1700" b="1" dirty="0" smtClean="0">
                <a:solidFill>
                  <a:schemeClr val="tx1"/>
                </a:solidFill>
                <a:latin typeface="Bookman Old Style" pitchFamily="18" charset="0"/>
              </a:rPr>
              <a:t> Die Shift</a:t>
            </a:r>
            <a:r>
              <a:rPr lang="en-US" sz="1700" dirty="0" smtClean="0">
                <a:solidFill>
                  <a:schemeClr val="tx1"/>
                </a:solidFill>
                <a:latin typeface="Bookman Old Style" pitchFamily="18" charset="0"/>
              </a:rPr>
              <a:t>: Resulting from wrong alignment of the die halves, forged parts take the improper shape as a defect.   </a:t>
            </a:r>
          </a:p>
          <a:p>
            <a:pPr marL="342900" indent="-342900" algn="just"/>
            <a:endParaRPr lang="en-US" sz="1700" dirty="0" smtClean="0">
              <a:solidFill>
                <a:schemeClr val="tx1"/>
              </a:solidFill>
              <a:latin typeface="Bookman Old Style" pitchFamily="18" charset="0"/>
            </a:endParaRPr>
          </a:p>
          <a:p>
            <a:pPr algn="just">
              <a:buFont typeface="Arial" pitchFamily="34" charset="0"/>
              <a:buChar char="•"/>
            </a:pPr>
            <a:r>
              <a:rPr lang="en-US" sz="1700" dirty="0" smtClean="0">
                <a:solidFill>
                  <a:schemeClr val="tx1"/>
                </a:solidFill>
                <a:latin typeface="Bookman Old Style" pitchFamily="18" charset="0"/>
              </a:rPr>
              <a:t> </a:t>
            </a:r>
            <a:r>
              <a:rPr lang="en-US" sz="1700" b="1" dirty="0" smtClean="0">
                <a:solidFill>
                  <a:schemeClr val="tx1"/>
                </a:solidFill>
                <a:latin typeface="Bookman Old Style" pitchFamily="18" charset="0"/>
              </a:rPr>
              <a:t>Surface Cracks: </a:t>
            </a:r>
            <a:r>
              <a:rPr lang="en-US" sz="1700" dirty="0" smtClean="0">
                <a:solidFill>
                  <a:schemeClr val="tx1"/>
                </a:solidFill>
                <a:latin typeface="Bookman Old Style" pitchFamily="18" charset="0"/>
              </a:rPr>
              <a:t>Defect on the work surface of the forged part resulting from    excessive working at low Temperatures. </a:t>
            </a:r>
          </a:p>
          <a:p>
            <a:pPr algn="just">
              <a:buFont typeface="Arial" pitchFamily="34" charset="0"/>
              <a:buChar char="•"/>
            </a:pPr>
            <a:endParaRPr lang="en-US" sz="1700" dirty="0" smtClean="0">
              <a:solidFill>
                <a:schemeClr val="tx1"/>
              </a:solidFill>
              <a:latin typeface="Bookman Old Style" pitchFamily="18" charset="0"/>
            </a:endParaRPr>
          </a:p>
          <a:p>
            <a:pPr algn="just">
              <a:buFont typeface="Arial" pitchFamily="34" charset="0"/>
              <a:buChar char="•"/>
            </a:pPr>
            <a:r>
              <a:rPr lang="en-US" sz="1700" dirty="0" smtClean="0">
                <a:solidFill>
                  <a:schemeClr val="tx1"/>
                </a:solidFill>
                <a:latin typeface="Bookman Old Style" pitchFamily="18" charset="0"/>
              </a:rPr>
              <a:t> </a:t>
            </a:r>
            <a:r>
              <a:rPr lang="en-US" sz="1700" b="1" dirty="0" smtClean="0">
                <a:solidFill>
                  <a:schemeClr val="tx1"/>
                </a:solidFill>
                <a:latin typeface="Bookman Old Style" pitchFamily="18" charset="0"/>
              </a:rPr>
              <a:t>Overheating Defects : </a:t>
            </a:r>
            <a:r>
              <a:rPr lang="en-US" sz="1700" dirty="0" smtClean="0">
                <a:solidFill>
                  <a:schemeClr val="tx1"/>
                </a:solidFill>
                <a:latin typeface="Bookman Old Style" pitchFamily="18" charset="0"/>
              </a:rPr>
              <a:t>caused by improper heating conditions. Leads to surface oxidation and scale formation on the work surface.</a:t>
            </a:r>
          </a:p>
          <a:p>
            <a:pPr algn="just">
              <a:buFont typeface="Arial" pitchFamily="34" charset="0"/>
              <a:buChar char="•"/>
            </a:pPr>
            <a:endParaRPr lang="en-US" sz="1700" dirty="0" smtClean="0">
              <a:solidFill>
                <a:schemeClr val="tx1"/>
              </a:solidFill>
              <a:latin typeface="Bookman Old Style" pitchFamily="18" charset="0"/>
            </a:endParaRPr>
          </a:p>
          <a:p>
            <a:pPr algn="just">
              <a:buFont typeface="Arial" pitchFamily="34" charset="0"/>
              <a:buChar char="•"/>
            </a:pPr>
            <a:r>
              <a:rPr lang="en-US" sz="1700" b="1" dirty="0" smtClean="0">
                <a:solidFill>
                  <a:schemeClr val="tx1"/>
                </a:solidFill>
                <a:latin typeface="Bookman Old Style" pitchFamily="18" charset="0"/>
              </a:rPr>
              <a:t>Unfilled sections</a:t>
            </a:r>
            <a:r>
              <a:rPr lang="en-US" sz="1700" dirty="0" smtClean="0">
                <a:solidFill>
                  <a:schemeClr val="tx1"/>
                </a:solidFill>
                <a:latin typeface="Bookman Old Style" pitchFamily="18" charset="0"/>
              </a:rPr>
              <a:t>: occurs when metal does not fill the die cavity (improper die design)</a:t>
            </a:r>
          </a:p>
          <a:p>
            <a:pPr algn="just">
              <a:buFont typeface="Arial" pitchFamily="34" charset="0"/>
              <a:buChar char="•"/>
            </a:pPr>
            <a:endParaRPr lang="en-US" sz="1700" dirty="0" smtClean="0">
              <a:solidFill>
                <a:schemeClr val="tx1"/>
              </a:solidFill>
              <a:latin typeface="Bookman Old Style" pitchFamily="18" charset="0"/>
            </a:endParaRPr>
          </a:p>
          <a:p>
            <a:pPr algn="just">
              <a:buFont typeface="Arial" pitchFamily="34" charset="0"/>
              <a:buChar char="•"/>
            </a:pPr>
            <a:r>
              <a:rPr lang="en-US" sz="1700" dirty="0" smtClean="0">
                <a:solidFill>
                  <a:schemeClr val="tx1"/>
                </a:solidFill>
                <a:latin typeface="Bookman Old Style" pitchFamily="18" charset="0"/>
              </a:rPr>
              <a:t> </a:t>
            </a:r>
            <a:r>
              <a:rPr lang="en-US" sz="1700" b="1" dirty="0" smtClean="0">
                <a:solidFill>
                  <a:schemeClr val="tx1"/>
                </a:solidFill>
                <a:latin typeface="Bookman Old Style" pitchFamily="18" charset="0"/>
              </a:rPr>
              <a:t>Flakes : </a:t>
            </a:r>
            <a:r>
              <a:rPr lang="en-US" sz="1700" dirty="0" smtClean="0">
                <a:solidFill>
                  <a:schemeClr val="tx1"/>
                </a:solidFill>
                <a:latin typeface="Bookman Old Style" pitchFamily="18" charset="0"/>
              </a:rPr>
              <a:t>internal ruptures caused by improper cooling of large forged parts.</a:t>
            </a:r>
            <a:r>
              <a:rPr lang="en-US" sz="1700" b="1" dirty="0" smtClean="0">
                <a:solidFill>
                  <a:schemeClr val="tx1"/>
                </a:solidFill>
                <a:latin typeface="Bookman Old Style" pitchFamily="18" charset="0"/>
              </a:rPr>
              <a:t>  </a:t>
            </a:r>
          </a:p>
          <a:p>
            <a:pPr algn="just">
              <a:buFont typeface="Arial" pitchFamily="34" charset="0"/>
              <a:buChar char="•"/>
            </a:pPr>
            <a:endParaRPr lang="en-US" sz="2000" dirty="0" smtClean="0">
              <a:solidFill>
                <a:schemeClr val="tx1"/>
              </a:solidFill>
              <a:latin typeface="Bookman Old Style" pitchFamily="18" charset="0"/>
            </a:endParaRPr>
          </a:p>
          <a:p>
            <a:pPr algn="just">
              <a:buFont typeface="Arial" pitchFamily="34" charset="0"/>
              <a:buChar char="•"/>
            </a:pPr>
            <a:endParaRPr lang="en-US" sz="2000" dirty="0" smtClean="0">
              <a:solidFill>
                <a:schemeClr val="tx1"/>
              </a:solidFill>
              <a:latin typeface="Bookman Old Style" pitchFamily="18" charset="0"/>
            </a:endParaRPr>
          </a:p>
          <a:p>
            <a:pPr algn="just">
              <a:buFont typeface="Arial" pitchFamily="34" charset="0"/>
              <a:buChar char="•"/>
            </a:pPr>
            <a:endParaRPr lang="en-US" sz="2000" dirty="0" smtClean="0">
              <a:solidFill>
                <a:schemeClr val="tx1"/>
              </a:solidFill>
              <a:latin typeface="Bookman Old Style" pitchFamily="18" charset="0"/>
            </a:endParaRPr>
          </a:p>
          <a:p>
            <a:pPr algn="just">
              <a:buFont typeface="Arial" pitchFamily="34" charset="0"/>
              <a:buChar char="•"/>
            </a:pPr>
            <a:endParaRPr lang="en-US" sz="2000" dirty="0">
              <a:latin typeface="Bookman Old Style" pitchFamily="18" charset="0"/>
            </a:endParaRPr>
          </a:p>
        </p:txBody>
      </p:sp>
      <p:sp>
        <p:nvSpPr>
          <p:cNvPr id="4" name="Slide Number Placeholder 3"/>
          <p:cNvSpPr>
            <a:spLocks noGrp="1"/>
          </p:cNvSpPr>
          <p:nvPr>
            <p:ph type="sldNum" sz="quarter" idx="12"/>
          </p:nvPr>
        </p:nvSpPr>
        <p:spPr/>
        <p:txBody>
          <a:bodyPr/>
          <a:lstStyle/>
          <a:p>
            <a:fld id="{7CB8A2ED-4FE5-46D4-B55F-4E9C2A649A18}" type="slidenum">
              <a:rPr lang="en-US" smtClean="0"/>
              <a:pPr/>
              <a:t>28</a:t>
            </a:fld>
            <a:endParaRPr lang="en-US"/>
          </a:p>
        </p:txBody>
      </p:sp>
      <p:sp>
        <p:nvSpPr>
          <p:cNvPr id="6" name="Footer Placeholder 5"/>
          <p:cNvSpPr>
            <a:spLocks noGrp="1"/>
          </p:cNvSpPr>
          <p:nvPr>
            <p:ph type="ftr" sz="quarter" idx="11"/>
          </p:nvPr>
        </p:nvSpPr>
        <p:spPr>
          <a:xfrm>
            <a:off x="1981200" y="6096000"/>
            <a:ext cx="4800600" cy="365125"/>
          </a:xfrm>
        </p:spPr>
        <p:txBody>
          <a:bodyPr/>
          <a:lstStyle/>
          <a:p>
            <a:r>
              <a:rPr lang="en-US" dirty="0" smtClean="0">
                <a:solidFill>
                  <a:schemeClr val="accent1"/>
                </a:solidFill>
              </a:rPr>
              <a:t>DEPARTMENT  OF MECHANICAL ENGINEERING , RYMEC, BALLARI</a:t>
            </a:r>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2400" b="1" dirty="0" smtClean="0">
                <a:latin typeface="Bookman Old Style" pitchFamily="18" charset="0"/>
              </a:rPr>
              <a:t>Introduction - Rolling </a:t>
            </a:r>
          </a:p>
        </p:txBody>
      </p:sp>
      <p:sp>
        <p:nvSpPr>
          <p:cNvPr id="3" name="Content Placeholder 2"/>
          <p:cNvSpPr>
            <a:spLocks noGrp="1"/>
          </p:cNvSpPr>
          <p:nvPr>
            <p:ph sz="half" idx="1"/>
          </p:nvPr>
        </p:nvSpPr>
        <p:spPr>
          <a:xfrm>
            <a:off x="152400" y="457200"/>
            <a:ext cx="4343400" cy="6172200"/>
          </a:xfrm>
        </p:spPr>
        <p:txBody>
          <a:bodyPr>
            <a:noAutofit/>
          </a:bodyPr>
          <a:lstStyle/>
          <a:p>
            <a:pPr algn="just"/>
            <a:r>
              <a:rPr lang="en-US" sz="1700" dirty="0" smtClean="0">
                <a:latin typeface="Bookman Old Style" pitchFamily="18" charset="0"/>
              </a:rPr>
              <a:t>In metal working , rolling is the process of reducing the thickness or changing the cross section of a workpiece by means of compressive forces,  exerted by a set of rotating rolls.</a:t>
            </a:r>
          </a:p>
          <a:p>
            <a:pPr algn="just"/>
            <a:r>
              <a:rPr lang="en-US" sz="1700" dirty="0" smtClean="0">
                <a:latin typeface="Bookman Old Style" pitchFamily="18" charset="0"/>
              </a:rPr>
              <a:t>In operation, as the workpiece passes between the two constantly rotating rolls, the workpiece is subjected to high compressive stresses from the squeezing action of the rolls on the workpiece. In addition the workpiece is also subjected to surface shear stresses as a result of the friction between the rolls and the workpiece metal.</a:t>
            </a:r>
          </a:p>
          <a:p>
            <a:pPr algn="just"/>
            <a:r>
              <a:rPr lang="en-US" sz="1700" dirty="0" smtClean="0">
                <a:latin typeface="Bookman Old Style" pitchFamily="18" charset="0"/>
              </a:rPr>
              <a:t>Apart from reducing the thickness of the work, rolls also act to feed the work material as they rotate in opposite directions to each other.</a:t>
            </a:r>
          </a:p>
          <a:p>
            <a:pPr algn="just"/>
            <a:r>
              <a:rPr lang="en-US" sz="1700" dirty="0" smtClean="0">
                <a:latin typeface="Bookman Old Style" pitchFamily="18" charset="0"/>
              </a:rPr>
              <a:t>Rolling operations can be performed either in hot working conditions or cold working conditions.       </a:t>
            </a:r>
            <a:endParaRPr lang="en-US" sz="1700" dirty="0">
              <a:latin typeface="Bookman Old Style" pitchFamily="18" charset="0"/>
            </a:endParaRPr>
          </a:p>
        </p:txBody>
      </p:sp>
      <p:pic>
        <p:nvPicPr>
          <p:cNvPr id="1028" name="Picture 4"/>
          <p:cNvPicPr>
            <a:picLocks noGrp="1" noChangeAspect="1" noChangeArrowheads="1"/>
          </p:cNvPicPr>
          <p:nvPr>
            <p:ph sz="half" idx="2"/>
          </p:nvPr>
        </p:nvPicPr>
        <p:blipFill>
          <a:blip r:embed="rId2" cstate="print"/>
          <a:srcRect/>
          <a:stretch>
            <a:fillRect/>
          </a:stretch>
        </p:blipFill>
        <p:spPr bwMode="auto">
          <a:xfrm>
            <a:off x="4648200" y="2057400"/>
            <a:ext cx="4343400" cy="2971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29</a:t>
            </a:fld>
            <a:endParaRPr lang="en-US"/>
          </a:p>
        </p:txBody>
      </p:sp>
      <p:sp>
        <p:nvSpPr>
          <p:cNvPr id="6" name="Footer Placeholder 5"/>
          <p:cNvSpPr>
            <a:spLocks noGrp="1"/>
          </p:cNvSpPr>
          <p:nvPr>
            <p:ph type="ftr" sz="quarter" idx="11"/>
          </p:nvPr>
        </p:nvSpPr>
        <p:spPr>
          <a:xfrm>
            <a:off x="4572000" y="6356350"/>
            <a:ext cx="35052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rmAutofit fontScale="90000"/>
          </a:bodyPr>
          <a:lstStyle/>
          <a:p>
            <a:pPr algn="l"/>
            <a:r>
              <a:rPr lang="en-US" sz="2200" b="1" dirty="0" smtClean="0">
                <a:solidFill>
                  <a:srgbClr val="0000FF"/>
                </a:solidFill>
              </a:rPr>
              <a:t/>
            </a:r>
            <a:br>
              <a:rPr lang="en-US" sz="2200" b="1" dirty="0" smtClean="0">
                <a:solidFill>
                  <a:srgbClr val="0000FF"/>
                </a:solidFill>
              </a:rPr>
            </a:br>
            <a:r>
              <a:rPr lang="en-US" sz="2200" b="1" dirty="0" smtClean="0">
                <a:solidFill>
                  <a:srgbClr val="0000FF"/>
                </a:solidFill>
              </a:rPr>
              <a:t/>
            </a:r>
            <a:br>
              <a:rPr lang="en-US" sz="2200" b="1" dirty="0" smtClean="0">
                <a:solidFill>
                  <a:srgbClr val="0000FF"/>
                </a:solidFill>
              </a:rPr>
            </a:br>
            <a:r>
              <a:rPr lang="en-US" sz="2000" b="1" dirty="0" smtClean="0">
                <a:solidFill>
                  <a:srgbClr val="0000FF"/>
                </a:solidFill>
                <a:latin typeface="Bookman Old Style" pitchFamily="18" charset="0"/>
              </a:rPr>
              <a:t>COURSE OUTCOMES:</a:t>
            </a:r>
            <a:r>
              <a:rPr lang="en-US" b="1" dirty="0" smtClean="0">
                <a:solidFill>
                  <a:srgbClr val="0000FF"/>
                </a:solidFill>
              </a:rPr>
              <a:t/>
            </a:r>
            <a:br>
              <a:rPr lang="en-US" b="1" dirty="0" smtClean="0">
                <a:solidFill>
                  <a:srgbClr val="0000FF"/>
                </a:solidFill>
              </a:rPr>
            </a:br>
            <a:endParaRPr lang="en-US" dirty="0"/>
          </a:p>
        </p:txBody>
      </p:sp>
      <p:sp>
        <p:nvSpPr>
          <p:cNvPr id="3" name="Content Placeholder 2"/>
          <p:cNvSpPr>
            <a:spLocks noGrp="1"/>
          </p:cNvSpPr>
          <p:nvPr>
            <p:ph idx="1"/>
          </p:nvPr>
        </p:nvSpPr>
        <p:spPr>
          <a:xfrm>
            <a:off x="228600" y="1219200"/>
            <a:ext cx="8686800" cy="4267200"/>
          </a:xfrm>
        </p:spPr>
        <p:txBody>
          <a:bodyPr>
            <a:normAutofit fontScale="25000" lnSpcReduction="20000"/>
          </a:bodyPr>
          <a:lstStyle/>
          <a:p>
            <a:pPr algn="just"/>
            <a:r>
              <a:rPr lang="en-US" sz="6400" b="1" dirty="0" smtClean="0">
                <a:solidFill>
                  <a:srgbClr val="FF0000"/>
                </a:solidFill>
                <a:latin typeface="Bookman Old Style" pitchFamily="18" charset="0"/>
              </a:rPr>
              <a:t>At The End Of The Course The Student Will Be Able To:</a:t>
            </a:r>
          </a:p>
          <a:p>
            <a:pPr algn="just"/>
            <a:endParaRPr lang="en-US" sz="4200" b="1" dirty="0" smtClean="0">
              <a:solidFill>
                <a:srgbClr val="FF0000"/>
              </a:solidFill>
              <a:latin typeface="Bookman Old Style" pitchFamily="18" charset="0"/>
            </a:endParaRPr>
          </a:p>
          <a:p>
            <a:pPr algn="just">
              <a:lnSpc>
                <a:spcPct val="170000"/>
              </a:lnSpc>
            </a:pPr>
            <a:r>
              <a:rPr lang="en-US" sz="6200" b="1" dirty="0" smtClean="0">
                <a:solidFill>
                  <a:srgbClr val="0000CC"/>
                </a:solidFill>
                <a:latin typeface="Bookman Old Style" pitchFamily="18" charset="0"/>
              </a:rPr>
              <a:t>CO1:  </a:t>
            </a:r>
            <a:r>
              <a:rPr lang="en-US" sz="6200" b="1" dirty="0" smtClean="0">
                <a:latin typeface="Bookman Old Style" pitchFamily="18" charset="0"/>
              </a:rPr>
              <a:t>Explain the construction &amp; specification of various machine tools.</a:t>
            </a:r>
          </a:p>
          <a:p>
            <a:pPr algn="just">
              <a:lnSpc>
                <a:spcPct val="170000"/>
              </a:lnSpc>
            </a:pPr>
            <a:r>
              <a:rPr lang="en-US" sz="6200" b="1" dirty="0" smtClean="0">
                <a:solidFill>
                  <a:srgbClr val="0000CC"/>
                </a:solidFill>
                <a:latin typeface="Bookman Old Style" pitchFamily="18" charset="0"/>
              </a:rPr>
              <a:t>CO2: </a:t>
            </a:r>
            <a:r>
              <a:rPr lang="en-US" sz="6200" b="1" dirty="0" smtClean="0">
                <a:latin typeface="Bookman Old Style" pitchFamily="18" charset="0"/>
              </a:rPr>
              <a:t>Discuss different cutting tool materials, tool nomenclature &amp; surface finish.</a:t>
            </a:r>
            <a:endParaRPr lang="en-US" sz="6200" b="1" dirty="0" smtClean="0">
              <a:solidFill>
                <a:srgbClr val="0000CC"/>
              </a:solidFill>
              <a:latin typeface="Bookman Old Style" pitchFamily="18" charset="0"/>
            </a:endParaRPr>
          </a:p>
          <a:p>
            <a:pPr algn="just">
              <a:lnSpc>
                <a:spcPct val="170000"/>
              </a:lnSpc>
            </a:pPr>
            <a:r>
              <a:rPr lang="en-US" sz="6200" b="1" dirty="0" smtClean="0">
                <a:solidFill>
                  <a:srgbClr val="0000CC"/>
                </a:solidFill>
                <a:latin typeface="Bookman Old Style" pitchFamily="18" charset="0"/>
              </a:rPr>
              <a:t>CO3:  </a:t>
            </a:r>
            <a:r>
              <a:rPr lang="en-US" sz="6200" b="1" dirty="0" smtClean="0">
                <a:latin typeface="Bookman Old Style" pitchFamily="18" charset="0"/>
              </a:rPr>
              <a:t>Apply mechanics of machining process to evaluate machining time.</a:t>
            </a:r>
          </a:p>
          <a:p>
            <a:pPr algn="just">
              <a:lnSpc>
                <a:spcPct val="170000"/>
              </a:lnSpc>
            </a:pPr>
            <a:r>
              <a:rPr lang="en-US" sz="6400" b="1" dirty="0" smtClean="0">
                <a:solidFill>
                  <a:srgbClr val="0000CC"/>
                </a:solidFill>
                <a:latin typeface="Bookman Old Style" pitchFamily="18" charset="0"/>
              </a:rPr>
              <a:t>CO4: </a:t>
            </a:r>
            <a:r>
              <a:rPr lang="en-US" sz="6400" b="1" dirty="0" smtClean="0">
                <a:latin typeface="Bookman Old Style" pitchFamily="18" charset="0"/>
              </a:rPr>
              <a:t>Analyze tool wear mechanisms and equations to enhance tool life and minimize machining cost.</a:t>
            </a:r>
          </a:p>
          <a:p>
            <a:pPr algn="just">
              <a:lnSpc>
                <a:spcPct val="170000"/>
              </a:lnSpc>
            </a:pPr>
            <a:r>
              <a:rPr lang="en-US" sz="6400" b="1" dirty="0" smtClean="0">
                <a:solidFill>
                  <a:srgbClr val="0000CC"/>
                </a:solidFill>
                <a:latin typeface="Bookman Old Style" pitchFamily="18" charset="0"/>
              </a:rPr>
              <a:t>CO5: </a:t>
            </a:r>
            <a:r>
              <a:rPr lang="en-US" sz="6400" b="1" dirty="0" smtClean="0">
                <a:latin typeface="Bookman Old Style" pitchFamily="18" charset="0"/>
              </a:rPr>
              <a:t>Understand the concepts of different metal forming processes</a:t>
            </a:r>
            <a:r>
              <a:rPr lang="en-US" sz="6400" dirty="0" smtClean="0">
                <a:latin typeface="Bookman Old Style" pitchFamily="18" charset="0"/>
              </a:rPr>
              <a:t>.</a:t>
            </a:r>
          </a:p>
          <a:p>
            <a:pPr algn="just">
              <a:lnSpc>
                <a:spcPct val="170000"/>
              </a:lnSpc>
            </a:pPr>
            <a:r>
              <a:rPr lang="en-US" sz="6400" b="1" dirty="0" smtClean="0">
                <a:solidFill>
                  <a:srgbClr val="0000CC"/>
                </a:solidFill>
                <a:latin typeface="Bookman Old Style" pitchFamily="18" charset="0"/>
              </a:rPr>
              <a:t>CO6</a:t>
            </a:r>
            <a:r>
              <a:rPr lang="en-US" sz="6400" dirty="0" smtClean="0">
                <a:latin typeface="Bookman Old Style" pitchFamily="18" charset="0"/>
              </a:rPr>
              <a:t>: </a:t>
            </a:r>
            <a:r>
              <a:rPr lang="en-US" sz="6400" b="1" dirty="0" smtClean="0">
                <a:latin typeface="Bookman Old Style" pitchFamily="18" charset="0"/>
              </a:rPr>
              <a:t>Apply the concepts of design of sheet metal dies to design different dies for simple sheet metal components.</a:t>
            </a:r>
          </a:p>
          <a:p>
            <a:endParaRPr lang="en-US" sz="6200" dirty="0"/>
          </a:p>
        </p:txBody>
      </p:sp>
      <p:sp>
        <p:nvSpPr>
          <p:cNvPr id="4" name="Footer Placeholder 3"/>
          <p:cNvSpPr>
            <a:spLocks noGrp="1"/>
          </p:cNvSpPr>
          <p:nvPr>
            <p:ph type="ftr" sz="quarter" idx="11"/>
          </p:nvPr>
        </p:nvSpPr>
        <p:spPr>
          <a:xfrm>
            <a:off x="2133600" y="6356350"/>
            <a:ext cx="48006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7CB8A2ED-4FE5-46D4-B55F-4E9C2A649A18}"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533400"/>
          </a:xfrm>
        </p:spPr>
        <p:txBody>
          <a:bodyPr>
            <a:normAutofit/>
          </a:bodyPr>
          <a:lstStyle/>
          <a:p>
            <a:r>
              <a:rPr lang="en-US" sz="2400" b="1" dirty="0" smtClean="0">
                <a:latin typeface="Bookman Old Style" pitchFamily="18" charset="0"/>
              </a:rPr>
              <a:t>TERMINOLOGIES -ROLLING</a:t>
            </a:r>
            <a:endParaRPr lang="en-US" sz="2400" b="1" dirty="0">
              <a:latin typeface="Bookman Old Style"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685800" y="685800"/>
            <a:ext cx="7391400" cy="5638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7CB8A2ED-4FE5-46D4-B55F-4E9C2A649A18}" type="slidenum">
              <a:rPr lang="en-US" smtClean="0"/>
              <a:pPr/>
              <a:t>30</a:t>
            </a:fld>
            <a:endParaRPr lang="en-US"/>
          </a:p>
        </p:txBody>
      </p:sp>
      <p:sp>
        <p:nvSpPr>
          <p:cNvPr id="5" name="Footer Placeholder 4"/>
          <p:cNvSpPr>
            <a:spLocks noGrp="1"/>
          </p:cNvSpPr>
          <p:nvPr>
            <p:ph type="ftr" sz="quarter" idx="11"/>
          </p:nvPr>
        </p:nvSpPr>
        <p:spPr>
          <a:xfrm>
            <a:off x="2667000" y="6356350"/>
            <a:ext cx="39624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58762"/>
          </a:xfrm>
        </p:spPr>
        <p:txBody>
          <a:bodyPr>
            <a:normAutofit fontScale="90000"/>
          </a:bodyPr>
          <a:lstStyle/>
          <a:p>
            <a:r>
              <a:rPr lang="en-US" sz="2400" b="1" dirty="0" smtClean="0">
                <a:latin typeface="Bookman Old Style" pitchFamily="18" charset="0"/>
              </a:rPr>
              <a:t>Classification -HOT ROLLING</a:t>
            </a:r>
            <a:endParaRPr lang="en-US" sz="2400" b="1" dirty="0">
              <a:latin typeface="Bookman Old Style" pitchFamily="18" charset="0"/>
            </a:endParaRPr>
          </a:p>
        </p:txBody>
      </p:sp>
      <p:sp>
        <p:nvSpPr>
          <p:cNvPr id="5" name="Content Placeholder 4"/>
          <p:cNvSpPr>
            <a:spLocks noGrp="1"/>
          </p:cNvSpPr>
          <p:nvPr>
            <p:ph sz="half" idx="1"/>
          </p:nvPr>
        </p:nvSpPr>
        <p:spPr>
          <a:xfrm>
            <a:off x="0" y="457200"/>
            <a:ext cx="4876800" cy="6172200"/>
          </a:xfrm>
        </p:spPr>
        <p:txBody>
          <a:bodyPr>
            <a:normAutofit/>
          </a:bodyPr>
          <a:lstStyle/>
          <a:p>
            <a:pPr algn="just"/>
            <a:r>
              <a:rPr lang="en-US" sz="1700" dirty="0" smtClean="0">
                <a:latin typeface="Bookman Old Style" pitchFamily="18" charset="0"/>
              </a:rPr>
              <a:t>In hot rolling, the workpiece is initially heated to above the recrystalization  temperature and then passed between shaped rollers to obtain the desired product.</a:t>
            </a:r>
          </a:p>
          <a:p>
            <a:pPr algn="just"/>
            <a:r>
              <a:rPr lang="en-US" sz="1700" dirty="0" smtClean="0">
                <a:latin typeface="Bookman Old Style" pitchFamily="18" charset="0"/>
              </a:rPr>
              <a:t>Higher Temp. helps the coarse-grained , brittle and porous structure of the ingot(cast metal) to break down into wrought  structure with finer grain size.</a:t>
            </a:r>
          </a:p>
          <a:p>
            <a:pPr algn="just"/>
            <a:r>
              <a:rPr lang="en-US" sz="1700" dirty="0" smtClean="0">
                <a:latin typeface="Bookman Old Style" pitchFamily="18" charset="0"/>
              </a:rPr>
              <a:t>Fine grain imparts better strength and ductility to the workpiece material.</a:t>
            </a:r>
          </a:p>
          <a:p>
            <a:pPr algn="just"/>
            <a:r>
              <a:rPr lang="en-US" sz="1700" dirty="0" smtClean="0">
                <a:latin typeface="Bookman Old Style" pitchFamily="18" charset="0"/>
              </a:rPr>
              <a:t>Material must be monitored to make sure that it remains above the recrystalization  temperature </a:t>
            </a:r>
          </a:p>
          <a:p>
            <a:pPr algn="just"/>
            <a:r>
              <a:rPr lang="en-US" sz="1700" dirty="0" smtClean="0">
                <a:latin typeface="Bookman Old Style" pitchFamily="18" charset="0"/>
              </a:rPr>
              <a:t>If the temperature drops below the recrystalization  temperature , the material must be reheated before rolling is continued.</a:t>
            </a:r>
          </a:p>
          <a:p>
            <a:pPr algn="just"/>
            <a:r>
              <a:rPr lang="en-US" sz="1700" dirty="0" smtClean="0">
                <a:latin typeface="Bookman Old Style" pitchFamily="18" charset="0"/>
              </a:rPr>
              <a:t>The final finishing temperature of the workpiece is usually 50-100 (Deg-</a:t>
            </a:r>
            <a:r>
              <a:rPr lang="en-US" sz="1700" dirty="0" err="1" smtClean="0">
                <a:latin typeface="Bookman Old Style" pitchFamily="18" charset="0"/>
              </a:rPr>
              <a:t>Centigre</a:t>
            </a:r>
            <a:r>
              <a:rPr lang="en-US" sz="1700" dirty="0" smtClean="0">
                <a:latin typeface="Bookman Old Style" pitchFamily="18" charset="0"/>
              </a:rPr>
              <a:t>) above the recrystalization  temperature. </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876800" y="1752600"/>
            <a:ext cx="4191000" cy="31242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7CB8A2ED-4FE5-46D4-B55F-4E9C2A649A18}" type="slidenum">
              <a:rPr lang="en-US" smtClean="0"/>
              <a:pPr/>
              <a:t>31</a:t>
            </a:fld>
            <a:endParaRPr lang="en-US"/>
          </a:p>
        </p:txBody>
      </p:sp>
      <p:sp>
        <p:nvSpPr>
          <p:cNvPr id="7" name="Footer Placeholder 6"/>
          <p:cNvSpPr>
            <a:spLocks noGrp="1"/>
          </p:cNvSpPr>
          <p:nvPr>
            <p:ph type="ftr" sz="quarter" idx="11"/>
          </p:nvPr>
        </p:nvSpPr>
        <p:spPr>
          <a:xfrm>
            <a:off x="2286000" y="6356350"/>
            <a:ext cx="4648200" cy="365125"/>
          </a:xfrm>
        </p:spPr>
        <p:txBody>
          <a:bodyPr/>
          <a:lstStyle/>
          <a:p>
            <a:r>
              <a:rPr lang="en-US" dirty="0" smtClean="0">
                <a:solidFill>
                  <a:schemeClr val="accent1"/>
                </a:solidFill>
              </a:rPr>
              <a:t>DEPARTMENT  OF MECHANICAL ENGINEERING , RYMEC, BALLARI  </a:t>
            </a:r>
            <a:r>
              <a:rPr lang="en-US" dirty="0" smtClean="0"/>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a:bodyPr>
          <a:lstStyle/>
          <a:p>
            <a:r>
              <a:rPr lang="en-US" sz="2400" b="1" dirty="0" smtClean="0">
                <a:latin typeface="Bookman Old Style" pitchFamily="18" charset="0"/>
              </a:rPr>
              <a:t>Classification – COLD ROLLING</a:t>
            </a:r>
            <a:endParaRPr lang="en-US" sz="2400" dirty="0"/>
          </a:p>
        </p:txBody>
      </p:sp>
      <p:sp>
        <p:nvSpPr>
          <p:cNvPr id="3" name="Content Placeholder 2"/>
          <p:cNvSpPr>
            <a:spLocks noGrp="1"/>
          </p:cNvSpPr>
          <p:nvPr>
            <p:ph sz="half" idx="1"/>
          </p:nvPr>
        </p:nvSpPr>
        <p:spPr>
          <a:xfrm>
            <a:off x="0" y="533400"/>
            <a:ext cx="4953000" cy="6096000"/>
          </a:xfrm>
        </p:spPr>
        <p:txBody>
          <a:bodyPr>
            <a:normAutofit fontScale="92500" lnSpcReduction="20000"/>
          </a:bodyPr>
          <a:lstStyle/>
          <a:p>
            <a:pPr algn="just">
              <a:lnSpc>
                <a:spcPct val="150000"/>
              </a:lnSpc>
            </a:pPr>
            <a:r>
              <a:rPr lang="en-US" sz="1700" dirty="0" smtClean="0">
                <a:latin typeface="Bookman Old Style" pitchFamily="18" charset="0"/>
              </a:rPr>
              <a:t>Cold rolling is usually carried out below the recrystalization  temperature (at room Temp) of the work material.</a:t>
            </a:r>
          </a:p>
          <a:p>
            <a:pPr algn="just">
              <a:lnSpc>
                <a:spcPct val="150000"/>
              </a:lnSpc>
            </a:pPr>
            <a:r>
              <a:rPr lang="en-US" sz="1700" dirty="0" smtClean="0">
                <a:latin typeface="Bookman Old Style" pitchFamily="18" charset="0"/>
              </a:rPr>
              <a:t>The metal is compressed and squeezed, increasing the yield strength and hardness of the metal. </a:t>
            </a:r>
          </a:p>
          <a:p>
            <a:pPr algn="just">
              <a:lnSpc>
                <a:spcPct val="150000"/>
              </a:lnSpc>
            </a:pPr>
            <a:r>
              <a:rPr lang="en-US" sz="1700" dirty="0" smtClean="0">
                <a:latin typeface="Bookman Old Style" pitchFamily="18" charset="0"/>
              </a:rPr>
              <a:t>Cold rolling imparts desirable metal properties that cannot be obtained by hot rolling.</a:t>
            </a:r>
          </a:p>
          <a:p>
            <a:pPr algn="just">
              <a:lnSpc>
                <a:spcPct val="150000"/>
              </a:lnSpc>
            </a:pPr>
            <a:r>
              <a:rPr lang="en-US" sz="1700" dirty="0" smtClean="0">
                <a:latin typeface="Bookman Old Style" pitchFamily="18" charset="0"/>
              </a:rPr>
              <a:t>Good surface finish, scale-free surface, close dimensional tolerance.</a:t>
            </a:r>
          </a:p>
          <a:p>
            <a:pPr algn="just">
              <a:lnSpc>
                <a:spcPct val="150000"/>
              </a:lnSpc>
            </a:pPr>
            <a:r>
              <a:rPr lang="en-US" sz="1700" dirty="0" smtClean="0">
                <a:latin typeface="Bookman Old Style" pitchFamily="18" charset="0"/>
              </a:rPr>
              <a:t>However the ductility of the metal decreases due to strain hardening ,thus making the metal more brittle.</a:t>
            </a:r>
          </a:p>
          <a:p>
            <a:pPr algn="just">
              <a:lnSpc>
                <a:spcPct val="150000"/>
              </a:lnSpc>
            </a:pPr>
            <a:r>
              <a:rPr lang="en-US" sz="1700" dirty="0" smtClean="0">
                <a:latin typeface="Bookman Old Style" pitchFamily="18" charset="0"/>
              </a:rPr>
              <a:t>The structure changes occurred during the cold rolling consist of deformed elongated grain and in not refined condition.    </a:t>
            </a:r>
            <a:endParaRPr lang="en-US" sz="1700" dirty="0">
              <a:latin typeface="Bookman Old Style" pitchFamily="18" charset="0"/>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029200" y="1905000"/>
            <a:ext cx="4038600" cy="2438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32</a:t>
            </a:fld>
            <a:endParaRPr lang="en-US"/>
          </a:p>
        </p:txBody>
      </p:sp>
      <p:sp>
        <p:nvSpPr>
          <p:cNvPr id="6" name="Footer Placeholder 5"/>
          <p:cNvSpPr>
            <a:spLocks noGrp="1"/>
          </p:cNvSpPr>
          <p:nvPr>
            <p:ph type="ftr" sz="quarter" idx="11"/>
          </p:nvPr>
        </p:nvSpPr>
        <p:spPr>
          <a:xfrm>
            <a:off x="2667000" y="6356350"/>
            <a:ext cx="38862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Autofit/>
          </a:bodyPr>
          <a:lstStyle/>
          <a:p>
            <a:r>
              <a:rPr lang="en-US" sz="2400" b="1" dirty="0" smtClean="0">
                <a:latin typeface="Bookman Old Style" pitchFamily="18" charset="0"/>
              </a:rPr>
              <a:t>Rolling Mills </a:t>
            </a:r>
          </a:p>
        </p:txBody>
      </p:sp>
      <p:sp>
        <p:nvSpPr>
          <p:cNvPr id="5" name="Content Placeholder 4"/>
          <p:cNvSpPr>
            <a:spLocks noGrp="1"/>
          </p:cNvSpPr>
          <p:nvPr>
            <p:ph idx="1"/>
          </p:nvPr>
        </p:nvSpPr>
        <p:spPr>
          <a:xfrm>
            <a:off x="457200" y="762000"/>
            <a:ext cx="8229600" cy="5715000"/>
          </a:xfrm>
        </p:spPr>
        <p:txBody>
          <a:bodyPr>
            <a:normAutofit fontScale="85000" lnSpcReduction="20000"/>
          </a:bodyPr>
          <a:lstStyle/>
          <a:p>
            <a:pPr algn="just">
              <a:lnSpc>
                <a:spcPct val="130000"/>
              </a:lnSpc>
            </a:pPr>
            <a:r>
              <a:rPr lang="en-US" sz="2100" dirty="0" smtClean="0">
                <a:latin typeface="Bookman Old Style" pitchFamily="18" charset="0"/>
              </a:rPr>
              <a:t>A rolling mill is machine or factory for shaping the workpiece metal by passing through  a set of rotating shaped rollers.</a:t>
            </a:r>
          </a:p>
          <a:p>
            <a:pPr algn="just">
              <a:lnSpc>
                <a:spcPct val="130000"/>
              </a:lnSpc>
            </a:pPr>
            <a:endParaRPr lang="en-US" sz="2100" dirty="0" smtClean="0">
              <a:latin typeface="Bookman Old Style" pitchFamily="18" charset="0"/>
            </a:endParaRPr>
          </a:p>
          <a:p>
            <a:pPr algn="just">
              <a:lnSpc>
                <a:spcPct val="130000"/>
              </a:lnSpc>
            </a:pPr>
            <a:r>
              <a:rPr lang="en-US" sz="2100" dirty="0" smtClean="0">
                <a:latin typeface="Bookman Old Style" pitchFamily="18" charset="0"/>
              </a:rPr>
              <a:t>A rolling mills consists of rolls, bearings, a housing for containing the above parts , drive motor for applying power (Torque) to the rolls and controlling their speeds.</a:t>
            </a:r>
          </a:p>
          <a:p>
            <a:pPr algn="just">
              <a:lnSpc>
                <a:spcPct val="130000"/>
              </a:lnSpc>
            </a:pPr>
            <a:endParaRPr lang="en-US" sz="2100" dirty="0" smtClean="0">
              <a:latin typeface="Bookman Old Style" pitchFamily="18" charset="0"/>
            </a:endParaRPr>
          </a:p>
          <a:p>
            <a:pPr algn="just">
              <a:lnSpc>
                <a:spcPct val="130000"/>
              </a:lnSpc>
            </a:pPr>
            <a:r>
              <a:rPr lang="en-US" sz="2100" dirty="0" smtClean="0">
                <a:latin typeface="Bookman Old Style" pitchFamily="18" charset="0"/>
              </a:rPr>
              <a:t>Commonly used rolling mills:</a:t>
            </a:r>
          </a:p>
          <a:p>
            <a:pPr algn="just">
              <a:lnSpc>
                <a:spcPct val="130000"/>
              </a:lnSpc>
              <a:buNone/>
            </a:pPr>
            <a:r>
              <a:rPr lang="en-US" sz="2100" dirty="0" smtClean="0">
                <a:latin typeface="Bookman Old Style" pitchFamily="18" charset="0"/>
              </a:rPr>
              <a:t>      1. Two High Mill</a:t>
            </a:r>
          </a:p>
          <a:p>
            <a:pPr algn="just">
              <a:lnSpc>
                <a:spcPct val="130000"/>
              </a:lnSpc>
              <a:buNone/>
            </a:pPr>
            <a:r>
              <a:rPr lang="en-US" sz="2100" dirty="0" smtClean="0">
                <a:latin typeface="Bookman Old Style" pitchFamily="18" charset="0"/>
              </a:rPr>
              <a:t>      2. Three High Mill.</a:t>
            </a:r>
          </a:p>
          <a:p>
            <a:pPr algn="just">
              <a:lnSpc>
                <a:spcPct val="130000"/>
              </a:lnSpc>
              <a:buNone/>
            </a:pPr>
            <a:r>
              <a:rPr lang="en-US" sz="2100" dirty="0" smtClean="0">
                <a:latin typeface="Bookman Old Style" pitchFamily="18" charset="0"/>
              </a:rPr>
              <a:t>      3. Four High Mill.</a:t>
            </a:r>
          </a:p>
          <a:p>
            <a:pPr algn="just">
              <a:lnSpc>
                <a:spcPct val="130000"/>
              </a:lnSpc>
              <a:buNone/>
            </a:pPr>
            <a:r>
              <a:rPr lang="en-US" sz="2100" dirty="0" smtClean="0">
                <a:latin typeface="Bookman Old Style" pitchFamily="18" charset="0"/>
              </a:rPr>
              <a:t>      4. Cluster Mill.</a:t>
            </a:r>
          </a:p>
          <a:p>
            <a:pPr algn="just">
              <a:lnSpc>
                <a:spcPct val="130000"/>
              </a:lnSpc>
              <a:buNone/>
            </a:pPr>
            <a:r>
              <a:rPr lang="en-US" sz="2100" dirty="0" smtClean="0">
                <a:latin typeface="Bookman Old Style" pitchFamily="18" charset="0"/>
              </a:rPr>
              <a:t>      5. Tandem Mill.</a:t>
            </a:r>
          </a:p>
          <a:p>
            <a:pPr algn="just">
              <a:lnSpc>
                <a:spcPct val="130000"/>
              </a:lnSpc>
              <a:buNone/>
            </a:pPr>
            <a:endParaRPr lang="en-US" sz="1800" dirty="0" smtClean="0">
              <a:latin typeface="Bookman Old Style" pitchFamily="18" charset="0"/>
            </a:endParaRPr>
          </a:p>
          <a:p>
            <a:pPr algn="just">
              <a:lnSpc>
                <a:spcPct val="130000"/>
              </a:lnSpc>
              <a:buNone/>
            </a:pPr>
            <a:endParaRPr lang="en-US" sz="1800" dirty="0" smtClean="0">
              <a:latin typeface="Bookman Old Style" pitchFamily="18" charset="0"/>
            </a:endParaRPr>
          </a:p>
          <a:p>
            <a:pPr algn="just">
              <a:lnSpc>
                <a:spcPct val="130000"/>
              </a:lnSpc>
              <a:buNone/>
            </a:pPr>
            <a:endParaRPr lang="en-US" sz="1800" dirty="0" smtClean="0">
              <a:latin typeface="Bookman Old Style" pitchFamily="18" charset="0"/>
            </a:endParaRPr>
          </a:p>
          <a:p>
            <a:pPr algn="just">
              <a:lnSpc>
                <a:spcPct val="130000"/>
              </a:lnSpc>
              <a:buNone/>
            </a:pPr>
            <a:r>
              <a:rPr lang="en-US" sz="1800" dirty="0" smtClean="0">
                <a:latin typeface="Bookman Old Style" pitchFamily="18" charset="0"/>
              </a:rPr>
              <a:t> </a:t>
            </a:r>
          </a:p>
        </p:txBody>
      </p:sp>
      <p:sp>
        <p:nvSpPr>
          <p:cNvPr id="4" name="Slide Number Placeholder 3"/>
          <p:cNvSpPr>
            <a:spLocks noGrp="1"/>
          </p:cNvSpPr>
          <p:nvPr>
            <p:ph type="sldNum" sz="quarter" idx="12"/>
          </p:nvPr>
        </p:nvSpPr>
        <p:spPr/>
        <p:txBody>
          <a:bodyPr/>
          <a:lstStyle/>
          <a:p>
            <a:fld id="{7CB8A2ED-4FE5-46D4-B55F-4E9C2A649A18}" type="slidenum">
              <a:rPr lang="en-US" smtClean="0"/>
              <a:pPr/>
              <a:t>33</a:t>
            </a:fld>
            <a:endParaRPr lang="en-US"/>
          </a:p>
        </p:txBody>
      </p:sp>
      <p:sp>
        <p:nvSpPr>
          <p:cNvPr id="6" name="Footer Placeholder 5"/>
          <p:cNvSpPr>
            <a:spLocks noGrp="1"/>
          </p:cNvSpPr>
          <p:nvPr>
            <p:ph type="ftr" sz="quarter" idx="11"/>
          </p:nvPr>
        </p:nvSpPr>
        <p:spPr>
          <a:xfrm>
            <a:off x="2362200" y="6356350"/>
            <a:ext cx="41910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2400" b="1" dirty="0" smtClean="0">
                <a:latin typeface="Bookman Old Style" pitchFamily="18" charset="0"/>
              </a:rPr>
              <a:t>Two High Mill</a:t>
            </a:r>
            <a:endParaRPr lang="en-US" sz="2400" b="1" dirty="0">
              <a:latin typeface="Bookman Old Style" pitchFamily="18" charset="0"/>
            </a:endParaRPr>
          </a:p>
        </p:txBody>
      </p:sp>
      <p:sp>
        <p:nvSpPr>
          <p:cNvPr id="5" name="Content Placeholder 4"/>
          <p:cNvSpPr>
            <a:spLocks noGrp="1"/>
          </p:cNvSpPr>
          <p:nvPr>
            <p:ph sz="half" idx="1"/>
          </p:nvPr>
        </p:nvSpPr>
        <p:spPr>
          <a:xfrm>
            <a:off x="0" y="457200"/>
            <a:ext cx="4876800" cy="6019800"/>
          </a:xfrm>
        </p:spPr>
        <p:txBody>
          <a:bodyPr>
            <a:normAutofit/>
          </a:bodyPr>
          <a:lstStyle/>
          <a:p>
            <a:pPr algn="just"/>
            <a:r>
              <a:rPr lang="en-US" sz="1800" dirty="0" smtClean="0">
                <a:latin typeface="Bookman Old Style" pitchFamily="18" charset="0"/>
              </a:rPr>
              <a:t>It is the simplest and first rolling mill used. The arrangement consists of two rolls of equal size being rotated in only one direction.</a:t>
            </a:r>
          </a:p>
          <a:p>
            <a:pPr algn="just"/>
            <a:r>
              <a:rPr lang="en-US" sz="1800" dirty="0" smtClean="0">
                <a:latin typeface="Bookman Old Style" pitchFamily="18" charset="0"/>
              </a:rPr>
              <a:t>Once rolling is completed , the rolled metal has to be returned back to the entrance for subsequent reduction.</a:t>
            </a:r>
          </a:p>
          <a:p>
            <a:pPr algn="just"/>
            <a:endParaRPr lang="en-US" sz="1800" dirty="0" smtClean="0">
              <a:latin typeface="Bookman Old Style" pitchFamily="18" charset="0"/>
            </a:endParaRPr>
          </a:p>
          <a:p>
            <a:pPr algn="just"/>
            <a:r>
              <a:rPr lang="en-US" sz="1800" dirty="0" smtClean="0">
                <a:latin typeface="Bookman Old Style" pitchFamily="18" charset="0"/>
              </a:rPr>
              <a:t>In </a:t>
            </a:r>
            <a:r>
              <a:rPr lang="en-US" sz="1800" b="1" dirty="0" smtClean="0">
                <a:latin typeface="Bookman Old Style" pitchFamily="18" charset="0"/>
              </a:rPr>
              <a:t>two high reversing mill</a:t>
            </a:r>
            <a:r>
              <a:rPr lang="en-US" sz="1800" dirty="0" smtClean="0">
                <a:latin typeface="Bookman Old Style" pitchFamily="18" charset="0"/>
              </a:rPr>
              <a:t>, the rotation of the rolls can be reversed. This enables the work to travel first through in one direction, and then back through in the other direction.</a:t>
            </a:r>
          </a:p>
          <a:p>
            <a:pPr algn="just"/>
            <a:r>
              <a:rPr lang="en-US" sz="1800" dirty="0" smtClean="0">
                <a:latin typeface="Bookman Old Style" pitchFamily="18" charset="0"/>
              </a:rPr>
              <a:t>Thus a series of reductions can be made using the same set of rolls by passing the work back and forth.</a:t>
            </a:r>
          </a:p>
          <a:p>
            <a:pPr algn="just"/>
            <a:r>
              <a:rPr lang="en-US" sz="1800" dirty="0" smtClean="0">
                <a:latin typeface="Bookman Old Style" pitchFamily="18" charset="0"/>
              </a:rPr>
              <a:t>One disadvantage, is the rolls must be stopped, reversed and then brought back to the rolling speed between each pass. </a:t>
            </a:r>
          </a:p>
        </p:txBody>
      </p:sp>
      <p:pic>
        <p:nvPicPr>
          <p:cNvPr id="1028" name="Picture 4"/>
          <p:cNvPicPr>
            <a:picLocks noGrp="1" noChangeAspect="1" noChangeArrowheads="1"/>
          </p:cNvPicPr>
          <p:nvPr>
            <p:ph sz="half" idx="2"/>
          </p:nvPr>
        </p:nvPicPr>
        <p:blipFill>
          <a:blip r:embed="rId2" cstate="print"/>
          <a:srcRect/>
          <a:stretch>
            <a:fillRect/>
          </a:stretch>
        </p:blipFill>
        <p:spPr bwMode="auto">
          <a:xfrm>
            <a:off x="4876800" y="2438400"/>
            <a:ext cx="4267200" cy="27432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7CB8A2ED-4FE5-46D4-B55F-4E9C2A649A18}" type="slidenum">
              <a:rPr lang="en-US" smtClean="0"/>
              <a:pPr/>
              <a:t>34</a:t>
            </a:fld>
            <a:endParaRPr lang="en-US"/>
          </a:p>
        </p:txBody>
      </p:sp>
      <p:sp>
        <p:nvSpPr>
          <p:cNvPr id="7" name="Footer Placeholder 6"/>
          <p:cNvSpPr>
            <a:spLocks noGrp="1"/>
          </p:cNvSpPr>
          <p:nvPr>
            <p:ph type="ftr" sz="quarter" idx="11"/>
          </p:nvPr>
        </p:nvSpPr>
        <p:spPr>
          <a:xfrm>
            <a:off x="2895600" y="6356350"/>
            <a:ext cx="35814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381000"/>
          </a:xfrm>
        </p:spPr>
        <p:txBody>
          <a:bodyPr>
            <a:normAutofit fontScale="90000"/>
          </a:bodyPr>
          <a:lstStyle/>
          <a:p>
            <a:r>
              <a:rPr lang="en-US" sz="2200" b="1" dirty="0" smtClean="0">
                <a:latin typeface="Bookman Old Style" pitchFamily="18" charset="0"/>
              </a:rPr>
              <a:t>Three High Rolling Mill</a:t>
            </a:r>
            <a:endParaRPr lang="en-US" sz="2200" b="1" dirty="0">
              <a:latin typeface="Bookman Old Style" pitchFamily="18" charset="0"/>
            </a:endParaRPr>
          </a:p>
        </p:txBody>
      </p:sp>
      <p:sp>
        <p:nvSpPr>
          <p:cNvPr id="5" name="Content Placeholder 4"/>
          <p:cNvSpPr>
            <a:spLocks noGrp="1"/>
          </p:cNvSpPr>
          <p:nvPr>
            <p:ph sz="half" idx="1"/>
          </p:nvPr>
        </p:nvSpPr>
        <p:spPr>
          <a:xfrm>
            <a:off x="228600" y="762000"/>
            <a:ext cx="4800600" cy="5867400"/>
          </a:xfrm>
        </p:spPr>
        <p:txBody>
          <a:bodyPr>
            <a:normAutofit/>
          </a:bodyPr>
          <a:lstStyle/>
          <a:p>
            <a:pPr algn="just"/>
            <a:r>
              <a:rPr lang="en-US" sz="1800" dirty="0" smtClean="0">
                <a:latin typeface="Bookman Old Style" pitchFamily="18" charset="0"/>
              </a:rPr>
              <a:t>It consists of  three rolls of equal size :the upper and lower rolls are power driven, while the middle one rotates by friction.</a:t>
            </a:r>
          </a:p>
          <a:p>
            <a:pPr algn="just"/>
            <a:r>
              <a:rPr lang="en-US" sz="1800" dirty="0" smtClean="0">
                <a:latin typeface="Bookman Old Style" pitchFamily="18" charset="0"/>
              </a:rPr>
              <a:t>The workpiece from the first pass, usually from the lower end is fed to the upper rolls for second pass and then back again to the lower pair of rolls for the third pass.</a:t>
            </a:r>
          </a:p>
          <a:p>
            <a:pPr algn="just"/>
            <a:r>
              <a:rPr lang="en-US" sz="1800" dirty="0" smtClean="0">
                <a:latin typeface="Bookman Old Style" pitchFamily="18" charset="0"/>
              </a:rPr>
              <a:t>The rolled metal is thus passed back and forth between the lower and upper pairs of rolls thereby achieving series of reductions without the need for roll reversal or stopping.</a:t>
            </a:r>
          </a:p>
          <a:p>
            <a:pPr algn="just"/>
            <a:r>
              <a:rPr lang="en-US" sz="1800" dirty="0" smtClean="0">
                <a:latin typeface="Bookman Old Style" pitchFamily="18" charset="0"/>
              </a:rPr>
              <a:t>However , such a mill must have elevating tables on both sides of the rolls for lifting and lowering the rolled metal for every pass. </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029200" y="1686050"/>
            <a:ext cx="4038600" cy="380035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7CB8A2ED-4FE5-46D4-B55F-4E9C2A649A18}" type="slidenum">
              <a:rPr lang="en-US" smtClean="0"/>
              <a:pPr/>
              <a:t>35</a:t>
            </a:fld>
            <a:endParaRPr lang="en-US"/>
          </a:p>
        </p:txBody>
      </p:sp>
      <p:sp>
        <p:nvSpPr>
          <p:cNvPr id="7" name="Footer Placeholder 6"/>
          <p:cNvSpPr>
            <a:spLocks noGrp="1"/>
          </p:cNvSpPr>
          <p:nvPr>
            <p:ph type="ftr" sz="quarter" idx="11"/>
          </p:nvPr>
        </p:nvSpPr>
        <p:spPr>
          <a:xfrm>
            <a:off x="1752600" y="6356350"/>
            <a:ext cx="51816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a:bodyPr>
          <a:lstStyle/>
          <a:p>
            <a:r>
              <a:rPr lang="en-US" sz="2000" b="1" dirty="0" smtClean="0">
                <a:latin typeface="Bookman Old Style" pitchFamily="18" charset="0"/>
              </a:rPr>
              <a:t>Four High Rolling Mill</a:t>
            </a:r>
            <a:endParaRPr lang="en-US" sz="2000" b="1" dirty="0">
              <a:latin typeface="Bookman Old Style" pitchFamily="18" charset="0"/>
            </a:endParaRPr>
          </a:p>
        </p:txBody>
      </p:sp>
      <p:sp>
        <p:nvSpPr>
          <p:cNvPr id="5" name="Content Placeholder 4"/>
          <p:cNvSpPr>
            <a:spLocks noGrp="1"/>
          </p:cNvSpPr>
          <p:nvPr>
            <p:ph sz="half" idx="1"/>
          </p:nvPr>
        </p:nvSpPr>
        <p:spPr>
          <a:xfrm>
            <a:off x="152400" y="457200"/>
            <a:ext cx="4648200" cy="6172200"/>
          </a:xfrm>
        </p:spPr>
        <p:txBody>
          <a:bodyPr>
            <a:normAutofit fontScale="92500"/>
          </a:bodyPr>
          <a:lstStyle/>
          <a:p>
            <a:pPr algn="just">
              <a:lnSpc>
                <a:spcPct val="150000"/>
              </a:lnSpc>
            </a:pPr>
            <a:r>
              <a:rPr lang="en-US" sz="1800" dirty="0" smtClean="0">
                <a:latin typeface="Bookman Old Style" pitchFamily="18" charset="0"/>
              </a:rPr>
              <a:t>Large diameter rolls will have a larger contact work area and hence requires greater amount of roll force and energy for its operation.</a:t>
            </a:r>
          </a:p>
          <a:p>
            <a:pPr algn="just">
              <a:lnSpc>
                <a:spcPct val="150000"/>
              </a:lnSpc>
            </a:pPr>
            <a:r>
              <a:rPr lang="en-US" sz="1800" dirty="0" smtClean="0">
                <a:latin typeface="Bookman Old Style" pitchFamily="18" charset="0"/>
              </a:rPr>
              <a:t>This can be overcome with the use of small diameters rolls; however small diameters rolls have less strength and rigidity than large rolls and hence must be supported by back up rolls.</a:t>
            </a:r>
          </a:p>
          <a:p>
            <a:pPr algn="just">
              <a:lnSpc>
                <a:spcPct val="150000"/>
              </a:lnSpc>
            </a:pPr>
            <a:r>
              <a:rPr lang="en-US" sz="1800" dirty="0" smtClean="0">
                <a:latin typeface="Bookman Old Style" pitchFamily="18" charset="0"/>
              </a:rPr>
              <a:t>This uses the with two smaller work rolls, each supported by a larger back up roll.</a:t>
            </a:r>
          </a:p>
          <a:p>
            <a:pPr algn="just">
              <a:lnSpc>
                <a:spcPct val="150000"/>
              </a:lnSpc>
            </a:pPr>
            <a:r>
              <a:rPr lang="en-US" sz="1800" dirty="0" smtClean="0">
                <a:latin typeface="Bookman Old Style" pitchFamily="18" charset="0"/>
              </a:rPr>
              <a:t>Thin sheet can be rolled to very close tolerance with the use of small diameters rolls.</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029200" y="2057400"/>
            <a:ext cx="4038600" cy="28956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7CB8A2ED-4FE5-46D4-B55F-4E9C2A649A18}" type="slidenum">
              <a:rPr lang="en-US" smtClean="0"/>
              <a:pPr/>
              <a:t>36</a:t>
            </a:fld>
            <a:endParaRPr lang="en-US"/>
          </a:p>
        </p:txBody>
      </p:sp>
      <p:sp>
        <p:nvSpPr>
          <p:cNvPr id="7" name="Footer Placeholder 6"/>
          <p:cNvSpPr>
            <a:spLocks noGrp="1"/>
          </p:cNvSpPr>
          <p:nvPr>
            <p:ph type="ftr" sz="quarter" idx="11"/>
          </p:nvPr>
        </p:nvSpPr>
        <p:spPr>
          <a:xfrm>
            <a:off x="3124200" y="6356350"/>
            <a:ext cx="4191000" cy="365125"/>
          </a:xfrm>
        </p:spPr>
        <p:txBody>
          <a:bodyPr/>
          <a:lstStyle/>
          <a:p>
            <a:r>
              <a:rPr lang="en-US" dirty="0" smtClean="0">
                <a:solidFill>
                  <a:schemeClr val="accent1"/>
                </a:solidFill>
                <a:latin typeface="Bookman Old Style" pitchFamily="18" charset="0"/>
              </a:rPr>
              <a:t>DEPARTMENT  OF MECHANICAL ENGINEERING , RYMEC, BALLARI           </a:t>
            </a:r>
            <a:endParaRPr lang="en-US" dirty="0">
              <a:solidFill>
                <a:schemeClr val="accent1"/>
              </a:solidFill>
              <a:latin typeface="Bookman Old Style"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US" sz="2200" b="1" dirty="0" smtClean="0">
                <a:latin typeface="Bookman Old Style" pitchFamily="18" charset="0"/>
              </a:rPr>
              <a:t>Cluster Mill</a:t>
            </a:r>
            <a:endParaRPr lang="en-US" sz="2200" b="1" dirty="0">
              <a:latin typeface="Bookman Old Style" pitchFamily="18" charset="0"/>
            </a:endParaRPr>
          </a:p>
        </p:txBody>
      </p:sp>
      <p:sp>
        <p:nvSpPr>
          <p:cNvPr id="5" name="Content Placeholder 4"/>
          <p:cNvSpPr>
            <a:spLocks noGrp="1"/>
          </p:cNvSpPr>
          <p:nvPr>
            <p:ph sz="half" idx="1"/>
          </p:nvPr>
        </p:nvSpPr>
        <p:spPr>
          <a:xfrm>
            <a:off x="152400" y="457200"/>
            <a:ext cx="4724400" cy="6019800"/>
          </a:xfrm>
        </p:spPr>
        <p:txBody>
          <a:bodyPr>
            <a:normAutofit fontScale="92500" lnSpcReduction="20000"/>
          </a:bodyPr>
          <a:lstStyle/>
          <a:p>
            <a:pPr algn="just">
              <a:lnSpc>
                <a:spcPct val="150000"/>
              </a:lnSpc>
            </a:pPr>
            <a:r>
              <a:rPr lang="en-US" sz="1800" dirty="0" smtClean="0">
                <a:latin typeface="Bookman Old Style" pitchFamily="18" charset="0"/>
              </a:rPr>
              <a:t>The diameter of back up rolls cannot be greater than 2-3 times that of the work rolls.</a:t>
            </a:r>
          </a:p>
          <a:p>
            <a:pPr algn="just">
              <a:lnSpc>
                <a:spcPct val="150000"/>
              </a:lnSpc>
            </a:pPr>
            <a:r>
              <a:rPr lang="en-US" sz="1800" dirty="0" smtClean="0">
                <a:latin typeface="Bookman Old Style" pitchFamily="18" charset="0"/>
              </a:rPr>
              <a:t>As the work roll diameter is decreased more and more (to accommodate process with exceedingly high rolling loads), the size of the back up rolls also decrease.</a:t>
            </a:r>
          </a:p>
          <a:p>
            <a:pPr algn="just">
              <a:lnSpc>
                <a:spcPct val="150000"/>
              </a:lnSpc>
            </a:pPr>
            <a:r>
              <a:rPr lang="en-US" sz="1800" dirty="0" smtClean="0">
                <a:latin typeface="Bookman Old Style" pitchFamily="18" charset="0"/>
              </a:rPr>
              <a:t>A point is reached when the back roll themselves begin to bend and must be supported; hence the design- cluster mill.</a:t>
            </a:r>
          </a:p>
          <a:p>
            <a:pPr algn="just">
              <a:lnSpc>
                <a:spcPct val="150000"/>
              </a:lnSpc>
            </a:pPr>
            <a:r>
              <a:rPr lang="en-US" sz="1800" dirty="0" smtClean="0">
                <a:latin typeface="Bookman Old Style" pitchFamily="18" charset="0"/>
              </a:rPr>
              <a:t>Uses small work rolls backed up by many large rolls. These types can be used for cold rolling high strength materials to a very thin cross-section.  </a:t>
            </a:r>
          </a:p>
          <a:p>
            <a:endParaRPr lang="en-US" sz="1700" dirty="0" smtClean="0">
              <a:latin typeface="Bookman Old Style" pitchFamily="18" charset="0"/>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029200" y="2286000"/>
            <a:ext cx="4038600" cy="302066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7CB8A2ED-4FE5-46D4-B55F-4E9C2A649A18}" type="slidenum">
              <a:rPr lang="en-US" smtClean="0"/>
              <a:pPr/>
              <a:t>37</a:t>
            </a:fld>
            <a:endParaRPr lang="en-US"/>
          </a:p>
        </p:txBody>
      </p:sp>
      <p:sp>
        <p:nvSpPr>
          <p:cNvPr id="7" name="Footer Placeholder 6"/>
          <p:cNvSpPr>
            <a:spLocks noGrp="1"/>
          </p:cNvSpPr>
          <p:nvPr>
            <p:ph type="ftr" sz="quarter" idx="11"/>
          </p:nvPr>
        </p:nvSpPr>
        <p:spPr>
          <a:xfrm>
            <a:off x="2286000" y="6356350"/>
            <a:ext cx="44196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34962"/>
          </a:xfrm>
        </p:spPr>
        <p:txBody>
          <a:bodyPr>
            <a:noAutofit/>
          </a:bodyPr>
          <a:lstStyle/>
          <a:p>
            <a:r>
              <a:rPr lang="en-US" sz="2200" b="1" dirty="0" smtClean="0">
                <a:latin typeface="Bookman Old Style" pitchFamily="18" charset="0"/>
              </a:rPr>
              <a:t>Tandem Mill</a:t>
            </a:r>
          </a:p>
        </p:txBody>
      </p:sp>
      <p:sp>
        <p:nvSpPr>
          <p:cNvPr id="3" name="Content Placeholder 2"/>
          <p:cNvSpPr>
            <a:spLocks noGrp="1"/>
          </p:cNvSpPr>
          <p:nvPr>
            <p:ph sz="half" idx="1"/>
          </p:nvPr>
        </p:nvSpPr>
        <p:spPr>
          <a:xfrm>
            <a:off x="152400" y="685800"/>
            <a:ext cx="4495800" cy="5943600"/>
          </a:xfrm>
        </p:spPr>
        <p:txBody>
          <a:bodyPr>
            <a:normAutofit fontScale="92500" lnSpcReduction="20000"/>
          </a:bodyPr>
          <a:lstStyle/>
          <a:p>
            <a:pPr algn="just"/>
            <a:r>
              <a:rPr lang="en-US" sz="1700" dirty="0" smtClean="0">
                <a:latin typeface="Bookman Old Style" pitchFamily="18" charset="0"/>
              </a:rPr>
              <a:t>In traditional rolling mill, rolling is </a:t>
            </a:r>
            <a:r>
              <a:rPr lang="en-US" sz="1800" dirty="0" smtClean="0">
                <a:latin typeface="Bookman Old Style" pitchFamily="18" charset="0"/>
              </a:rPr>
              <a:t>done in several passes, but in a tandem mill, rolling is completed in a single pass.</a:t>
            </a:r>
          </a:p>
          <a:p>
            <a:pPr algn="just"/>
            <a:r>
              <a:rPr lang="en-US" sz="1800" dirty="0" smtClean="0">
                <a:latin typeface="Bookman Old Style" pitchFamily="18" charset="0"/>
              </a:rPr>
              <a:t>It consists of four stands through which the work material constantly passes through.</a:t>
            </a:r>
          </a:p>
          <a:p>
            <a:pPr algn="just"/>
            <a:r>
              <a:rPr lang="en-US" sz="1800" dirty="0" smtClean="0">
                <a:latin typeface="Bookman Old Style" pitchFamily="18" charset="0"/>
              </a:rPr>
              <a:t>Each set of rolls is called</a:t>
            </a:r>
            <a:r>
              <a:rPr lang="en-US" sz="1800" b="1" dirty="0" smtClean="0">
                <a:latin typeface="Bookman Old Style" pitchFamily="18" charset="0"/>
              </a:rPr>
              <a:t> stands.</a:t>
            </a:r>
          </a:p>
          <a:p>
            <a:pPr algn="just"/>
            <a:r>
              <a:rPr lang="en-US" sz="1800" dirty="0" smtClean="0">
                <a:latin typeface="Bookman Old Style" pitchFamily="18" charset="0"/>
              </a:rPr>
              <a:t>At each stand, the thickness of the work strip is reduced to a certain extent.</a:t>
            </a:r>
          </a:p>
          <a:p>
            <a:pPr algn="just"/>
            <a:r>
              <a:rPr lang="en-US" sz="1800" dirty="0" smtClean="0">
                <a:latin typeface="Bookman Old Style" pitchFamily="18" charset="0"/>
              </a:rPr>
              <a:t>Reduction in strip size takes place successively and rolling is completed in a single pass.</a:t>
            </a:r>
          </a:p>
          <a:p>
            <a:pPr algn="just"/>
            <a:r>
              <a:rPr lang="en-US" sz="1800" dirty="0" smtClean="0">
                <a:latin typeface="Bookman Old Style" pitchFamily="18" charset="0"/>
              </a:rPr>
              <a:t>One limitation, i.e.., due to reduction at each stand, the speed of the work material increases as it passes through each stand.</a:t>
            </a:r>
          </a:p>
          <a:p>
            <a:pPr algn="just"/>
            <a:r>
              <a:rPr lang="en-US" sz="1800" dirty="0" smtClean="0">
                <a:latin typeface="Bookman Old Style" pitchFamily="18" charset="0"/>
              </a:rPr>
              <a:t>Hence  the speed of each set of rolls must be synchronized so that each stand receives the strip at a speed equal to the delivery speed of the preceding stand. </a:t>
            </a:r>
            <a:endParaRPr lang="en-US" sz="1800" b="1" dirty="0" smtClean="0">
              <a:latin typeface="Bookman Old Style" pitchFamily="18" charset="0"/>
            </a:endParaRPr>
          </a:p>
          <a:p>
            <a:pPr algn="just">
              <a:buNone/>
            </a:pPr>
            <a:r>
              <a:rPr lang="en-US" sz="1700" b="1" dirty="0" smtClean="0">
                <a:latin typeface="Bookman Old Style" pitchFamily="18" charset="0"/>
              </a:rPr>
              <a:t>   </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1676400"/>
            <a:ext cx="4495800" cy="2971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38</a:t>
            </a:fld>
            <a:endParaRPr lang="en-US"/>
          </a:p>
        </p:txBody>
      </p:sp>
      <p:sp>
        <p:nvSpPr>
          <p:cNvPr id="6" name="Footer Placeholder 5"/>
          <p:cNvSpPr>
            <a:spLocks noGrp="1"/>
          </p:cNvSpPr>
          <p:nvPr>
            <p:ph type="ftr" sz="quarter" idx="11"/>
          </p:nvPr>
        </p:nvSpPr>
        <p:spPr>
          <a:xfrm>
            <a:off x="2514600" y="6356350"/>
            <a:ext cx="4191000" cy="365125"/>
          </a:xfrm>
        </p:spPr>
        <p:txBody>
          <a:bodyPr/>
          <a:lstStyle/>
          <a:p>
            <a:r>
              <a:rPr lang="en-US" dirty="0" smtClean="0">
                <a:solidFill>
                  <a:schemeClr val="accent1"/>
                </a:solidFill>
              </a:rPr>
              <a:t>DEPARTMENT  OF MECHANICAL ENGINEERING , RYMEC, BALLARI </a:t>
            </a:r>
            <a:r>
              <a:rPr lang="en-US"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411162"/>
          </a:xfrm>
        </p:spPr>
        <p:txBody>
          <a:bodyPr>
            <a:noAutofit/>
          </a:bodyPr>
          <a:lstStyle/>
          <a:p>
            <a:r>
              <a:rPr lang="en-US" sz="2200" b="1" dirty="0" smtClean="0">
                <a:latin typeface="Bookman Old Style" pitchFamily="18" charset="0"/>
              </a:rPr>
              <a:t>Angle Of Bite Or Angle Of Contact(</a:t>
            </a:r>
            <a:r>
              <a:rPr lang="el-GR" sz="2200" b="1" dirty="0" smtClean="0">
                <a:latin typeface="Bookman Old Style" pitchFamily="18" charset="0"/>
              </a:rPr>
              <a:t>α</a:t>
            </a:r>
            <a:r>
              <a:rPr lang="en-US" sz="2200" b="1" dirty="0" smtClean="0">
                <a:latin typeface="Bookman Old Style" pitchFamily="18" charset="0"/>
              </a:rPr>
              <a:t>)</a:t>
            </a:r>
            <a:endParaRPr lang="en-US" sz="2200" b="1" dirty="0">
              <a:latin typeface="Bookman Old Style" pitchFamily="18" charset="0"/>
            </a:endParaRPr>
          </a:p>
        </p:txBody>
      </p:sp>
      <p:sp>
        <p:nvSpPr>
          <p:cNvPr id="6" name="Content Placeholder 5"/>
          <p:cNvSpPr>
            <a:spLocks noGrp="1"/>
          </p:cNvSpPr>
          <p:nvPr>
            <p:ph sz="half" idx="1"/>
          </p:nvPr>
        </p:nvSpPr>
        <p:spPr>
          <a:xfrm>
            <a:off x="228600" y="609600"/>
            <a:ext cx="4800600" cy="6019800"/>
          </a:xfrm>
        </p:spPr>
        <p:txBody>
          <a:bodyPr>
            <a:normAutofit fontScale="92500" lnSpcReduction="20000"/>
          </a:bodyPr>
          <a:lstStyle/>
          <a:p>
            <a:pPr algn="just"/>
            <a:r>
              <a:rPr lang="en-US" sz="1800" dirty="0" smtClean="0">
                <a:latin typeface="Bookman Old Style" pitchFamily="18" charset="0"/>
              </a:rPr>
              <a:t>The angle between the entrance to the rolls (entrance plane) and the centre line of the rolls as shown in Fig.</a:t>
            </a:r>
          </a:p>
          <a:p>
            <a:pPr algn="just"/>
            <a:r>
              <a:rPr lang="en-US" sz="1800" dirty="0" smtClean="0">
                <a:latin typeface="Bookman Old Style" pitchFamily="18" charset="0"/>
              </a:rPr>
              <a:t>In rolling , the rolls pull the material into the roll gap by a frictional force between the workpiece and the rotating rolls.</a:t>
            </a:r>
          </a:p>
          <a:p>
            <a:pPr algn="just"/>
            <a:r>
              <a:rPr lang="en-US" sz="1800" dirty="0" smtClean="0">
                <a:latin typeface="Bookman Old Style" pitchFamily="18" charset="0"/>
              </a:rPr>
              <a:t>From Fig, the horizontal component of the normal force is P</a:t>
            </a:r>
            <a:r>
              <a:rPr lang="en-US" sz="1800" baseline="-25000" dirty="0" smtClean="0">
                <a:latin typeface="Bookman Old Style" pitchFamily="18" charset="0"/>
              </a:rPr>
              <a:t>r</a:t>
            </a:r>
            <a:r>
              <a:rPr lang="en-US" sz="1800" dirty="0" smtClean="0">
                <a:latin typeface="Bookman Old Style" pitchFamily="18" charset="0"/>
              </a:rPr>
              <a:t> </a:t>
            </a:r>
            <a:r>
              <a:rPr lang="en-US" sz="1800" dirty="0" err="1" smtClean="0">
                <a:latin typeface="Bookman Old Style" pitchFamily="18" charset="0"/>
              </a:rPr>
              <a:t>sinα</a:t>
            </a:r>
            <a:r>
              <a:rPr lang="en-US" sz="1800" dirty="0" smtClean="0">
                <a:latin typeface="Bookman Old Style" pitchFamily="18" charset="0"/>
              </a:rPr>
              <a:t>, and the horizontal component of the friction force F </a:t>
            </a:r>
            <a:r>
              <a:rPr lang="en-US" sz="1800" dirty="0" err="1" smtClean="0">
                <a:latin typeface="Bookman Old Style" pitchFamily="18" charset="0"/>
              </a:rPr>
              <a:t>Cosα</a:t>
            </a:r>
            <a:r>
              <a:rPr lang="en-US" sz="1800" dirty="0" smtClean="0">
                <a:latin typeface="Bookman Old Style" pitchFamily="18" charset="0"/>
              </a:rPr>
              <a:t> , P</a:t>
            </a:r>
            <a:r>
              <a:rPr lang="en-US" sz="1800" baseline="-25000" dirty="0" smtClean="0">
                <a:latin typeface="Bookman Old Style" pitchFamily="18" charset="0"/>
              </a:rPr>
              <a:t>r = </a:t>
            </a:r>
            <a:r>
              <a:rPr lang="en-US" sz="1800" dirty="0" smtClean="0">
                <a:latin typeface="Bookman Old Style" pitchFamily="18" charset="0"/>
              </a:rPr>
              <a:t>  Radial  force acting on the work metal, F= Tangential Frictional Force acting on the work metal. </a:t>
            </a:r>
          </a:p>
          <a:p>
            <a:pPr algn="just"/>
            <a:endParaRPr lang="en-US" sz="1800" dirty="0" smtClean="0">
              <a:latin typeface="Bookman Old Style" pitchFamily="18" charset="0"/>
            </a:endParaRPr>
          </a:p>
          <a:p>
            <a:pPr algn="just"/>
            <a:r>
              <a:rPr lang="en-US" sz="1800" dirty="0" smtClean="0">
                <a:latin typeface="Bookman Old Style" pitchFamily="18" charset="0"/>
              </a:rPr>
              <a:t>For a workipece to enter into the roll gap , the horizontal component of the frictional force which acts toward the roll gap must be equal to or greater than the horizontal component of the normal force which acts away from the roll gap. The limiting condition for unaided entry of a slab into the rolls is given by:</a:t>
            </a:r>
          </a:p>
          <a:p>
            <a:pPr algn="just">
              <a:buNone/>
            </a:pPr>
            <a:endParaRPr lang="en-US" sz="1700" dirty="0" smtClean="0">
              <a:latin typeface="Bookman Old Style" pitchFamily="18" charset="0"/>
            </a:endParaRPr>
          </a:p>
          <a:p>
            <a:pPr algn="just">
              <a:buNone/>
            </a:pPr>
            <a:r>
              <a:rPr lang="en-US" sz="1700" dirty="0" smtClean="0">
                <a:latin typeface="Bookman Old Style" pitchFamily="18" charset="0"/>
              </a:rPr>
              <a:t>  </a:t>
            </a:r>
          </a:p>
          <a:p>
            <a:pPr lvl="7">
              <a:buNone/>
            </a:pPr>
            <a:endParaRPr lang="en-US" sz="700" dirty="0" smtClean="0">
              <a:latin typeface="Bookman Old Style" pitchFamily="18" charset="0"/>
            </a:endParaRPr>
          </a:p>
          <a:p>
            <a:endParaRPr lang="en-US" sz="1700" dirty="0" smtClean="0">
              <a:latin typeface="Bookman Old Style" pitchFamily="18" charset="0"/>
            </a:endParaRPr>
          </a:p>
          <a:p>
            <a:endParaRPr lang="en-US" sz="1700" dirty="0" smtClean="0">
              <a:latin typeface="Bookman Old Style" pitchFamily="18" charset="0"/>
            </a:endParaRPr>
          </a:p>
          <a:p>
            <a:endParaRPr lang="en-US" sz="1700" dirty="0" smtClean="0">
              <a:latin typeface="Bookman Old Style" pitchFamily="18" charset="0"/>
            </a:endParaRPr>
          </a:p>
          <a:p>
            <a:endParaRPr lang="en-US" sz="1700" dirty="0" smtClean="0">
              <a:latin typeface="Bookman Old Style" pitchFamily="18" charset="0"/>
            </a:endParaRPr>
          </a:p>
          <a:p>
            <a:endParaRPr lang="en-US" sz="1700" dirty="0" smtClean="0">
              <a:latin typeface="Bookman Old Style" pitchFamily="18" charset="0"/>
            </a:endParaRPr>
          </a:p>
          <a:p>
            <a:endParaRPr lang="en-US" sz="1700" dirty="0" smtClean="0">
              <a:latin typeface="Bookman Old Style" pitchFamily="18" charset="0"/>
            </a:endParaRPr>
          </a:p>
          <a:p>
            <a:endParaRPr lang="en-US" sz="1700" dirty="0" smtClean="0">
              <a:latin typeface="Bookman Old Style" pitchFamily="18" charset="0"/>
            </a:endParaRPr>
          </a:p>
          <a:p>
            <a:endParaRPr lang="en-US" sz="1700" dirty="0" smtClean="0">
              <a:latin typeface="Bookman Old Style" pitchFamily="18" charset="0"/>
            </a:endParaRPr>
          </a:p>
          <a:p>
            <a:endParaRPr lang="en-US" sz="1700" dirty="0">
              <a:latin typeface="Bookman Old Style" pitchFamily="18"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029200" y="2133600"/>
            <a:ext cx="4038600" cy="2971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39</a:t>
            </a:fld>
            <a:endParaRPr lang="en-US"/>
          </a:p>
        </p:txBody>
      </p:sp>
      <p:sp>
        <p:nvSpPr>
          <p:cNvPr id="7" name="Footer Placeholder 6"/>
          <p:cNvSpPr>
            <a:spLocks noGrp="1"/>
          </p:cNvSpPr>
          <p:nvPr>
            <p:ph type="ftr" sz="quarter" idx="11"/>
          </p:nvPr>
        </p:nvSpPr>
        <p:spPr>
          <a:xfrm>
            <a:off x="2286000" y="6356350"/>
            <a:ext cx="49530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normAutofit/>
          </a:bodyPr>
          <a:lstStyle/>
          <a:p>
            <a:r>
              <a:rPr lang="en-US" sz="2400" b="1" dirty="0" smtClean="0">
                <a:latin typeface="Bookman Old Style" pitchFamily="18" charset="0"/>
                <a:cs typeface="Times New Roman" pitchFamily="18" charset="0"/>
              </a:rPr>
              <a:t>Module 4 :MECHANICAL WORKING OF METALS</a:t>
            </a:r>
            <a:endParaRPr lang="en-US" sz="2400" b="1" dirty="0">
              <a:latin typeface="Bookman Old Style" pitchFamily="18" charset="0"/>
              <a:cs typeface="Times New Roman" pitchFamily="18" charset="0"/>
            </a:endParaRPr>
          </a:p>
        </p:txBody>
      </p:sp>
      <p:sp>
        <p:nvSpPr>
          <p:cNvPr id="3" name="Content Placeholder 2"/>
          <p:cNvSpPr>
            <a:spLocks noGrp="1"/>
          </p:cNvSpPr>
          <p:nvPr>
            <p:ph idx="1"/>
          </p:nvPr>
        </p:nvSpPr>
        <p:spPr>
          <a:xfrm>
            <a:off x="304800" y="685800"/>
            <a:ext cx="8686800" cy="5791200"/>
          </a:xfrm>
        </p:spPr>
        <p:txBody>
          <a:bodyPr>
            <a:normAutofit lnSpcReduction="10000"/>
          </a:bodyPr>
          <a:lstStyle/>
          <a:p>
            <a:pPr algn="just">
              <a:lnSpc>
                <a:spcPct val="150000"/>
              </a:lnSpc>
              <a:buNone/>
            </a:pPr>
            <a:r>
              <a:rPr lang="en-US" sz="1700" b="1" dirty="0" smtClean="0">
                <a:latin typeface="Bookman Old Style" pitchFamily="18" charset="0"/>
              </a:rPr>
              <a:t>Introduction To Metal Forming </a:t>
            </a:r>
          </a:p>
          <a:p>
            <a:pPr algn="just">
              <a:lnSpc>
                <a:spcPct val="150000"/>
              </a:lnSpc>
            </a:pPr>
            <a:r>
              <a:rPr lang="en-US" sz="1900" dirty="0" smtClean="0">
                <a:latin typeface="Bookman Old Style" pitchFamily="18" charset="0"/>
              </a:rPr>
              <a:t>A product can be manufactured by following methods:   </a:t>
            </a:r>
          </a:p>
          <a:p>
            <a:pPr algn="just">
              <a:buNone/>
            </a:pPr>
            <a:r>
              <a:rPr lang="en-US" sz="1900" dirty="0" smtClean="0">
                <a:latin typeface="Bookman Old Style" pitchFamily="18" charset="0"/>
              </a:rPr>
              <a:t>                                       1. Casting. </a:t>
            </a:r>
          </a:p>
          <a:p>
            <a:pPr algn="just">
              <a:buNone/>
            </a:pPr>
            <a:r>
              <a:rPr lang="en-US" sz="1900" dirty="0" smtClean="0">
                <a:latin typeface="Bookman Old Style" pitchFamily="18" charset="0"/>
              </a:rPr>
              <a:t>                                       2. Forming. </a:t>
            </a:r>
          </a:p>
          <a:p>
            <a:pPr algn="just">
              <a:buNone/>
            </a:pPr>
            <a:r>
              <a:rPr lang="en-US" sz="1900" dirty="0" smtClean="0">
                <a:latin typeface="Bookman Old Style" pitchFamily="18" charset="0"/>
              </a:rPr>
              <a:t>                                       3. Joining.</a:t>
            </a:r>
          </a:p>
          <a:p>
            <a:pPr algn="just">
              <a:buNone/>
            </a:pPr>
            <a:r>
              <a:rPr lang="en-US" sz="1900" dirty="0" smtClean="0">
                <a:latin typeface="Bookman Old Style" pitchFamily="18" charset="0"/>
              </a:rPr>
              <a:t>                                       4. Machining. </a:t>
            </a:r>
          </a:p>
          <a:p>
            <a:pPr algn="just">
              <a:lnSpc>
                <a:spcPct val="150000"/>
              </a:lnSpc>
            </a:pPr>
            <a:r>
              <a:rPr lang="en-US" sz="1900" b="1" dirty="0" smtClean="0">
                <a:latin typeface="Bookman Old Style" pitchFamily="18" charset="0"/>
              </a:rPr>
              <a:t>Forming or metal forming </a:t>
            </a:r>
            <a:r>
              <a:rPr lang="en-US" sz="1900" dirty="0" smtClean="0">
                <a:latin typeface="Bookman Old Style" pitchFamily="18" charset="0"/>
              </a:rPr>
              <a:t>: process in which the desired shape and size of the component is obtained through plastic deformation of the metal.</a:t>
            </a:r>
          </a:p>
          <a:p>
            <a:pPr algn="just">
              <a:lnSpc>
                <a:spcPct val="150000"/>
              </a:lnSpc>
            </a:pPr>
            <a:r>
              <a:rPr lang="en-US" sz="1900" dirty="0" smtClean="0">
                <a:latin typeface="Bookman Old Style" pitchFamily="18" charset="0"/>
              </a:rPr>
              <a:t>Component formed through plastic deformation posses better mechanical properties  than casting or machining.</a:t>
            </a:r>
          </a:p>
          <a:p>
            <a:pPr algn="just">
              <a:lnSpc>
                <a:spcPct val="150000"/>
              </a:lnSpc>
            </a:pPr>
            <a:r>
              <a:rPr lang="en-US" sz="1900" dirty="0" smtClean="0">
                <a:latin typeface="Bookman Old Style" pitchFamily="18" charset="0"/>
              </a:rPr>
              <a:t>Wastage of  work material  is negligible or very small.</a:t>
            </a:r>
          </a:p>
          <a:p>
            <a:pPr algn="just">
              <a:lnSpc>
                <a:spcPct val="150000"/>
              </a:lnSpc>
            </a:pPr>
            <a:r>
              <a:rPr lang="en-US" sz="1900" dirty="0" smtClean="0">
                <a:latin typeface="Bookman Old Style" pitchFamily="18" charset="0"/>
              </a:rPr>
              <a:t>Automotives, Pressure vessels , connecting rods  (applications of forming process).   </a:t>
            </a:r>
          </a:p>
          <a:p>
            <a:pPr algn="just">
              <a:lnSpc>
                <a:spcPct val="120000"/>
              </a:lnSpc>
            </a:pPr>
            <a:endParaRPr lang="en-US" sz="2000" dirty="0" smtClean="0"/>
          </a:p>
          <a:p>
            <a:pPr algn="just">
              <a:lnSpc>
                <a:spcPct val="120000"/>
              </a:lnSpc>
            </a:pPr>
            <a:endParaRPr lang="en-US" sz="2000" dirty="0" smtClean="0"/>
          </a:p>
        </p:txBody>
      </p:sp>
      <p:sp>
        <p:nvSpPr>
          <p:cNvPr id="4" name="Slide Number Placeholder 3"/>
          <p:cNvSpPr>
            <a:spLocks noGrp="1"/>
          </p:cNvSpPr>
          <p:nvPr>
            <p:ph type="sldNum" sz="quarter" idx="12"/>
          </p:nvPr>
        </p:nvSpPr>
        <p:spPr/>
        <p:txBody>
          <a:bodyPr/>
          <a:lstStyle/>
          <a:p>
            <a:pPr algn="ctr"/>
            <a:fld id="{7CB8A2ED-4FE5-46D4-B55F-4E9C2A649A18}" type="slidenum">
              <a:rPr lang="en-US" b="1" smtClean="0">
                <a:latin typeface="Bookman Old Style" pitchFamily="18" charset="0"/>
              </a:rPr>
              <a:pPr algn="ctr"/>
              <a:t>4</a:t>
            </a:fld>
            <a:endParaRPr lang="en-US" b="1" dirty="0">
              <a:latin typeface="Bookman Old Style" pitchFamily="18" charset="0"/>
            </a:endParaRPr>
          </a:p>
        </p:txBody>
      </p:sp>
      <p:sp>
        <p:nvSpPr>
          <p:cNvPr id="5" name="Footer Placeholder 4"/>
          <p:cNvSpPr>
            <a:spLocks noGrp="1"/>
          </p:cNvSpPr>
          <p:nvPr>
            <p:ph type="ftr" sz="quarter" idx="11"/>
          </p:nvPr>
        </p:nvSpPr>
        <p:spPr>
          <a:xfrm>
            <a:off x="762000" y="6356350"/>
            <a:ext cx="7543800" cy="365125"/>
          </a:xfrm>
        </p:spPr>
        <p:txBody>
          <a:bodyPr/>
          <a:lstStyle/>
          <a:p>
            <a:r>
              <a:rPr lang="en-US" b="1" dirty="0" smtClean="0">
                <a:solidFill>
                  <a:schemeClr val="accent1"/>
                </a:solidFill>
                <a:latin typeface="Bookman Old Style" pitchFamily="18" charset="0"/>
              </a:rPr>
              <a:t>DEPARTMENT  OF MECHANICAL ENGINEERING , RYMEC, BALLARI </a:t>
            </a:r>
            <a:r>
              <a:rPr lang="en-US" b="1" dirty="0" smtClean="0">
                <a:latin typeface="Bookman Old Style" pitchFamily="18" charset="0"/>
              </a:rPr>
              <a:t>          </a:t>
            </a:r>
            <a:endParaRPr lang="en-US" b="1" dirty="0">
              <a:latin typeface="Bookman Old Style"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609600"/>
            <a:ext cx="7772400" cy="5791200"/>
          </a:xfrm>
        </p:spPr>
        <p:txBody>
          <a:bodyPr>
            <a:normAutofit/>
          </a:bodyPr>
          <a:lstStyle/>
          <a:p>
            <a:pPr marL="342900" indent="-342900" algn="just">
              <a:lnSpc>
                <a:spcPct val="80000"/>
              </a:lnSpc>
              <a:buFont typeface="Arial" pitchFamily="34" charset="0"/>
              <a:buChar char="•"/>
            </a:pPr>
            <a:r>
              <a:rPr lang="en-US" sz="2000" dirty="0" err="1" smtClean="0">
                <a:solidFill>
                  <a:schemeClr val="tx1"/>
                </a:solidFill>
                <a:latin typeface="Bookman Old Style" pitchFamily="18" charset="0"/>
              </a:rPr>
              <a:t>Contd</a:t>
            </a:r>
            <a:r>
              <a:rPr lang="en-US" sz="2000" dirty="0" smtClean="0">
                <a:solidFill>
                  <a:schemeClr val="tx1"/>
                </a:solidFill>
                <a:latin typeface="Bookman Old Style" pitchFamily="18" charset="0"/>
              </a:rPr>
              <a:t>….</a:t>
            </a:r>
          </a:p>
        </p:txBody>
      </p:sp>
      <p:pic>
        <p:nvPicPr>
          <p:cNvPr id="2051" name="Picture 3"/>
          <p:cNvPicPr>
            <a:picLocks noChangeAspect="1" noChangeArrowheads="1"/>
          </p:cNvPicPr>
          <p:nvPr/>
        </p:nvPicPr>
        <p:blipFill>
          <a:blip r:embed="rId2"/>
          <a:srcRect/>
          <a:stretch>
            <a:fillRect/>
          </a:stretch>
        </p:blipFill>
        <p:spPr bwMode="auto">
          <a:xfrm>
            <a:off x="1219200" y="1066800"/>
            <a:ext cx="6705600" cy="51816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7CB8A2ED-4FE5-46D4-B55F-4E9C2A649A18}" type="slidenum">
              <a:rPr lang="en-US" smtClean="0"/>
              <a:pPr/>
              <a:t>40</a:t>
            </a:fld>
            <a:endParaRPr lang="en-US"/>
          </a:p>
        </p:txBody>
      </p:sp>
      <p:sp>
        <p:nvSpPr>
          <p:cNvPr id="5" name="Footer Placeholder 4"/>
          <p:cNvSpPr>
            <a:spLocks noGrp="1"/>
          </p:cNvSpPr>
          <p:nvPr>
            <p:ph type="ftr" sz="quarter" idx="11"/>
          </p:nvPr>
        </p:nvSpPr>
        <p:spPr>
          <a:xfrm>
            <a:off x="2209800" y="6356350"/>
            <a:ext cx="4876800" cy="365125"/>
          </a:xfrm>
        </p:spPr>
        <p:txBody>
          <a:bodyPr/>
          <a:lstStyle/>
          <a:p>
            <a:r>
              <a:rPr lang="en-US" dirty="0" smtClean="0">
                <a:solidFill>
                  <a:schemeClr val="accent1"/>
                </a:solidFill>
              </a:rPr>
              <a:t>DEPARTMENT  OF MECHANICAL ENGINEERING , RYMEC, BALLARI   </a:t>
            </a:r>
            <a:r>
              <a:rPr lang="en-US" dirty="0" smtClean="0"/>
              <a: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r>
              <a:rPr lang="en-US" sz="2400" b="1" dirty="0" smtClean="0">
                <a:latin typeface="Bookman Old Style" pitchFamily="18" charset="0"/>
              </a:rPr>
              <a:t>Geometrical Relationships In Rolling</a:t>
            </a:r>
            <a:endParaRPr lang="en-US" sz="2400" b="1" dirty="0">
              <a:latin typeface="Bookman Old Style" pitchFamily="18" charset="0"/>
            </a:endParaRPr>
          </a:p>
        </p:txBody>
      </p:sp>
      <p:pic>
        <p:nvPicPr>
          <p:cNvPr id="1026" name="Picture 2"/>
          <p:cNvPicPr>
            <a:picLocks noGrp="1" noChangeAspect="1" noChangeArrowheads="1"/>
          </p:cNvPicPr>
          <p:nvPr>
            <p:ph idx="1"/>
          </p:nvPr>
        </p:nvPicPr>
        <p:blipFill>
          <a:blip r:embed="rId3"/>
          <a:srcRect/>
          <a:stretch>
            <a:fillRect/>
          </a:stretch>
        </p:blipFill>
        <p:spPr bwMode="auto">
          <a:xfrm>
            <a:off x="914400" y="838200"/>
            <a:ext cx="7315200" cy="5334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7CB8A2ED-4FE5-46D4-B55F-4E9C2A649A18}" type="slidenum">
              <a:rPr lang="en-US" smtClean="0"/>
              <a:pPr/>
              <a:t>41</a:t>
            </a:fld>
            <a:endParaRPr lang="en-US"/>
          </a:p>
        </p:txBody>
      </p:sp>
      <p:sp>
        <p:nvSpPr>
          <p:cNvPr id="5" name="Footer Placeholder 4"/>
          <p:cNvSpPr>
            <a:spLocks noGrp="1"/>
          </p:cNvSpPr>
          <p:nvPr>
            <p:ph type="ftr" sz="quarter" idx="11"/>
          </p:nvPr>
        </p:nvSpPr>
        <p:spPr>
          <a:xfrm>
            <a:off x="2514600" y="6356350"/>
            <a:ext cx="38100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sz="2200" b="1" dirty="0" smtClean="0">
                <a:latin typeface="Bookman Old Style" pitchFamily="18" charset="0"/>
              </a:rPr>
              <a:t>Rolling Variables</a:t>
            </a:r>
          </a:p>
        </p:txBody>
      </p:sp>
      <p:sp>
        <p:nvSpPr>
          <p:cNvPr id="3" name="Content Placeholder 2"/>
          <p:cNvSpPr>
            <a:spLocks noGrp="1"/>
          </p:cNvSpPr>
          <p:nvPr>
            <p:ph idx="1"/>
          </p:nvPr>
        </p:nvSpPr>
        <p:spPr>
          <a:xfrm>
            <a:off x="304800" y="533400"/>
            <a:ext cx="8610600" cy="5943600"/>
          </a:xfrm>
        </p:spPr>
        <p:txBody>
          <a:bodyPr>
            <a:normAutofit/>
          </a:bodyPr>
          <a:lstStyle/>
          <a:p>
            <a:pPr algn="just"/>
            <a:r>
              <a:rPr lang="en-US" sz="1700" b="1" dirty="0" smtClean="0">
                <a:latin typeface="Bookman Old Style" pitchFamily="18" charset="0"/>
              </a:rPr>
              <a:t>1.Roll Diameter:</a:t>
            </a:r>
            <a:r>
              <a:rPr lang="en-US" sz="1700" dirty="0" smtClean="0">
                <a:latin typeface="Bookman Old Style" pitchFamily="18" charset="0"/>
              </a:rPr>
              <a:t> </a:t>
            </a:r>
            <a:r>
              <a:rPr lang="en-US" sz="1800" dirty="0" smtClean="0">
                <a:latin typeface="Bookman Old Style" pitchFamily="18" charset="0"/>
              </a:rPr>
              <a:t>The roll diameter is an important factor as it directly dictates the maximum possible reduction in the work thickness. However, both rolling load and length of arc of contact of the rolls increase with increasing rolling diameter. This results in higher frictional forces leading to higher energy and power requirements. With small diameter rolls supported with suitable back-up rolls, it is possible to produce greater reduction in the thickness of the rolled product.</a:t>
            </a:r>
          </a:p>
          <a:p>
            <a:pPr algn="just"/>
            <a:endParaRPr lang="en-US" sz="1800" dirty="0" smtClean="0">
              <a:latin typeface="Bookman Old Style" pitchFamily="18" charset="0"/>
            </a:endParaRPr>
          </a:p>
          <a:p>
            <a:pPr algn="just"/>
            <a:r>
              <a:rPr lang="en-US" sz="1700" b="1" dirty="0" smtClean="0">
                <a:latin typeface="Bookman Old Style" pitchFamily="18" charset="0"/>
              </a:rPr>
              <a:t>Friction: </a:t>
            </a:r>
            <a:r>
              <a:rPr lang="en-US" sz="1800" dirty="0" smtClean="0">
                <a:latin typeface="Bookman Old Style" pitchFamily="18" charset="0"/>
              </a:rPr>
              <a:t>Larger the diameter of the roll, greater will be the contact area between the rolls and the workpiece material resulting in higher frictional forces. High friction means , high rolling load &amp; hence more power requirements. Lubricants can be used to minimize the friction, which is separated by thin film of fluid leads to minimized friction. </a:t>
            </a:r>
          </a:p>
          <a:p>
            <a:pPr algn="just"/>
            <a:endParaRPr lang="en-US" sz="1800" dirty="0" smtClean="0">
              <a:latin typeface="Bookman Old Style" pitchFamily="18" charset="0"/>
            </a:endParaRPr>
          </a:p>
          <a:p>
            <a:pPr algn="just"/>
            <a:r>
              <a:rPr lang="en-US" sz="1700" b="1" dirty="0" smtClean="0">
                <a:latin typeface="Bookman Old Style" pitchFamily="18" charset="0"/>
              </a:rPr>
              <a:t>Effect of Front and back Tension: </a:t>
            </a:r>
            <a:r>
              <a:rPr lang="en-US" sz="1800" dirty="0" smtClean="0">
                <a:latin typeface="Bookman Old Style" pitchFamily="18" charset="0"/>
              </a:rPr>
              <a:t>Higher the applied front and back tension , lower will be the roll separating force and thinner the strip. Tensions in rolling can be applied either at the entry, designated as back tensions or at the exit , designated as front tensions. </a:t>
            </a:r>
          </a:p>
          <a:p>
            <a:pPr algn="just"/>
            <a:endParaRPr lang="en-US" sz="1800" dirty="0" smtClean="0">
              <a:latin typeface="Bookman Old Style" pitchFamily="18" charset="0"/>
            </a:endParaRPr>
          </a:p>
          <a:p>
            <a:pPr algn="just">
              <a:buNone/>
            </a:pPr>
            <a:endParaRPr lang="en-US" sz="1700" b="1" dirty="0">
              <a:latin typeface="Bookman Old Style" pitchFamily="18" charset="0"/>
            </a:endParaRPr>
          </a:p>
        </p:txBody>
      </p:sp>
      <p:sp>
        <p:nvSpPr>
          <p:cNvPr id="4" name="Slide Number Placeholder 3"/>
          <p:cNvSpPr>
            <a:spLocks noGrp="1"/>
          </p:cNvSpPr>
          <p:nvPr>
            <p:ph type="sldNum" sz="quarter" idx="12"/>
          </p:nvPr>
        </p:nvSpPr>
        <p:spPr/>
        <p:txBody>
          <a:bodyPr/>
          <a:lstStyle/>
          <a:p>
            <a:fld id="{7CB8A2ED-4FE5-46D4-B55F-4E9C2A649A18}" type="slidenum">
              <a:rPr lang="en-US" smtClean="0"/>
              <a:pPr/>
              <a:t>42</a:t>
            </a:fld>
            <a:endParaRPr lang="en-US"/>
          </a:p>
        </p:txBody>
      </p:sp>
      <p:sp>
        <p:nvSpPr>
          <p:cNvPr id="5" name="Footer Placeholder 4"/>
          <p:cNvSpPr>
            <a:spLocks noGrp="1"/>
          </p:cNvSpPr>
          <p:nvPr>
            <p:ph type="ftr" sz="quarter" idx="11"/>
          </p:nvPr>
        </p:nvSpPr>
        <p:spPr>
          <a:xfrm>
            <a:off x="1143000" y="6356350"/>
            <a:ext cx="57912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715000"/>
          </a:xfrm>
        </p:spPr>
        <p:txBody>
          <a:bodyPr/>
          <a:lstStyle/>
          <a:p>
            <a:r>
              <a:rPr lang="en-US" dirty="0" err="1" smtClean="0"/>
              <a:t>Contd</a:t>
            </a:r>
            <a:r>
              <a:rPr lang="en-US" dirty="0" smtClean="0"/>
              <a:t>….</a:t>
            </a:r>
          </a:p>
          <a:p>
            <a:pPr algn="just"/>
            <a:r>
              <a:rPr lang="en-US" sz="1800" dirty="0" smtClean="0">
                <a:latin typeface="Bookman Old Style" pitchFamily="18" charset="0"/>
              </a:rPr>
              <a:t>Front tensions may be created by controlling the torque on the  coiler (delivery reel) around which the rolled sheet is coiled.</a:t>
            </a:r>
          </a:p>
          <a:p>
            <a:pPr algn="just"/>
            <a:r>
              <a:rPr lang="en-US" sz="1800" dirty="0" smtClean="0">
                <a:latin typeface="Bookman Old Style" pitchFamily="18" charset="0"/>
              </a:rPr>
              <a:t>While back tensions may be produced by means of a braking system in the uncoiler that controls the speed of the uncoiler relative to the roll speed.</a:t>
            </a:r>
          </a:p>
          <a:p>
            <a:pPr algn="just">
              <a:buNone/>
            </a:pPr>
            <a:endParaRPr lang="en-US" sz="1800" dirty="0" smtClean="0">
              <a:latin typeface="Bookman Old Style" pitchFamily="18" charset="0"/>
            </a:endParaRPr>
          </a:p>
          <a:p>
            <a:pPr>
              <a:buNone/>
            </a:pPr>
            <a:endParaRPr lang="en-US" dirty="0"/>
          </a:p>
        </p:txBody>
      </p:sp>
      <p:pic>
        <p:nvPicPr>
          <p:cNvPr id="4" name="Picture 2"/>
          <p:cNvPicPr>
            <a:picLocks noChangeAspect="1" noChangeArrowheads="1"/>
          </p:cNvPicPr>
          <p:nvPr/>
        </p:nvPicPr>
        <p:blipFill>
          <a:blip r:embed="rId2"/>
          <a:stretch>
            <a:fillRect/>
          </a:stretch>
        </p:blipFill>
        <p:spPr bwMode="auto">
          <a:xfrm>
            <a:off x="1905000" y="2743200"/>
            <a:ext cx="4343400" cy="3200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43</a:t>
            </a:fld>
            <a:endParaRPr lang="en-US"/>
          </a:p>
        </p:txBody>
      </p:sp>
      <p:sp>
        <p:nvSpPr>
          <p:cNvPr id="6" name="Footer Placeholder 5"/>
          <p:cNvSpPr>
            <a:spLocks noGrp="1"/>
          </p:cNvSpPr>
          <p:nvPr>
            <p:ph type="ftr" sz="quarter" idx="11"/>
          </p:nvPr>
        </p:nvSpPr>
        <p:spPr>
          <a:xfrm>
            <a:off x="2209800" y="6356350"/>
            <a:ext cx="4572000" cy="365125"/>
          </a:xfrm>
        </p:spPr>
        <p:txBody>
          <a:bodyPr/>
          <a:lstStyle/>
          <a:p>
            <a:r>
              <a:rPr lang="en-US" dirty="0" smtClean="0">
                <a:solidFill>
                  <a:schemeClr val="accent1"/>
                </a:solidFill>
              </a:rPr>
              <a:t>DEPARTMENT  OF MECHANICAL ENGINEERING , RYMEC, BALLARI </a:t>
            </a:r>
            <a:r>
              <a:rPr lang="en-US" dirty="0" smtClean="0"/>
              <a:t>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152400"/>
            <a:ext cx="6858000" cy="457200"/>
          </a:xfrm>
        </p:spPr>
        <p:txBody>
          <a:bodyPr>
            <a:normAutofit/>
          </a:bodyPr>
          <a:lstStyle/>
          <a:p>
            <a:r>
              <a:rPr lang="en-US" sz="2400" b="1" dirty="0" smtClean="0">
                <a:latin typeface="Bookman Old Style" pitchFamily="18" charset="0"/>
              </a:rPr>
              <a:t>Rolling Defects </a:t>
            </a:r>
            <a:endParaRPr lang="en-US" sz="2400" b="1" dirty="0">
              <a:latin typeface="Bookman Old Style" pitchFamily="18" charset="0"/>
            </a:endParaRPr>
          </a:p>
        </p:txBody>
      </p:sp>
      <p:sp>
        <p:nvSpPr>
          <p:cNvPr id="6" name="Content Placeholder 5"/>
          <p:cNvSpPr>
            <a:spLocks noGrp="1"/>
          </p:cNvSpPr>
          <p:nvPr>
            <p:ph sz="half" idx="1"/>
          </p:nvPr>
        </p:nvSpPr>
        <p:spPr>
          <a:xfrm>
            <a:off x="228600" y="609600"/>
            <a:ext cx="4724400" cy="6019800"/>
          </a:xfrm>
        </p:spPr>
        <p:txBody>
          <a:bodyPr>
            <a:normAutofit lnSpcReduction="10000"/>
          </a:bodyPr>
          <a:lstStyle/>
          <a:p>
            <a:pPr algn="just"/>
            <a:r>
              <a:rPr lang="en-US" sz="1800" b="1" dirty="0" smtClean="0">
                <a:latin typeface="Bookman Old Style" pitchFamily="18" charset="0"/>
              </a:rPr>
              <a:t>Surface Defects: </a:t>
            </a:r>
            <a:r>
              <a:rPr lang="en-US" sz="1800" dirty="0" smtClean="0">
                <a:latin typeface="Bookman Old Style" pitchFamily="18" charset="0"/>
              </a:rPr>
              <a:t>such as scratches, cracks. Adequate surface preparation prior to the rolling operation ca eliminate these defects.</a:t>
            </a:r>
          </a:p>
          <a:p>
            <a:pPr algn="just"/>
            <a:endParaRPr lang="en-US" sz="1800" b="1" dirty="0" smtClean="0">
              <a:latin typeface="Bookman Old Style" pitchFamily="18" charset="0"/>
            </a:endParaRPr>
          </a:p>
          <a:p>
            <a:pPr algn="just"/>
            <a:r>
              <a:rPr lang="en-US" sz="1800" b="1" dirty="0" smtClean="0">
                <a:latin typeface="Bookman Old Style" pitchFamily="18" charset="0"/>
              </a:rPr>
              <a:t>Wavy Edges and Zipper Cracks: </a:t>
            </a:r>
            <a:r>
              <a:rPr lang="en-US" sz="1800" dirty="0" smtClean="0">
                <a:latin typeface="Bookman Old Style" pitchFamily="18" charset="0"/>
              </a:rPr>
              <a:t>caused due to the bending of rolls under increased roll pressure. </a:t>
            </a:r>
          </a:p>
          <a:p>
            <a:pPr algn="just"/>
            <a:endParaRPr lang="en-US" sz="1800" b="1" dirty="0" smtClean="0">
              <a:latin typeface="Bookman Old Style" pitchFamily="18" charset="0"/>
            </a:endParaRPr>
          </a:p>
          <a:p>
            <a:pPr algn="just"/>
            <a:r>
              <a:rPr lang="en-US" sz="1800" b="1" dirty="0" smtClean="0">
                <a:latin typeface="Bookman Old Style" pitchFamily="18" charset="0"/>
              </a:rPr>
              <a:t>Edge Crack And Center Split: </a:t>
            </a:r>
            <a:r>
              <a:rPr lang="en-US" sz="1800" dirty="0" smtClean="0">
                <a:latin typeface="Bookman Old Style" pitchFamily="18" charset="0"/>
              </a:rPr>
              <a:t>These defects are caused due to inhomogeneous plastic deformation of the metal in the thickness direction.</a:t>
            </a:r>
          </a:p>
          <a:p>
            <a:pPr algn="just"/>
            <a:endParaRPr lang="en-US" sz="1800" dirty="0" smtClean="0">
              <a:latin typeface="Bookman Old Style" pitchFamily="18" charset="0"/>
            </a:endParaRPr>
          </a:p>
          <a:p>
            <a:pPr algn="just"/>
            <a:r>
              <a:rPr lang="en-US" sz="1800" b="1" dirty="0" err="1" smtClean="0">
                <a:latin typeface="Bookman Old Style" pitchFamily="18" charset="0"/>
              </a:rPr>
              <a:t>Alligatoring</a:t>
            </a:r>
            <a:r>
              <a:rPr lang="en-US" sz="1800" b="1" dirty="0" smtClean="0">
                <a:latin typeface="Bookman Old Style" pitchFamily="18" charset="0"/>
              </a:rPr>
              <a:t> : </a:t>
            </a:r>
            <a:r>
              <a:rPr lang="en-US" sz="1800" dirty="0" smtClean="0">
                <a:latin typeface="Bookman Old Style" pitchFamily="18" charset="0"/>
              </a:rPr>
              <a:t>Due to friction between roll surface and the workpiece surface , the elongation on the top and bottom surface of the work is less than the deforming material at the center of workpiece thickness.   </a:t>
            </a:r>
          </a:p>
        </p:txBody>
      </p:sp>
      <p:pic>
        <p:nvPicPr>
          <p:cNvPr id="1026" name="Picture 2"/>
          <p:cNvPicPr>
            <a:picLocks noGrp="1" noChangeAspect="1" noChangeArrowheads="1"/>
          </p:cNvPicPr>
          <p:nvPr>
            <p:ph sz="half" idx="2"/>
          </p:nvPr>
        </p:nvPicPr>
        <p:blipFill>
          <a:blip r:embed="rId2"/>
          <a:srcRect/>
          <a:stretch>
            <a:fillRect/>
          </a:stretch>
        </p:blipFill>
        <p:spPr bwMode="auto">
          <a:xfrm>
            <a:off x="5029200" y="2209800"/>
            <a:ext cx="4038600" cy="28956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7CB8A2ED-4FE5-46D4-B55F-4E9C2A649A18}" type="slidenum">
              <a:rPr lang="en-US" smtClean="0"/>
              <a:pPr/>
              <a:t>44</a:t>
            </a:fld>
            <a:endParaRPr lang="en-US"/>
          </a:p>
        </p:txBody>
      </p:sp>
      <p:sp>
        <p:nvSpPr>
          <p:cNvPr id="8" name="Footer Placeholder 7"/>
          <p:cNvSpPr>
            <a:spLocks noGrp="1"/>
          </p:cNvSpPr>
          <p:nvPr>
            <p:ph type="ftr" sz="quarter" idx="11"/>
          </p:nvPr>
        </p:nvSpPr>
        <p:spPr>
          <a:xfrm>
            <a:off x="2209800" y="6356350"/>
            <a:ext cx="4648200" cy="365125"/>
          </a:xfrm>
        </p:spPr>
        <p:txBody>
          <a:bodyPr/>
          <a:lstStyle/>
          <a:p>
            <a:r>
              <a:rPr lang="en-US" dirty="0" smtClean="0">
                <a:solidFill>
                  <a:schemeClr val="accent1"/>
                </a:solidFill>
              </a:rPr>
              <a:t>DEPARTMENT  OF MECHANICAL ENGINEERING , RYMEC, BALLARI  </a:t>
            </a:r>
            <a:r>
              <a:rPr lang="en-US" dirty="0" smtClean="0"/>
              <a:t>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Autofit/>
          </a:bodyPr>
          <a:lstStyle/>
          <a:p>
            <a:r>
              <a:rPr lang="en-US" sz="2400" b="1" dirty="0" smtClean="0">
                <a:latin typeface="Bookman Old Style" pitchFamily="18" charset="0"/>
              </a:rPr>
              <a:t>Introduction -Drawing Process</a:t>
            </a:r>
            <a:endParaRPr lang="en-US" sz="2400" b="1" dirty="0">
              <a:latin typeface="Bookman Old Style" pitchFamily="18" charset="0"/>
            </a:endParaRPr>
          </a:p>
        </p:txBody>
      </p:sp>
      <p:sp>
        <p:nvSpPr>
          <p:cNvPr id="9" name="Content Placeholder 8"/>
          <p:cNvSpPr>
            <a:spLocks noGrp="1"/>
          </p:cNvSpPr>
          <p:nvPr>
            <p:ph sz="half" idx="1"/>
          </p:nvPr>
        </p:nvSpPr>
        <p:spPr>
          <a:xfrm>
            <a:off x="228600" y="457200"/>
            <a:ext cx="4724400" cy="6096000"/>
          </a:xfrm>
        </p:spPr>
        <p:txBody>
          <a:bodyPr>
            <a:normAutofit/>
          </a:bodyPr>
          <a:lstStyle/>
          <a:p>
            <a:pPr algn="just"/>
            <a:r>
              <a:rPr lang="en-US" sz="1800" dirty="0" smtClean="0">
                <a:latin typeface="Bookman Old Style" pitchFamily="18" charset="0"/>
              </a:rPr>
              <a:t>It is a metal forming process in which the workipece metal is pulled through a die, thereby reducing the Cross-section of the workpiece. </a:t>
            </a:r>
          </a:p>
          <a:p>
            <a:pPr algn="just"/>
            <a:r>
              <a:rPr lang="en-US" sz="1800" dirty="0" smtClean="0">
                <a:latin typeface="Bookman Old Style" pitchFamily="18" charset="0"/>
              </a:rPr>
              <a:t>The shape of the die is similar to the shape of the desired product.</a:t>
            </a:r>
          </a:p>
          <a:p>
            <a:pPr algn="just"/>
            <a:r>
              <a:rPr lang="en-US" sz="1800" dirty="0" smtClean="0">
                <a:latin typeface="Bookman Old Style" pitchFamily="18" charset="0"/>
              </a:rPr>
              <a:t>Drawing is used for the production of wires having diameter </a:t>
            </a:r>
            <a:r>
              <a:rPr lang="en-US" sz="1800" dirty="0" err="1" smtClean="0">
                <a:latin typeface="Bookman Old Style" pitchFamily="18" charset="0"/>
              </a:rPr>
              <a:t>upto</a:t>
            </a:r>
            <a:r>
              <a:rPr lang="en-US" sz="1800" dirty="0" smtClean="0">
                <a:latin typeface="Bookman Old Style" pitchFamily="18" charset="0"/>
              </a:rPr>
              <a:t> 2mm, rods, hollow tubes/pipes.</a:t>
            </a:r>
          </a:p>
          <a:p>
            <a:pPr algn="just"/>
            <a:r>
              <a:rPr lang="en-US" sz="1800" dirty="0" smtClean="0">
                <a:latin typeface="Bookman Old Style" pitchFamily="18" charset="0"/>
              </a:rPr>
              <a:t>The workpiece is inserted through the die &amp; then its end is mechanically gripped, attached to a  power draw bench equipment, which pulls the workpiece through the die, thereby reducing its c/s, increasing length.</a:t>
            </a:r>
          </a:p>
          <a:p>
            <a:pPr algn="just"/>
            <a:r>
              <a:rPr lang="en-US" sz="1800" dirty="0" smtClean="0">
                <a:latin typeface="Bookman Old Style" pitchFamily="18" charset="0"/>
              </a:rPr>
              <a:t>The metal undergoes plastic deformation by the combined action of applied longitudinal pull (tensile force) &amp; pressure developed b/w work and die.</a:t>
            </a:r>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5029200" y="2590800"/>
            <a:ext cx="4038600" cy="192196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45</a:t>
            </a:fld>
            <a:endParaRPr lang="en-US"/>
          </a:p>
        </p:txBody>
      </p:sp>
      <p:sp>
        <p:nvSpPr>
          <p:cNvPr id="6" name="Footer Placeholder 5"/>
          <p:cNvSpPr>
            <a:spLocks noGrp="1"/>
          </p:cNvSpPr>
          <p:nvPr>
            <p:ph type="ftr" sz="quarter" idx="11"/>
          </p:nvPr>
        </p:nvSpPr>
        <p:spPr>
          <a:xfrm>
            <a:off x="2819400" y="6356350"/>
            <a:ext cx="38100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600" b="1" dirty="0" smtClean="0">
                <a:latin typeface="Bookman Old Style" pitchFamily="18" charset="0"/>
              </a:rPr>
              <a:t>Drawing Die- Elements</a:t>
            </a:r>
            <a:endParaRPr lang="en-US" sz="2600" b="1" dirty="0">
              <a:latin typeface="Bookman Old Style"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457200" y="1143000"/>
            <a:ext cx="8382000" cy="4953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7CB8A2ED-4FE5-46D4-B55F-4E9C2A649A18}" type="slidenum">
              <a:rPr lang="en-US" smtClean="0"/>
              <a:pPr/>
              <a:t>46</a:t>
            </a:fld>
            <a:endParaRPr lang="en-US"/>
          </a:p>
        </p:txBody>
      </p:sp>
      <p:sp>
        <p:nvSpPr>
          <p:cNvPr id="5" name="Footer Placeholder 4"/>
          <p:cNvSpPr>
            <a:spLocks noGrp="1"/>
          </p:cNvSpPr>
          <p:nvPr>
            <p:ph type="ftr" sz="quarter" idx="11"/>
          </p:nvPr>
        </p:nvSpPr>
        <p:spPr>
          <a:xfrm>
            <a:off x="1981200" y="6356350"/>
            <a:ext cx="49530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334962"/>
          </a:xfrm>
        </p:spPr>
        <p:txBody>
          <a:bodyPr>
            <a:normAutofit fontScale="90000"/>
          </a:bodyPr>
          <a:lstStyle/>
          <a:p>
            <a:r>
              <a:rPr lang="en-US" sz="2400" b="1" dirty="0" smtClean="0">
                <a:latin typeface="Bookman Old Style" pitchFamily="18" charset="0"/>
              </a:rPr>
              <a:t>Drawing Of Wires</a:t>
            </a:r>
            <a:endParaRPr lang="en-US" sz="2400" b="1" dirty="0">
              <a:latin typeface="Bookman Old Style" pitchFamily="18" charset="0"/>
            </a:endParaRPr>
          </a:p>
        </p:txBody>
      </p:sp>
      <p:sp>
        <p:nvSpPr>
          <p:cNvPr id="6" name="Content Placeholder 5"/>
          <p:cNvSpPr>
            <a:spLocks noGrp="1"/>
          </p:cNvSpPr>
          <p:nvPr>
            <p:ph sz="half" idx="1"/>
          </p:nvPr>
        </p:nvSpPr>
        <p:spPr>
          <a:xfrm>
            <a:off x="228600" y="609600"/>
            <a:ext cx="4724400" cy="6096000"/>
          </a:xfrm>
        </p:spPr>
        <p:txBody>
          <a:bodyPr>
            <a:normAutofit/>
          </a:bodyPr>
          <a:lstStyle/>
          <a:p>
            <a:pPr algn="just"/>
            <a:r>
              <a:rPr lang="en-US" sz="1800" dirty="0" smtClean="0">
                <a:latin typeface="Bookman Old Style" pitchFamily="18" charset="0"/>
              </a:rPr>
              <a:t>Wire drawing is a process used to produce wires having dia up to 2mm by pulling the thick metal through a single die or through a series of dies with each successive die having small diameter than the preceding one. </a:t>
            </a:r>
          </a:p>
          <a:p>
            <a:pPr algn="just"/>
            <a:r>
              <a:rPr lang="en-US" sz="1800" dirty="0" smtClean="0">
                <a:latin typeface="Bookman Old Style" pitchFamily="18" charset="0"/>
              </a:rPr>
              <a:t>The starting stock of metal is reduced in its cross-section by rolling , swaging , so as to permit it freely to enter the cavity of the die.</a:t>
            </a:r>
          </a:p>
          <a:p>
            <a:pPr algn="just"/>
            <a:r>
              <a:rPr lang="en-US" sz="1800" dirty="0" smtClean="0">
                <a:latin typeface="Bookman Old Style" pitchFamily="18" charset="0"/>
              </a:rPr>
              <a:t>As the wire passes through the die, its diameter is reduced due to the compression force resulting from the reaction of the metal with die.</a:t>
            </a:r>
          </a:p>
          <a:p>
            <a:pPr algn="just"/>
            <a:r>
              <a:rPr lang="en-US" sz="1800" dirty="0" smtClean="0">
                <a:latin typeface="Bookman Old Style" pitchFamily="18" charset="0"/>
              </a:rPr>
              <a:t>The exit wire is then pulled and clamped to the rotating draw block, which in turn pulls the wire continuously and winds up as shown in the Fig.</a:t>
            </a:r>
          </a:p>
          <a:p>
            <a:pPr algn="just"/>
            <a:endParaRPr lang="en-US" sz="1800" dirty="0" smtClean="0">
              <a:latin typeface="Bookman Old Style" pitchFamily="18" charset="0"/>
            </a:endParaRPr>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5029200" y="2482648"/>
            <a:ext cx="4038600" cy="276106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47</a:t>
            </a:fld>
            <a:endParaRPr lang="en-US"/>
          </a:p>
        </p:txBody>
      </p:sp>
      <p:sp>
        <p:nvSpPr>
          <p:cNvPr id="7" name="Footer Placeholder 6"/>
          <p:cNvSpPr>
            <a:spLocks noGrp="1"/>
          </p:cNvSpPr>
          <p:nvPr>
            <p:ph type="ftr" sz="quarter" idx="11"/>
          </p:nvPr>
        </p:nvSpPr>
        <p:spPr>
          <a:xfrm>
            <a:off x="2209800" y="6356350"/>
            <a:ext cx="47244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Autofit/>
          </a:bodyPr>
          <a:lstStyle/>
          <a:p>
            <a:r>
              <a:rPr lang="en-US" sz="2400" b="1" dirty="0" smtClean="0">
                <a:latin typeface="Bookman Old Style" pitchFamily="18" charset="0"/>
              </a:rPr>
              <a:t>  Drawing Of Rods</a:t>
            </a:r>
            <a:endParaRPr lang="en-US" sz="2400" b="1" dirty="0">
              <a:latin typeface="Bookman Old Style" pitchFamily="18" charset="0"/>
            </a:endParaRPr>
          </a:p>
        </p:txBody>
      </p:sp>
      <p:sp>
        <p:nvSpPr>
          <p:cNvPr id="5" name="Content Placeholder 4"/>
          <p:cNvSpPr>
            <a:spLocks noGrp="1"/>
          </p:cNvSpPr>
          <p:nvPr>
            <p:ph sz="half" idx="1"/>
          </p:nvPr>
        </p:nvSpPr>
        <p:spPr>
          <a:xfrm>
            <a:off x="228600" y="533400"/>
            <a:ext cx="4724400" cy="6019800"/>
          </a:xfrm>
        </p:spPr>
        <p:txBody>
          <a:bodyPr>
            <a:normAutofit fontScale="92500" lnSpcReduction="20000"/>
          </a:bodyPr>
          <a:lstStyle/>
          <a:p>
            <a:pPr algn="just">
              <a:lnSpc>
                <a:spcPct val="150000"/>
              </a:lnSpc>
            </a:pPr>
            <a:r>
              <a:rPr lang="en-US" sz="1800" dirty="0" smtClean="0">
                <a:latin typeface="Bookman Old Style" pitchFamily="18" charset="0"/>
              </a:rPr>
              <a:t>Rods have diameter greater than wires and such they cannot be coiled and hence need be drawn straight.</a:t>
            </a:r>
          </a:p>
          <a:p>
            <a:pPr algn="just">
              <a:lnSpc>
                <a:spcPct val="150000"/>
              </a:lnSpc>
            </a:pPr>
            <a:r>
              <a:rPr lang="en-US" sz="1800" dirty="0" smtClean="0">
                <a:latin typeface="Bookman Old Style" pitchFamily="18" charset="0"/>
              </a:rPr>
              <a:t>The draw bench equipment has a single die through which the starting stock metal is fed into the die; the reduced diameter of the rod coming out of the die is gripped tightly in the jaws of the carriage and it is pulled through a single length.</a:t>
            </a:r>
          </a:p>
          <a:p>
            <a:pPr algn="just">
              <a:lnSpc>
                <a:spcPct val="150000"/>
              </a:lnSpc>
            </a:pPr>
            <a:r>
              <a:rPr lang="en-US" sz="1800" dirty="0" smtClean="0">
                <a:latin typeface="Bookman Old Style" pitchFamily="18" charset="0"/>
              </a:rPr>
              <a:t>The pulling force is supplied to the carriage by means of a chain driven arrangement.</a:t>
            </a:r>
          </a:p>
          <a:p>
            <a:pPr algn="just">
              <a:lnSpc>
                <a:spcPct val="150000"/>
              </a:lnSpc>
            </a:pPr>
            <a:r>
              <a:rPr lang="en-US" sz="1800" dirty="0" smtClean="0">
                <a:latin typeface="Bookman Old Style" pitchFamily="18" charset="0"/>
              </a:rPr>
              <a:t>The starting stock of the metal is initially reduced in its cross section by rolling , so as to permit it freely to enter the cavity of the die. </a:t>
            </a:r>
            <a:endParaRPr lang="en-US" sz="1800" dirty="0">
              <a:latin typeface="Bookman Old Style" pitchFamily="18"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029200" y="2571818"/>
            <a:ext cx="4038600" cy="2582727"/>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7CB8A2ED-4FE5-46D4-B55F-4E9C2A649A18}" type="slidenum">
              <a:rPr lang="en-US" smtClean="0"/>
              <a:pPr/>
              <a:t>48</a:t>
            </a:fld>
            <a:endParaRPr lang="en-US"/>
          </a:p>
        </p:txBody>
      </p:sp>
      <p:sp>
        <p:nvSpPr>
          <p:cNvPr id="7" name="Footer Placeholder 6"/>
          <p:cNvSpPr>
            <a:spLocks noGrp="1"/>
          </p:cNvSpPr>
          <p:nvPr>
            <p:ph type="ftr" sz="quarter" idx="11"/>
          </p:nvPr>
        </p:nvSpPr>
        <p:spPr>
          <a:xfrm>
            <a:off x="2438400" y="6416675"/>
            <a:ext cx="4648200" cy="365125"/>
          </a:xfrm>
        </p:spPr>
        <p:txBody>
          <a:bodyPr/>
          <a:lstStyle/>
          <a:p>
            <a:r>
              <a:rPr lang="en-US" dirty="0" smtClean="0">
                <a:solidFill>
                  <a:schemeClr val="accent1"/>
                </a:solidFill>
              </a:rPr>
              <a:t>DEPARTMENT  OF MECHANICAL ENGINEERING , RYMEC, BALLARI   </a:t>
            </a:r>
            <a:r>
              <a:rPr lang="en-US" dirty="0" smtClean="0"/>
              <a:t>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609600"/>
          </a:xfrm>
        </p:spPr>
        <p:txBody>
          <a:bodyPr>
            <a:normAutofit/>
          </a:bodyPr>
          <a:lstStyle/>
          <a:p>
            <a:r>
              <a:rPr lang="en-US" sz="2700" b="1" dirty="0" smtClean="0">
                <a:latin typeface="Bookman Old Style" pitchFamily="18" charset="0"/>
              </a:rPr>
              <a:t>Drawing Of Tubes (Pipe)</a:t>
            </a:r>
            <a:endParaRPr lang="en-US" dirty="0"/>
          </a:p>
        </p:txBody>
      </p:sp>
      <p:sp>
        <p:nvSpPr>
          <p:cNvPr id="3" name="Content Placeholder 2"/>
          <p:cNvSpPr>
            <a:spLocks noGrp="1"/>
          </p:cNvSpPr>
          <p:nvPr>
            <p:ph type="subTitle" idx="1"/>
          </p:nvPr>
        </p:nvSpPr>
        <p:spPr>
          <a:xfrm>
            <a:off x="533400" y="1295400"/>
            <a:ext cx="8382000" cy="4800600"/>
          </a:xfrm>
        </p:spPr>
        <p:txBody>
          <a:bodyPr>
            <a:normAutofit/>
          </a:bodyPr>
          <a:lstStyle/>
          <a:p>
            <a:pPr algn="just">
              <a:lnSpc>
                <a:spcPct val="150000"/>
              </a:lnSpc>
              <a:buFont typeface="Arial" pitchFamily="34" charset="0"/>
              <a:buChar char="•"/>
            </a:pPr>
            <a:r>
              <a:rPr lang="en-US" sz="1800" dirty="0" smtClean="0">
                <a:solidFill>
                  <a:schemeClr val="tx1"/>
                </a:solidFill>
                <a:latin typeface="Bookman Old Style" pitchFamily="18" charset="0"/>
              </a:rPr>
              <a:t>  Tube drawing is a process of drawing a workpiece metal to hollow profiles, particularly hollow round tubes </a:t>
            </a:r>
            <a:r>
              <a:rPr lang="en-US" sz="1800" smtClean="0">
                <a:solidFill>
                  <a:schemeClr val="tx1"/>
                </a:solidFill>
                <a:latin typeface="Bookman Old Style" pitchFamily="18" charset="0"/>
              </a:rPr>
              <a:t>of different </a:t>
            </a:r>
            <a:r>
              <a:rPr lang="en-US" sz="1800" dirty="0" smtClean="0">
                <a:solidFill>
                  <a:schemeClr val="tx1"/>
                </a:solidFill>
                <a:latin typeface="Bookman Old Style" pitchFamily="18" charset="0"/>
              </a:rPr>
              <a:t>lengths, diameters and </a:t>
            </a:r>
            <a:r>
              <a:rPr lang="en-US" sz="1800" smtClean="0">
                <a:solidFill>
                  <a:schemeClr val="tx1"/>
                </a:solidFill>
                <a:latin typeface="Bookman Old Style" pitchFamily="18" charset="0"/>
              </a:rPr>
              <a:t>wall thickness.</a:t>
            </a:r>
            <a:endParaRPr lang="en-US" sz="1800" dirty="0" smtClean="0">
              <a:solidFill>
                <a:schemeClr val="tx1"/>
              </a:solidFill>
              <a:latin typeface="Bookman Old Style" pitchFamily="18" charset="0"/>
            </a:endParaRPr>
          </a:p>
          <a:p>
            <a:pPr algn="just">
              <a:lnSpc>
                <a:spcPct val="150000"/>
              </a:lnSpc>
              <a:buFont typeface="Arial" pitchFamily="34" charset="0"/>
              <a:buChar char="•"/>
            </a:pPr>
            <a:r>
              <a:rPr lang="en-US" sz="1800" dirty="0" smtClean="0">
                <a:solidFill>
                  <a:schemeClr val="tx1"/>
                </a:solidFill>
                <a:latin typeface="Bookman Old Style" pitchFamily="18" charset="0"/>
              </a:rPr>
              <a:t> The starting material for tube drawing is a hot rolled tube, which after cooling suitably reduced in Cross – Section at one of its end so as to permit the reduced portion to enter freely into the cavity of the die.</a:t>
            </a:r>
          </a:p>
          <a:p>
            <a:pPr algn="just">
              <a:lnSpc>
                <a:spcPct val="150000"/>
              </a:lnSpc>
              <a:buFont typeface="Arial" pitchFamily="34" charset="0"/>
              <a:buChar char="•"/>
            </a:pPr>
            <a:r>
              <a:rPr lang="en-US" sz="1800" dirty="0" smtClean="0">
                <a:solidFill>
                  <a:schemeClr val="tx1"/>
                </a:solidFill>
                <a:latin typeface="Bookman Old Style" pitchFamily="18" charset="0"/>
              </a:rPr>
              <a:t> The tube after coming out of the die cavity is suitably gripped and drawing is performed on a draw bench equipment.</a:t>
            </a:r>
          </a:p>
          <a:p>
            <a:pPr algn="just">
              <a:lnSpc>
                <a:spcPct val="150000"/>
              </a:lnSpc>
              <a:buFont typeface="Arial" pitchFamily="34" charset="0"/>
              <a:buChar char="•"/>
            </a:pPr>
            <a:r>
              <a:rPr lang="en-US" sz="1800" dirty="0" smtClean="0">
                <a:solidFill>
                  <a:schemeClr val="tx1"/>
                </a:solidFill>
                <a:latin typeface="Bookman Old Style" pitchFamily="18" charset="0"/>
              </a:rPr>
              <a:t> Hollow profiles are usually produced by inserting a mandrel ,However a tube may be formed without a mandrel also.</a:t>
            </a:r>
          </a:p>
        </p:txBody>
      </p:sp>
      <p:sp>
        <p:nvSpPr>
          <p:cNvPr id="4" name="Slide Number Placeholder 3"/>
          <p:cNvSpPr>
            <a:spLocks noGrp="1"/>
          </p:cNvSpPr>
          <p:nvPr>
            <p:ph type="sldNum" sz="quarter" idx="12"/>
          </p:nvPr>
        </p:nvSpPr>
        <p:spPr/>
        <p:txBody>
          <a:bodyPr/>
          <a:lstStyle/>
          <a:p>
            <a:fld id="{7CB8A2ED-4FE5-46D4-B55F-4E9C2A649A18}" type="slidenum">
              <a:rPr lang="en-US" smtClean="0"/>
              <a:pPr/>
              <a:t>49</a:t>
            </a:fld>
            <a:endParaRPr lang="en-US"/>
          </a:p>
        </p:txBody>
      </p:sp>
      <p:sp>
        <p:nvSpPr>
          <p:cNvPr id="5" name="Footer Placeholder 4"/>
          <p:cNvSpPr>
            <a:spLocks noGrp="1"/>
          </p:cNvSpPr>
          <p:nvPr>
            <p:ph type="ftr" sz="quarter" idx="11"/>
          </p:nvPr>
        </p:nvSpPr>
        <p:spPr>
          <a:xfrm>
            <a:off x="1905000" y="6356350"/>
            <a:ext cx="51816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sz="2700" b="1" dirty="0" smtClean="0">
                <a:latin typeface="Bookman Old Style" pitchFamily="18" charset="0"/>
                <a:cs typeface="Times New Roman" pitchFamily="18" charset="0"/>
              </a:rPr>
              <a:t>Classification Of Metal Forming/Working Process</a:t>
            </a:r>
          </a:p>
        </p:txBody>
      </p:sp>
      <p:sp>
        <p:nvSpPr>
          <p:cNvPr id="3" name="Content Placeholder 2"/>
          <p:cNvSpPr>
            <a:spLocks noGrp="1"/>
          </p:cNvSpPr>
          <p:nvPr>
            <p:ph idx="1"/>
          </p:nvPr>
        </p:nvSpPr>
        <p:spPr>
          <a:xfrm>
            <a:off x="304800" y="685800"/>
            <a:ext cx="8534400" cy="5562600"/>
          </a:xfrm>
        </p:spPr>
        <p:txBody>
          <a:bodyPr>
            <a:normAutofit/>
          </a:bodyPr>
          <a:lstStyle/>
          <a:p>
            <a:r>
              <a:rPr lang="en-US" sz="2000" b="1" dirty="0" smtClean="0"/>
              <a:t>Metal forming  can be classified as</a:t>
            </a:r>
            <a:r>
              <a:rPr lang="en-US" sz="2000" dirty="0" smtClean="0"/>
              <a:t> :</a:t>
            </a:r>
          </a:p>
          <a:p>
            <a:pPr>
              <a:buNone/>
            </a:pPr>
            <a:r>
              <a:rPr lang="en-US" sz="2000" dirty="0" smtClean="0"/>
              <a:t>                         1</a:t>
            </a:r>
            <a:r>
              <a:rPr lang="en-US" sz="2000" dirty="0" smtClean="0">
                <a:latin typeface="Bookman Old Style" pitchFamily="18" charset="0"/>
              </a:rPr>
              <a:t>.  Based On Nature Of Force Applied </a:t>
            </a:r>
          </a:p>
          <a:p>
            <a:pPr>
              <a:buNone/>
            </a:pPr>
            <a:r>
              <a:rPr lang="en-US" sz="2000" dirty="0" smtClean="0">
                <a:latin typeface="Bookman Old Style" pitchFamily="18" charset="0"/>
              </a:rPr>
              <a:t>                  2.  Based On Working Temperature.   </a:t>
            </a:r>
          </a:p>
          <a:p>
            <a:pPr>
              <a:buNone/>
            </a:pPr>
            <a:endParaRPr lang="en-US" sz="2000" dirty="0" smtClean="0">
              <a:latin typeface="Bookman Old Style" pitchFamily="18" charset="0"/>
            </a:endParaRPr>
          </a:p>
          <a:p>
            <a:pPr marL="457200" indent="-457200">
              <a:buAutoNum type="arabicPeriod"/>
            </a:pPr>
            <a:r>
              <a:rPr lang="en-US" sz="2000" b="1" dirty="0" smtClean="0">
                <a:latin typeface="Bookman Old Style" pitchFamily="18" charset="0"/>
              </a:rPr>
              <a:t>Based On Nature Of Force Applied:</a:t>
            </a:r>
          </a:p>
          <a:p>
            <a:pPr marL="457200" indent="-457200" algn="just">
              <a:buNone/>
            </a:pPr>
            <a:r>
              <a:rPr lang="en-US" sz="2000" dirty="0" smtClean="0">
                <a:latin typeface="Bookman Old Style" pitchFamily="18" charset="0"/>
              </a:rPr>
              <a:t>                           1. Direct Compression Type.</a:t>
            </a:r>
          </a:p>
          <a:p>
            <a:pPr marL="457200" indent="-457200" algn="just">
              <a:buNone/>
            </a:pPr>
            <a:r>
              <a:rPr lang="en-US" sz="2000" dirty="0" smtClean="0">
                <a:latin typeface="Bookman Old Style" pitchFamily="18" charset="0"/>
              </a:rPr>
              <a:t>                           2. Indirect Compression Type.</a:t>
            </a:r>
          </a:p>
          <a:p>
            <a:pPr marL="457200" indent="-457200" algn="just">
              <a:buNone/>
            </a:pPr>
            <a:r>
              <a:rPr lang="en-US" sz="2000" dirty="0" smtClean="0">
                <a:latin typeface="Bookman Old Style" pitchFamily="18" charset="0"/>
              </a:rPr>
              <a:t>                           3. Tension Type Process.</a:t>
            </a:r>
          </a:p>
          <a:p>
            <a:pPr marL="457200" indent="-457200" algn="just">
              <a:buNone/>
            </a:pPr>
            <a:r>
              <a:rPr lang="en-US" sz="2000" dirty="0" smtClean="0">
                <a:latin typeface="Bookman Old Style" pitchFamily="18" charset="0"/>
              </a:rPr>
              <a:t>                           4. Bending type process.</a:t>
            </a:r>
          </a:p>
          <a:p>
            <a:pPr marL="457200" indent="-457200" algn="just">
              <a:buNone/>
            </a:pPr>
            <a:r>
              <a:rPr lang="en-US" sz="2000" dirty="0" smtClean="0">
                <a:latin typeface="Bookman Old Style" pitchFamily="18" charset="0"/>
              </a:rPr>
              <a:t>                           5. Shearing type process.   </a:t>
            </a:r>
          </a:p>
          <a:p>
            <a:pPr marL="457200" indent="-457200" algn="just">
              <a:buNone/>
            </a:pPr>
            <a:endParaRPr lang="en-US" sz="2000" dirty="0" smtClean="0">
              <a:latin typeface="Bookman Old Style" pitchFamily="18" charset="0"/>
            </a:endParaRPr>
          </a:p>
          <a:p>
            <a:pPr marL="457200" indent="-457200" algn="just">
              <a:buAutoNum type="arabicPeriod" startAt="2"/>
            </a:pPr>
            <a:r>
              <a:rPr lang="en-US" sz="2000" b="1" dirty="0" smtClean="0">
                <a:latin typeface="Bookman Old Style" pitchFamily="18" charset="0"/>
              </a:rPr>
              <a:t>Based On Working Temperature</a:t>
            </a:r>
          </a:p>
          <a:p>
            <a:pPr marL="457200" indent="-457200" algn="just">
              <a:buNone/>
            </a:pPr>
            <a:r>
              <a:rPr lang="en-US" sz="2000" dirty="0" smtClean="0">
                <a:latin typeface="Bookman Old Style" pitchFamily="18" charset="0"/>
              </a:rPr>
              <a:t>                     1. Hot Working </a:t>
            </a:r>
          </a:p>
          <a:p>
            <a:pPr marL="457200" indent="-457200" algn="just">
              <a:buNone/>
            </a:pPr>
            <a:r>
              <a:rPr lang="en-US" sz="2000" dirty="0" smtClean="0">
                <a:latin typeface="Bookman Old Style" pitchFamily="18" charset="0"/>
              </a:rPr>
              <a:t>                     2. Cold Working</a:t>
            </a:r>
          </a:p>
          <a:p>
            <a:pPr marL="457200" indent="-457200" algn="just">
              <a:buNone/>
            </a:pPr>
            <a:r>
              <a:rPr lang="en-US" sz="2000" dirty="0" smtClean="0">
                <a:latin typeface="Bookman Old Style" pitchFamily="18" charset="0"/>
              </a:rPr>
              <a:t>                     3. Warm Working  </a:t>
            </a:r>
          </a:p>
        </p:txBody>
      </p:sp>
      <p:sp>
        <p:nvSpPr>
          <p:cNvPr id="4" name="Slide Number Placeholder 3"/>
          <p:cNvSpPr>
            <a:spLocks noGrp="1"/>
          </p:cNvSpPr>
          <p:nvPr>
            <p:ph type="sldNum" sz="quarter" idx="12"/>
          </p:nvPr>
        </p:nvSpPr>
        <p:spPr/>
        <p:txBody>
          <a:bodyPr/>
          <a:lstStyle/>
          <a:p>
            <a:fld id="{7CB8A2ED-4FE5-46D4-B55F-4E9C2A649A18}" type="slidenum">
              <a:rPr lang="en-US" smtClean="0"/>
              <a:pPr/>
              <a:t>5</a:t>
            </a:fld>
            <a:endParaRPr lang="en-US"/>
          </a:p>
        </p:txBody>
      </p:sp>
      <p:sp>
        <p:nvSpPr>
          <p:cNvPr id="5" name="Footer Placeholder 4"/>
          <p:cNvSpPr>
            <a:spLocks noGrp="1"/>
          </p:cNvSpPr>
          <p:nvPr>
            <p:ph type="ftr" sz="quarter" idx="11"/>
          </p:nvPr>
        </p:nvSpPr>
        <p:spPr>
          <a:xfrm>
            <a:off x="1143000" y="6356350"/>
            <a:ext cx="61722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700" b="1" dirty="0" smtClean="0">
                <a:latin typeface="Bookman Old Style" pitchFamily="18" charset="0"/>
              </a:rPr>
              <a:t>Classification: Tube Drawing Process </a:t>
            </a:r>
          </a:p>
        </p:txBody>
      </p:sp>
      <p:sp>
        <p:nvSpPr>
          <p:cNvPr id="3" name="Content Placeholder 2"/>
          <p:cNvSpPr>
            <a:spLocks noGrp="1"/>
          </p:cNvSpPr>
          <p:nvPr>
            <p:ph idx="1"/>
          </p:nvPr>
        </p:nvSpPr>
        <p:spPr>
          <a:xfrm>
            <a:off x="304800" y="990600"/>
            <a:ext cx="8534400" cy="5638800"/>
          </a:xfrm>
        </p:spPr>
        <p:txBody>
          <a:bodyPr>
            <a:normAutofit/>
          </a:bodyPr>
          <a:lstStyle/>
          <a:p>
            <a:pPr marL="0" indent="0" algn="just">
              <a:lnSpc>
                <a:spcPct val="150000"/>
              </a:lnSpc>
              <a:buNone/>
            </a:pPr>
            <a:r>
              <a:rPr lang="en-US" sz="1800" b="1" dirty="0" smtClean="0">
                <a:latin typeface="Bookman Old Style" pitchFamily="18" charset="0"/>
              </a:rPr>
              <a:t>The Method For Drawing Tubes Can Be Done In Different Ways:</a:t>
            </a:r>
          </a:p>
          <a:p>
            <a:pPr marL="0" indent="0" algn="just">
              <a:lnSpc>
                <a:spcPct val="150000"/>
              </a:lnSpc>
              <a:buNone/>
            </a:pPr>
            <a:endParaRPr lang="en-US" sz="1800" dirty="0" smtClean="0">
              <a:latin typeface="Bookman Old Style" pitchFamily="18" charset="0"/>
            </a:endParaRPr>
          </a:p>
          <a:p>
            <a:pPr marL="0" indent="0" algn="just">
              <a:lnSpc>
                <a:spcPct val="200000"/>
              </a:lnSpc>
            </a:pPr>
            <a:r>
              <a:rPr lang="en-US" sz="1800" dirty="0" smtClean="0">
                <a:latin typeface="Bookman Old Style" pitchFamily="18" charset="0"/>
              </a:rPr>
              <a:t>  Tube Drawing without mandrel (Tube Sinking).</a:t>
            </a:r>
          </a:p>
          <a:p>
            <a:pPr marL="0" indent="0" algn="just">
              <a:lnSpc>
                <a:spcPct val="200000"/>
              </a:lnSpc>
            </a:pPr>
            <a:r>
              <a:rPr lang="en-US" sz="1800" dirty="0" smtClean="0">
                <a:latin typeface="Bookman Old Style" pitchFamily="18" charset="0"/>
              </a:rPr>
              <a:t>  Tube Drawing with a fixed mandrel.</a:t>
            </a:r>
          </a:p>
          <a:p>
            <a:pPr marL="0" indent="0" algn="just">
              <a:lnSpc>
                <a:spcPct val="200000"/>
              </a:lnSpc>
            </a:pPr>
            <a:r>
              <a:rPr lang="en-US" sz="1800" dirty="0" smtClean="0">
                <a:latin typeface="Bookman Old Style" pitchFamily="18" charset="0"/>
              </a:rPr>
              <a:t>  Tube Drawing with a floating mandrel.</a:t>
            </a:r>
          </a:p>
          <a:p>
            <a:pPr marL="0" indent="0" algn="just">
              <a:lnSpc>
                <a:spcPct val="200000"/>
              </a:lnSpc>
            </a:pPr>
            <a:r>
              <a:rPr lang="en-US" sz="1800" dirty="0" smtClean="0">
                <a:latin typeface="Bookman Old Style" pitchFamily="18" charset="0"/>
              </a:rPr>
              <a:t>  Tube Drawing with a moving mandrel.</a:t>
            </a:r>
          </a:p>
          <a:p>
            <a:pPr marL="0" indent="0" algn="just">
              <a:lnSpc>
                <a:spcPct val="150000"/>
              </a:lnSpc>
            </a:pPr>
            <a:endParaRPr lang="en-US" sz="1800" dirty="0" smtClean="0">
              <a:latin typeface="Bookman Old Style" pitchFamily="18" charset="0"/>
            </a:endParaRPr>
          </a:p>
        </p:txBody>
      </p:sp>
      <p:sp>
        <p:nvSpPr>
          <p:cNvPr id="4" name="Slide Number Placeholder 3"/>
          <p:cNvSpPr>
            <a:spLocks noGrp="1"/>
          </p:cNvSpPr>
          <p:nvPr>
            <p:ph type="sldNum" sz="quarter" idx="12"/>
          </p:nvPr>
        </p:nvSpPr>
        <p:spPr/>
        <p:txBody>
          <a:bodyPr/>
          <a:lstStyle/>
          <a:p>
            <a:fld id="{7CB8A2ED-4FE5-46D4-B55F-4E9C2A649A18}" type="slidenum">
              <a:rPr lang="en-US" smtClean="0"/>
              <a:pPr/>
              <a:t>50</a:t>
            </a:fld>
            <a:endParaRPr lang="en-US"/>
          </a:p>
        </p:txBody>
      </p:sp>
      <p:sp>
        <p:nvSpPr>
          <p:cNvPr id="5" name="Footer Placeholder 4"/>
          <p:cNvSpPr>
            <a:spLocks noGrp="1"/>
          </p:cNvSpPr>
          <p:nvPr>
            <p:ph type="ftr" sz="quarter" idx="11"/>
          </p:nvPr>
        </p:nvSpPr>
        <p:spPr>
          <a:xfrm>
            <a:off x="1600200" y="6356350"/>
            <a:ext cx="5791200" cy="365125"/>
          </a:xfrm>
        </p:spPr>
        <p:txBody>
          <a:bodyPr/>
          <a:lstStyle/>
          <a:p>
            <a:r>
              <a:rPr lang="en-US" sz="1400" dirty="0" smtClean="0">
                <a:solidFill>
                  <a:schemeClr val="accent1"/>
                </a:solidFill>
              </a:rPr>
              <a:t>DEPARTMENT  OF MECHANICAL ENGINEERING , RYMEC, BALLARI           </a:t>
            </a:r>
            <a:endParaRPr lang="en-US" sz="1400" dirty="0">
              <a:solidFill>
                <a:schemeClr val="accent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76200"/>
            <a:ext cx="7620000" cy="381000"/>
          </a:xfrm>
        </p:spPr>
        <p:txBody>
          <a:bodyPr>
            <a:normAutofit fontScale="90000"/>
          </a:bodyPr>
          <a:lstStyle/>
          <a:p>
            <a:r>
              <a:rPr lang="en-US" sz="2200" b="1" dirty="0" smtClean="0">
                <a:latin typeface="Bookman Old Style" pitchFamily="18" charset="0"/>
              </a:rPr>
              <a:t>Tube Drawing Without Mandrel (Tube Sinking)</a:t>
            </a:r>
          </a:p>
        </p:txBody>
      </p:sp>
      <p:sp>
        <p:nvSpPr>
          <p:cNvPr id="5" name="Content Placeholder 4"/>
          <p:cNvSpPr>
            <a:spLocks noGrp="1"/>
          </p:cNvSpPr>
          <p:nvPr>
            <p:ph sz="half" idx="1"/>
          </p:nvPr>
        </p:nvSpPr>
        <p:spPr>
          <a:xfrm>
            <a:off x="228600" y="533400"/>
            <a:ext cx="4648200" cy="6096000"/>
          </a:xfrm>
        </p:spPr>
        <p:txBody>
          <a:bodyPr>
            <a:normAutofit fontScale="92500" lnSpcReduction="20000"/>
          </a:bodyPr>
          <a:lstStyle/>
          <a:p>
            <a:pPr algn="just">
              <a:lnSpc>
                <a:spcPct val="150000"/>
              </a:lnSpc>
            </a:pPr>
            <a:r>
              <a:rPr lang="en-US" sz="1800" dirty="0" smtClean="0">
                <a:latin typeface="Bookman Old Style" pitchFamily="18" charset="0"/>
              </a:rPr>
              <a:t>When a tube is pulled through a drawing die, without a mandrel , the process is called free tube drawing.</a:t>
            </a:r>
          </a:p>
          <a:p>
            <a:pPr algn="just">
              <a:lnSpc>
                <a:spcPct val="150000"/>
              </a:lnSpc>
            </a:pPr>
            <a:r>
              <a:rPr lang="en-US" sz="1800" dirty="0" smtClean="0">
                <a:latin typeface="Bookman Old Style" pitchFamily="18" charset="0"/>
              </a:rPr>
              <a:t>In operation,  the tube is thoroughly cleaned and pointed out at its end so as to allow free entry into the hole of the drawing die.</a:t>
            </a:r>
          </a:p>
          <a:p>
            <a:pPr algn="just">
              <a:lnSpc>
                <a:spcPct val="150000"/>
              </a:lnSpc>
            </a:pPr>
            <a:r>
              <a:rPr lang="en-US" sz="1800" dirty="0" smtClean="0">
                <a:latin typeface="Bookman Old Style" pitchFamily="18" charset="0"/>
              </a:rPr>
              <a:t>The pointed end after initially passing through the die is gripped rigidly in drawing equipment.</a:t>
            </a:r>
          </a:p>
          <a:p>
            <a:pPr algn="just">
              <a:lnSpc>
                <a:spcPct val="150000"/>
              </a:lnSpc>
            </a:pPr>
            <a:r>
              <a:rPr lang="en-US" sz="1800" dirty="0" smtClean="0">
                <a:latin typeface="Bookman Old Style" pitchFamily="18" charset="0"/>
              </a:rPr>
              <a:t>When pulled through the die, the tube shrinks in its outer diameter to a certain value.</a:t>
            </a:r>
          </a:p>
          <a:p>
            <a:pPr algn="just">
              <a:lnSpc>
                <a:spcPct val="150000"/>
              </a:lnSpc>
            </a:pPr>
            <a:r>
              <a:rPr lang="en-US" sz="1800" dirty="0" smtClean="0">
                <a:latin typeface="Bookman Old Style" pitchFamily="18" charset="0"/>
              </a:rPr>
              <a:t>As the wall thickness increases, the internal surface becomes progressively rougher until cracking occurs.</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953000" y="2590800"/>
            <a:ext cx="4038600" cy="2362199"/>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7CB8A2ED-4FE5-46D4-B55F-4E9C2A649A18}" type="slidenum">
              <a:rPr lang="en-US" smtClean="0"/>
              <a:pPr/>
              <a:t>51</a:t>
            </a:fld>
            <a:endParaRPr lang="en-US"/>
          </a:p>
        </p:txBody>
      </p:sp>
      <p:sp>
        <p:nvSpPr>
          <p:cNvPr id="7" name="Footer Placeholder 6"/>
          <p:cNvSpPr>
            <a:spLocks noGrp="1"/>
          </p:cNvSpPr>
          <p:nvPr>
            <p:ph type="ftr" sz="quarter" idx="11"/>
          </p:nvPr>
        </p:nvSpPr>
        <p:spPr>
          <a:xfrm>
            <a:off x="1219200" y="6356350"/>
            <a:ext cx="55626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2400"/>
          </a:xfrm>
        </p:spPr>
        <p:txBody>
          <a:bodyPr>
            <a:normAutofit fontScale="90000"/>
          </a:bodyPr>
          <a:lstStyle/>
          <a:p>
            <a:r>
              <a:rPr lang="en-US" sz="2200" b="1" dirty="0" smtClean="0">
                <a:latin typeface="Bookman Old Style" pitchFamily="18" charset="0"/>
              </a:rPr>
              <a:t>Tube Drawing With A Fixed Mandrel</a:t>
            </a:r>
          </a:p>
        </p:txBody>
      </p:sp>
      <p:sp>
        <p:nvSpPr>
          <p:cNvPr id="3" name="Content Placeholder 2"/>
          <p:cNvSpPr>
            <a:spLocks noGrp="1"/>
          </p:cNvSpPr>
          <p:nvPr>
            <p:ph sz="half" idx="1"/>
          </p:nvPr>
        </p:nvSpPr>
        <p:spPr>
          <a:xfrm>
            <a:off x="152400" y="304800"/>
            <a:ext cx="4724400" cy="6553200"/>
          </a:xfrm>
        </p:spPr>
        <p:txBody>
          <a:bodyPr>
            <a:normAutofit/>
          </a:bodyPr>
          <a:lstStyle/>
          <a:p>
            <a:pPr algn="just"/>
            <a:r>
              <a:rPr lang="en-US" sz="1700" dirty="0" smtClean="0">
                <a:latin typeface="Bookman Old Style" pitchFamily="18" charset="0"/>
              </a:rPr>
              <a:t>The desired internal features of the tube can be obtained with a cylindrical or conical shaped mandrel, positioned at the die land and clamped to the frame of the draw bench equipment by means of a tie rod.</a:t>
            </a:r>
          </a:p>
          <a:p>
            <a:pPr algn="just"/>
            <a:r>
              <a:rPr lang="en-US" sz="1700" dirty="0" smtClean="0">
                <a:latin typeface="Bookman Old Style" pitchFamily="18" charset="0"/>
              </a:rPr>
              <a:t>The diameter of the mandrel is equal to the inner diameter of the tube being drawn. </a:t>
            </a:r>
          </a:p>
          <a:p>
            <a:pPr algn="just"/>
            <a:r>
              <a:rPr lang="en-US" sz="1700" dirty="0" smtClean="0">
                <a:latin typeface="Bookman Old Style" pitchFamily="18" charset="0"/>
              </a:rPr>
              <a:t>In operation , the tube is thoroughly cleaned and pointed out at its end so as to allow free entry into the hole of the drawing die.</a:t>
            </a:r>
          </a:p>
          <a:p>
            <a:pPr algn="just"/>
            <a:r>
              <a:rPr lang="en-US" sz="1700" dirty="0" smtClean="0">
                <a:latin typeface="Bookman Old Style" pitchFamily="18" charset="0"/>
              </a:rPr>
              <a:t>The pointed end after initially passing through the die is gripped rigidly in the drawing equipment, &amp; when pulled through the annulus between the die &amp; mandrel, the tube shrinks in its outer diameter and at the same time, the inner diameter conforming to the diameter of the mandrel.</a:t>
            </a:r>
          </a:p>
          <a:p>
            <a:pPr algn="just"/>
            <a:r>
              <a:rPr lang="en-US" sz="1700" dirty="0" smtClean="0">
                <a:latin typeface="Bookman Old Style" pitchFamily="18" charset="0"/>
              </a:rPr>
              <a:t>Shaping of the inner surface of the tube commences only at the exit of the tube from the die.</a:t>
            </a:r>
            <a:endParaRPr lang="en-US" sz="1700" dirty="0">
              <a:latin typeface="Bookman Old Style" pitchFamily="18"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953000" y="2362200"/>
            <a:ext cx="4114800" cy="2667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52</a:t>
            </a:fld>
            <a:endParaRPr lang="en-US"/>
          </a:p>
        </p:txBody>
      </p:sp>
      <p:sp>
        <p:nvSpPr>
          <p:cNvPr id="6" name="Footer Placeholder 5"/>
          <p:cNvSpPr>
            <a:spLocks noGrp="1"/>
          </p:cNvSpPr>
          <p:nvPr>
            <p:ph type="ftr" sz="quarter" idx="11"/>
          </p:nvPr>
        </p:nvSpPr>
        <p:spPr>
          <a:xfrm>
            <a:off x="4953000" y="6324600"/>
            <a:ext cx="33528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a:bodyPr>
          <a:lstStyle/>
          <a:p>
            <a:r>
              <a:rPr lang="en-US" sz="2000" b="1" dirty="0" smtClean="0">
                <a:latin typeface="Bookman Old Style" pitchFamily="18" charset="0"/>
              </a:rPr>
              <a:t>Tube Drawing With A Floating Mandrel.</a:t>
            </a:r>
          </a:p>
        </p:txBody>
      </p:sp>
      <p:sp>
        <p:nvSpPr>
          <p:cNvPr id="3" name="Content Placeholder 2"/>
          <p:cNvSpPr>
            <a:spLocks noGrp="1"/>
          </p:cNvSpPr>
          <p:nvPr>
            <p:ph sz="half" idx="1"/>
          </p:nvPr>
        </p:nvSpPr>
        <p:spPr>
          <a:xfrm>
            <a:off x="152400" y="685800"/>
            <a:ext cx="4724400" cy="5867400"/>
          </a:xfrm>
        </p:spPr>
        <p:txBody>
          <a:bodyPr>
            <a:normAutofit/>
          </a:bodyPr>
          <a:lstStyle/>
          <a:p>
            <a:pPr algn="just">
              <a:lnSpc>
                <a:spcPct val="150000"/>
              </a:lnSpc>
            </a:pPr>
            <a:r>
              <a:rPr lang="en-US" sz="1700" dirty="0" smtClean="0">
                <a:latin typeface="Bookman Old Style" pitchFamily="18" charset="0"/>
              </a:rPr>
              <a:t>Tube drawing with a floating mandrel is used for drawing very long tubes that could not have been possible with a fixed mandrel.</a:t>
            </a:r>
          </a:p>
          <a:p>
            <a:pPr algn="just">
              <a:lnSpc>
                <a:spcPct val="150000"/>
              </a:lnSpc>
            </a:pPr>
            <a:r>
              <a:rPr lang="en-US" sz="1700" dirty="0" smtClean="0">
                <a:latin typeface="Bookman Old Style" pitchFamily="18" charset="0"/>
              </a:rPr>
              <a:t>Floating mandrel uses a mandrel that is not fixed , instead, is held in by the frictional forces between the mandrel and the tube.</a:t>
            </a:r>
          </a:p>
          <a:p>
            <a:pPr algn="just">
              <a:lnSpc>
                <a:spcPct val="150000"/>
              </a:lnSpc>
            </a:pPr>
            <a:r>
              <a:rPr lang="en-US" sz="1700" dirty="0" smtClean="0">
                <a:latin typeface="Bookman Old Style" pitchFamily="18" charset="0"/>
              </a:rPr>
              <a:t>The axial force is given by friction and pressure.</a:t>
            </a:r>
          </a:p>
          <a:p>
            <a:pPr algn="just">
              <a:lnSpc>
                <a:spcPct val="150000"/>
              </a:lnSpc>
            </a:pPr>
            <a:r>
              <a:rPr lang="en-US" sz="1700" dirty="0" smtClean="0">
                <a:latin typeface="Bookman Old Style" pitchFamily="18" charset="0"/>
              </a:rPr>
              <a:t>When a floating plug is used, the tube can be drawn on a bull block, from coil to coil and operation is similar to that of drawing using a fixed mandrel</a:t>
            </a:r>
          </a:p>
          <a:p>
            <a:endParaRPr lang="en-US" sz="1700" dirty="0" smtClean="0">
              <a:latin typeface="Bookman Old Style" pitchFamily="18"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953000" y="2514600"/>
            <a:ext cx="4114800" cy="2256501"/>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53</a:t>
            </a:fld>
            <a:endParaRPr lang="en-US"/>
          </a:p>
        </p:txBody>
      </p:sp>
      <p:sp>
        <p:nvSpPr>
          <p:cNvPr id="6" name="Footer Placeholder 5"/>
          <p:cNvSpPr>
            <a:spLocks noGrp="1"/>
          </p:cNvSpPr>
          <p:nvPr>
            <p:ph type="ftr" sz="quarter" idx="11"/>
          </p:nvPr>
        </p:nvSpPr>
        <p:spPr>
          <a:xfrm>
            <a:off x="2209800" y="6356350"/>
            <a:ext cx="50292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txBody>
          <a:bodyPr>
            <a:normAutofit/>
          </a:bodyPr>
          <a:lstStyle/>
          <a:p>
            <a:r>
              <a:rPr lang="en-US" sz="2000" b="1" dirty="0" smtClean="0">
                <a:latin typeface="Bookman Old Style" pitchFamily="18" charset="0"/>
              </a:rPr>
              <a:t>Tube Drawing With A Moving Mandrel.</a:t>
            </a:r>
          </a:p>
        </p:txBody>
      </p:sp>
      <p:sp>
        <p:nvSpPr>
          <p:cNvPr id="3" name="Content Placeholder 2"/>
          <p:cNvSpPr>
            <a:spLocks noGrp="1"/>
          </p:cNvSpPr>
          <p:nvPr>
            <p:ph sz="half" idx="1"/>
          </p:nvPr>
        </p:nvSpPr>
        <p:spPr>
          <a:xfrm>
            <a:off x="152400" y="1143000"/>
            <a:ext cx="4724400" cy="4648200"/>
          </a:xfrm>
        </p:spPr>
        <p:txBody>
          <a:bodyPr>
            <a:normAutofit/>
          </a:bodyPr>
          <a:lstStyle/>
          <a:p>
            <a:pPr algn="just">
              <a:lnSpc>
                <a:spcPct val="150000"/>
              </a:lnSpc>
            </a:pPr>
            <a:r>
              <a:rPr lang="en-US" sz="1700" dirty="0" smtClean="0">
                <a:latin typeface="Bookman Old Style" pitchFamily="18" charset="0"/>
              </a:rPr>
              <a:t>The length and the bore diameter of the moving mandrel are equal to the finished tube.</a:t>
            </a:r>
          </a:p>
          <a:p>
            <a:pPr algn="just">
              <a:lnSpc>
                <a:spcPct val="150000"/>
              </a:lnSpc>
            </a:pPr>
            <a:r>
              <a:rPr lang="en-US" sz="1700" dirty="0" smtClean="0">
                <a:latin typeface="Bookman Old Style" pitchFamily="18" charset="0"/>
              </a:rPr>
              <a:t>A moving mandrel adheres to the drawn tube through friction and pressure, and moves along with the drawn tube at the same velocity.</a:t>
            </a:r>
          </a:p>
          <a:p>
            <a:pPr algn="just">
              <a:lnSpc>
                <a:spcPct val="150000"/>
              </a:lnSpc>
            </a:pPr>
            <a:r>
              <a:rPr lang="en-US" sz="1700" dirty="0" smtClean="0">
                <a:latin typeface="Bookman Old Style" pitchFamily="18" charset="0"/>
              </a:rPr>
              <a:t>The disadvantage is, the drawn tube has to be stripped from the mandrel, which may require a further reeling process.</a:t>
            </a:r>
          </a:p>
          <a:p>
            <a:pPr algn="just">
              <a:lnSpc>
                <a:spcPct val="150000"/>
              </a:lnSpc>
            </a:pPr>
            <a:endParaRPr lang="en-US" sz="1700" dirty="0" smtClean="0">
              <a:latin typeface="Bookman Old Style" pitchFamily="18" charset="0"/>
            </a:endParaRP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029200" y="2362200"/>
            <a:ext cx="4038600" cy="2895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54</a:t>
            </a:fld>
            <a:endParaRPr lang="en-US"/>
          </a:p>
        </p:txBody>
      </p:sp>
      <p:sp>
        <p:nvSpPr>
          <p:cNvPr id="6" name="Footer Placeholder 5"/>
          <p:cNvSpPr>
            <a:spLocks noGrp="1"/>
          </p:cNvSpPr>
          <p:nvPr>
            <p:ph type="ftr" sz="quarter" idx="11"/>
          </p:nvPr>
        </p:nvSpPr>
        <p:spPr>
          <a:xfrm>
            <a:off x="2362200" y="6356350"/>
            <a:ext cx="44958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8600"/>
            <a:ext cx="7772400" cy="381000"/>
          </a:xfrm>
        </p:spPr>
        <p:txBody>
          <a:bodyPr>
            <a:normAutofit fontScale="90000"/>
          </a:bodyPr>
          <a:lstStyle/>
          <a:p>
            <a:r>
              <a:rPr lang="en-US" sz="2400" b="1" dirty="0" smtClean="0">
                <a:latin typeface="Bookman Old Style" pitchFamily="18" charset="0"/>
              </a:rPr>
              <a:t>Drawing Variables- Parameters </a:t>
            </a:r>
          </a:p>
        </p:txBody>
      </p:sp>
      <p:sp>
        <p:nvSpPr>
          <p:cNvPr id="6" name="Subtitle 5"/>
          <p:cNvSpPr>
            <a:spLocks noGrp="1"/>
          </p:cNvSpPr>
          <p:nvPr>
            <p:ph type="subTitle" idx="1"/>
          </p:nvPr>
        </p:nvSpPr>
        <p:spPr>
          <a:xfrm>
            <a:off x="152400" y="762000"/>
            <a:ext cx="8763000" cy="5410200"/>
          </a:xfrm>
        </p:spPr>
        <p:txBody>
          <a:bodyPr>
            <a:normAutofit/>
          </a:bodyPr>
          <a:lstStyle/>
          <a:p>
            <a:pPr marL="342900" indent="-342900" algn="just">
              <a:buFont typeface="Arial" pitchFamily="34" charset="0"/>
              <a:buChar char="•"/>
            </a:pPr>
            <a:r>
              <a:rPr lang="en-US" sz="1800" b="1" dirty="0" smtClean="0">
                <a:solidFill>
                  <a:schemeClr val="tx1"/>
                </a:solidFill>
                <a:latin typeface="Bookman Old Style" pitchFamily="18" charset="0"/>
              </a:rPr>
              <a:t>Die Angle: </a:t>
            </a:r>
            <a:r>
              <a:rPr lang="en-US" sz="1800" dirty="0" smtClean="0">
                <a:solidFill>
                  <a:schemeClr val="tx1"/>
                </a:solidFill>
                <a:latin typeface="Bookman Old Style" pitchFamily="18" charset="0"/>
              </a:rPr>
              <a:t>For small die angles, the length of contact between the wire and the die is more , as such frictional work will be more . With larger die angles, redundant work (U</a:t>
            </a:r>
            <a:r>
              <a:rPr lang="en-US" sz="1400" dirty="0" smtClean="0">
                <a:solidFill>
                  <a:schemeClr val="tx1"/>
                </a:solidFill>
                <a:latin typeface="Bookman Old Style" pitchFamily="18" charset="0"/>
              </a:rPr>
              <a:t>r</a:t>
            </a:r>
            <a:r>
              <a:rPr lang="en-US" sz="1800" dirty="0" smtClean="0">
                <a:solidFill>
                  <a:schemeClr val="tx1"/>
                </a:solidFill>
                <a:latin typeface="Bookman Old Style" pitchFamily="18" charset="0"/>
              </a:rPr>
              <a:t>) increases resulting in  the internal distortion of the work leading to the surface defects in the drawn product. Optimum die angle must be selected which minimizes both frictional &amp; redundant work.</a:t>
            </a:r>
          </a:p>
          <a:p>
            <a:pPr marL="342900" indent="-342900" algn="just">
              <a:buFont typeface="Arial" pitchFamily="34" charset="0"/>
              <a:buChar char="•"/>
            </a:pPr>
            <a:r>
              <a:rPr lang="en-US" sz="1800" b="1" dirty="0" smtClean="0">
                <a:solidFill>
                  <a:schemeClr val="tx1"/>
                </a:solidFill>
                <a:latin typeface="Bookman Old Style" pitchFamily="18" charset="0"/>
              </a:rPr>
              <a:t>Friction: </a:t>
            </a:r>
            <a:r>
              <a:rPr lang="en-US" sz="1800" dirty="0" smtClean="0">
                <a:solidFill>
                  <a:schemeClr val="tx1"/>
                </a:solidFill>
                <a:latin typeface="Bookman Old Style" pitchFamily="18" charset="0"/>
              </a:rPr>
              <a:t>In drawing, friction exists between the work &amp; the die surface. Friction will be more for low die angles and reduces as the die angle is increased up to an optimum value.</a:t>
            </a:r>
          </a:p>
          <a:p>
            <a:pPr marL="342900" indent="-342900" algn="just">
              <a:buFont typeface="Arial" pitchFamily="34" charset="0"/>
              <a:buChar char="•"/>
            </a:pPr>
            <a:r>
              <a:rPr lang="en-US" sz="1800" b="1" dirty="0" smtClean="0">
                <a:solidFill>
                  <a:schemeClr val="tx1"/>
                </a:solidFill>
                <a:latin typeface="Bookman Old Style" pitchFamily="18" charset="0"/>
              </a:rPr>
              <a:t>Drawing Speed:</a:t>
            </a:r>
            <a:r>
              <a:rPr lang="en-US" sz="1800" dirty="0" smtClean="0">
                <a:solidFill>
                  <a:schemeClr val="tx1"/>
                </a:solidFill>
                <a:latin typeface="Bookman Old Style" pitchFamily="18" charset="0"/>
              </a:rPr>
              <a:t> A faster speed creates more sliding friction; the more the friction, the more is the heat generated &amp; as a result the amount strain and stress generated increases.</a:t>
            </a:r>
            <a:endParaRPr lang="en-US" sz="1800" b="1" dirty="0" smtClean="0">
              <a:solidFill>
                <a:schemeClr val="tx1"/>
              </a:solidFill>
              <a:latin typeface="Bookman Old Style" pitchFamily="18" charset="0"/>
            </a:endParaRPr>
          </a:p>
          <a:p>
            <a:pPr marL="342900" indent="-342900" algn="just">
              <a:buFont typeface="Arial" pitchFamily="34" charset="0"/>
              <a:buChar char="•"/>
            </a:pPr>
            <a:r>
              <a:rPr lang="en-US" sz="1800" b="1" dirty="0" smtClean="0">
                <a:solidFill>
                  <a:schemeClr val="tx1"/>
                </a:solidFill>
                <a:latin typeface="Bookman Old Style" pitchFamily="18" charset="0"/>
              </a:rPr>
              <a:t>Reduction In C/S Area Per Pass: </a:t>
            </a:r>
            <a:r>
              <a:rPr lang="en-US" sz="1800" dirty="0" smtClean="0">
                <a:solidFill>
                  <a:schemeClr val="tx1"/>
                </a:solidFill>
                <a:latin typeface="Bookman Old Style" pitchFamily="18" charset="0"/>
              </a:rPr>
              <a:t>In drawing , maximum reduction in C/s area per pass takes place at a point when the draw stress is equal to the yield strength of the work material. With small die angles, the drawing stress is high because of high frictional losses. With increased cone angle, friction reduces &amp; hence higher stress can be utilized for deformation and as such reduction in area per pass will also increase</a:t>
            </a:r>
            <a:endParaRPr lang="en-US" sz="1800" b="1" dirty="0" smtClean="0">
              <a:solidFill>
                <a:schemeClr val="tx1"/>
              </a:solidFill>
              <a:latin typeface="Bookman Old Style" pitchFamily="18" charset="0"/>
            </a:endParaRPr>
          </a:p>
        </p:txBody>
      </p:sp>
      <p:sp>
        <p:nvSpPr>
          <p:cNvPr id="4" name="Slide Number Placeholder 3"/>
          <p:cNvSpPr>
            <a:spLocks noGrp="1"/>
          </p:cNvSpPr>
          <p:nvPr>
            <p:ph type="sldNum" sz="quarter" idx="12"/>
          </p:nvPr>
        </p:nvSpPr>
        <p:spPr/>
        <p:txBody>
          <a:bodyPr/>
          <a:lstStyle/>
          <a:p>
            <a:fld id="{7CB8A2ED-4FE5-46D4-B55F-4E9C2A649A18}" type="slidenum">
              <a:rPr lang="en-US" smtClean="0"/>
              <a:pPr/>
              <a:t>55</a:t>
            </a:fld>
            <a:endParaRPr lang="en-US"/>
          </a:p>
        </p:txBody>
      </p:sp>
      <p:sp>
        <p:nvSpPr>
          <p:cNvPr id="7" name="Footer Placeholder 6"/>
          <p:cNvSpPr>
            <a:spLocks noGrp="1"/>
          </p:cNvSpPr>
          <p:nvPr>
            <p:ph type="ftr" sz="quarter" idx="11"/>
          </p:nvPr>
        </p:nvSpPr>
        <p:spPr>
          <a:xfrm>
            <a:off x="1981200" y="6416675"/>
            <a:ext cx="5029200" cy="365125"/>
          </a:xfrm>
        </p:spPr>
        <p:txBody>
          <a:bodyPr/>
          <a:lstStyle/>
          <a:p>
            <a:r>
              <a:rPr lang="en-US" dirty="0" smtClean="0">
                <a:solidFill>
                  <a:schemeClr val="accent1"/>
                </a:solidFill>
              </a:rPr>
              <a:t>DEPARTMENT  OF MECHANICAL ENGINEERING , RYMEC, BALLARI </a:t>
            </a:r>
            <a:r>
              <a:rPr lang="en-US" dirty="0" smtClean="0"/>
              <a:t>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2400" b="1" dirty="0" smtClean="0">
                <a:latin typeface="Bookman Old Style" pitchFamily="18" charset="0"/>
              </a:rPr>
              <a:t>Introduction -Extrusion Process</a:t>
            </a:r>
            <a:endParaRPr lang="en-US" sz="2400" dirty="0"/>
          </a:p>
        </p:txBody>
      </p:sp>
      <p:sp>
        <p:nvSpPr>
          <p:cNvPr id="3" name="Content Placeholder 2"/>
          <p:cNvSpPr>
            <a:spLocks noGrp="1"/>
          </p:cNvSpPr>
          <p:nvPr>
            <p:ph sz="half" idx="1"/>
          </p:nvPr>
        </p:nvSpPr>
        <p:spPr>
          <a:xfrm>
            <a:off x="76200" y="457200"/>
            <a:ext cx="4724400" cy="6248400"/>
          </a:xfrm>
        </p:spPr>
        <p:txBody>
          <a:bodyPr/>
          <a:lstStyle/>
          <a:p>
            <a:pPr algn="just"/>
            <a:r>
              <a:rPr lang="en-US" sz="1700" dirty="0" smtClean="0">
                <a:latin typeface="Bookman Old Style" pitchFamily="18" charset="0"/>
              </a:rPr>
              <a:t>Extrusion is a metal forming process in which a block of metal (or billet) is reduced in cross – section by forcing it to flow through the die of desired cross – section under high pressure.</a:t>
            </a:r>
          </a:p>
          <a:p>
            <a:pPr algn="just"/>
            <a:r>
              <a:rPr lang="en-US" sz="1700" dirty="0" smtClean="0">
                <a:latin typeface="Bookman Old Style" pitchFamily="18" charset="0"/>
              </a:rPr>
              <a:t>Extrusion cab be carried out in either hot or cold conditions, however most metals are hot extruded due to large amount of forces required for extrusion.</a:t>
            </a:r>
          </a:p>
          <a:p>
            <a:pPr algn="just"/>
            <a:r>
              <a:rPr lang="en-US" sz="1700" dirty="0" smtClean="0">
                <a:latin typeface="Bookman Old Style" pitchFamily="18" charset="0"/>
              </a:rPr>
              <a:t>The process begins by heating the work metal (billet) to suitable temperatures and is then loaded into the container in the press (machine).</a:t>
            </a:r>
          </a:p>
          <a:p>
            <a:pPr algn="just"/>
            <a:r>
              <a:rPr lang="en-US" sz="1700" dirty="0" smtClean="0">
                <a:latin typeface="Bookman Old Style" pitchFamily="18" charset="0"/>
              </a:rPr>
              <a:t>Dummy block is placed behind the billet where the ram then presses the billet to push it out of the die.</a:t>
            </a:r>
          </a:p>
          <a:p>
            <a:pPr algn="just"/>
            <a:r>
              <a:rPr lang="en-US" sz="1700" dirty="0" smtClean="0">
                <a:latin typeface="Bookman Old Style" pitchFamily="18" charset="0"/>
              </a:rPr>
              <a:t>When the pressure is applied at the closed end, the plate is forced to flow through the open end, accepting the round shape of the opening as it emerges. </a:t>
            </a:r>
          </a:p>
          <a:p>
            <a:pPr algn="just"/>
            <a:endParaRPr lang="en-US" sz="1700" dirty="0" smtClean="0">
              <a:latin typeface="Bookman Old Style" pitchFamily="18" charset="0"/>
            </a:endParaRPr>
          </a:p>
          <a:p>
            <a:pPr algn="just"/>
            <a:endParaRPr lang="en-US" sz="1800" dirty="0" smtClean="0">
              <a:latin typeface="Bookman Old Style" pitchFamily="18" charset="0"/>
            </a:endParaRPr>
          </a:p>
          <a:p>
            <a:pPr algn="just"/>
            <a:endParaRPr lang="en-US" sz="1800" dirty="0" smtClean="0">
              <a:latin typeface="Bookman Old Style" pitchFamily="18" charset="0"/>
            </a:endParaRPr>
          </a:p>
          <a:p>
            <a:pPr algn="just"/>
            <a:endParaRPr lang="en-US" sz="1800" dirty="0" smtClean="0">
              <a:latin typeface="Bookman Old Style" pitchFamily="18" charset="0"/>
            </a:endParaRPr>
          </a:p>
          <a:p>
            <a:pPr algn="just"/>
            <a:endParaRPr lang="en-US" sz="1800" dirty="0" smtClean="0">
              <a:latin typeface="Bookman Old Style" pitchFamily="18" charset="0"/>
            </a:endParaRPr>
          </a:p>
          <a:p>
            <a:pPr algn="just"/>
            <a:endParaRPr lang="en-US" sz="1800" dirty="0" smtClean="0">
              <a:latin typeface="Bookman Old Style" pitchFamily="18" charset="0"/>
            </a:endParaRPr>
          </a:p>
        </p:txBody>
      </p:sp>
      <p:pic>
        <p:nvPicPr>
          <p:cNvPr id="1028" name="Picture 4"/>
          <p:cNvPicPr>
            <a:picLocks noGrp="1" noChangeAspect="1" noChangeArrowheads="1"/>
          </p:cNvPicPr>
          <p:nvPr>
            <p:ph sz="half" idx="2"/>
          </p:nvPr>
        </p:nvPicPr>
        <p:blipFill>
          <a:blip r:embed="rId2" cstate="print"/>
          <a:srcRect/>
          <a:stretch>
            <a:fillRect/>
          </a:stretch>
        </p:blipFill>
        <p:spPr bwMode="auto">
          <a:xfrm>
            <a:off x="4953000" y="2209800"/>
            <a:ext cx="4114800" cy="274319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56</a:t>
            </a:fld>
            <a:endParaRPr lang="en-US"/>
          </a:p>
        </p:txBody>
      </p:sp>
      <p:sp>
        <p:nvSpPr>
          <p:cNvPr id="6" name="Footer Placeholder 5"/>
          <p:cNvSpPr>
            <a:spLocks noGrp="1"/>
          </p:cNvSpPr>
          <p:nvPr>
            <p:ph type="ftr" sz="quarter" idx="11"/>
          </p:nvPr>
        </p:nvSpPr>
        <p:spPr>
          <a:xfrm>
            <a:off x="2362200" y="6356350"/>
            <a:ext cx="36576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a:bodyPr>
          <a:lstStyle/>
          <a:p>
            <a:r>
              <a:rPr lang="en-US" sz="2200" b="1" dirty="0" smtClean="0">
                <a:latin typeface="Bookman Old Style" pitchFamily="18" charset="0"/>
              </a:rPr>
              <a:t>Classification -Extrusion </a:t>
            </a:r>
          </a:p>
        </p:txBody>
      </p:sp>
      <p:sp>
        <p:nvSpPr>
          <p:cNvPr id="7" name="Content Placeholder 6"/>
          <p:cNvSpPr>
            <a:spLocks noGrp="1"/>
          </p:cNvSpPr>
          <p:nvPr>
            <p:ph idx="1"/>
          </p:nvPr>
        </p:nvSpPr>
        <p:spPr>
          <a:xfrm>
            <a:off x="304800" y="685800"/>
            <a:ext cx="8610600" cy="5867400"/>
          </a:xfrm>
        </p:spPr>
        <p:txBody>
          <a:bodyPr>
            <a:normAutofit/>
          </a:bodyPr>
          <a:lstStyle/>
          <a:p>
            <a:pPr>
              <a:buNone/>
            </a:pPr>
            <a:r>
              <a:rPr lang="en-US" sz="1800" b="1" dirty="0" smtClean="0">
                <a:latin typeface="Bookman Old Style" pitchFamily="18" charset="0"/>
              </a:rPr>
              <a:t>Extrusion can  be classified into four types:</a:t>
            </a:r>
          </a:p>
          <a:p>
            <a:pPr>
              <a:buNone/>
            </a:pPr>
            <a:r>
              <a:rPr lang="en-US" sz="1800" dirty="0" smtClean="0">
                <a:latin typeface="Bookman Old Style" pitchFamily="18" charset="0"/>
              </a:rPr>
              <a:t>                </a:t>
            </a:r>
          </a:p>
          <a:p>
            <a:pPr algn="just"/>
            <a:r>
              <a:rPr lang="en-US" sz="1800" dirty="0" smtClean="0">
                <a:latin typeface="Bookman Old Style" pitchFamily="18" charset="0"/>
              </a:rPr>
              <a:t>Direct Extrusion.  </a:t>
            </a:r>
          </a:p>
          <a:p>
            <a:pPr algn="just"/>
            <a:endParaRPr lang="en-US" sz="1800" dirty="0" smtClean="0">
              <a:latin typeface="Bookman Old Style" pitchFamily="18" charset="0"/>
            </a:endParaRPr>
          </a:p>
          <a:p>
            <a:pPr algn="just"/>
            <a:r>
              <a:rPr lang="en-US" sz="1800" dirty="0" smtClean="0">
                <a:latin typeface="Bookman Old Style" pitchFamily="18" charset="0"/>
              </a:rPr>
              <a:t>Indirect Extrusion (Backward Extrusion).     </a:t>
            </a:r>
          </a:p>
          <a:p>
            <a:pPr algn="just"/>
            <a:endParaRPr lang="en-US" sz="1800" dirty="0" smtClean="0">
              <a:latin typeface="Bookman Old Style" pitchFamily="18" charset="0"/>
            </a:endParaRPr>
          </a:p>
          <a:p>
            <a:pPr algn="just"/>
            <a:r>
              <a:rPr lang="en-US" sz="1800" dirty="0" smtClean="0">
                <a:latin typeface="Bookman Old Style" pitchFamily="18" charset="0"/>
              </a:rPr>
              <a:t>Cold Or Impact Extrusion.</a:t>
            </a:r>
          </a:p>
          <a:p>
            <a:pPr algn="just"/>
            <a:endParaRPr lang="en-US" sz="1800" dirty="0" smtClean="0">
              <a:latin typeface="Bookman Old Style" pitchFamily="18" charset="0"/>
            </a:endParaRPr>
          </a:p>
          <a:p>
            <a:pPr algn="just"/>
            <a:r>
              <a:rPr lang="en-US" sz="1800" dirty="0" smtClean="0">
                <a:latin typeface="Bookman Old Style" pitchFamily="18" charset="0"/>
              </a:rPr>
              <a:t>Hydrostatic Extrusion.             </a:t>
            </a:r>
          </a:p>
        </p:txBody>
      </p:sp>
      <p:sp>
        <p:nvSpPr>
          <p:cNvPr id="4" name="Slide Number Placeholder 3"/>
          <p:cNvSpPr>
            <a:spLocks noGrp="1"/>
          </p:cNvSpPr>
          <p:nvPr>
            <p:ph type="sldNum" sz="quarter" idx="12"/>
          </p:nvPr>
        </p:nvSpPr>
        <p:spPr/>
        <p:txBody>
          <a:bodyPr/>
          <a:lstStyle/>
          <a:p>
            <a:fld id="{7CB8A2ED-4FE5-46D4-B55F-4E9C2A649A18}" type="slidenum">
              <a:rPr lang="en-US" smtClean="0"/>
              <a:pPr/>
              <a:t>57</a:t>
            </a:fld>
            <a:endParaRPr lang="en-US"/>
          </a:p>
        </p:txBody>
      </p:sp>
      <p:sp>
        <p:nvSpPr>
          <p:cNvPr id="5" name="Footer Placeholder 4"/>
          <p:cNvSpPr>
            <a:spLocks noGrp="1"/>
          </p:cNvSpPr>
          <p:nvPr>
            <p:ph type="ftr" sz="quarter" idx="11"/>
          </p:nvPr>
        </p:nvSpPr>
        <p:spPr>
          <a:xfrm>
            <a:off x="2438400" y="6356350"/>
            <a:ext cx="5334000" cy="365125"/>
          </a:xfrm>
        </p:spPr>
        <p:txBody>
          <a:bodyPr/>
          <a:lstStyle/>
          <a:p>
            <a:r>
              <a:rPr lang="en-US" dirty="0" smtClean="0">
                <a:solidFill>
                  <a:schemeClr val="accent1"/>
                </a:solidFill>
              </a:rPr>
              <a:t>DEPARTMENT  OF MECHANICAL ENGINEERING , RYMEC, BALLARI     </a:t>
            </a:r>
            <a:r>
              <a:rPr lang="en-US" dirty="0" smtClean="0"/>
              <a:t>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2200" b="1" dirty="0" smtClean="0">
                <a:latin typeface="Bookman Old Style" pitchFamily="18" charset="0"/>
              </a:rPr>
              <a:t>Direct Extrusion </a:t>
            </a:r>
            <a:endParaRPr lang="en-US" sz="2200" b="1" dirty="0">
              <a:latin typeface="Bookman Old Style" pitchFamily="18" charset="0"/>
            </a:endParaRPr>
          </a:p>
        </p:txBody>
      </p:sp>
      <p:sp>
        <p:nvSpPr>
          <p:cNvPr id="6" name="Content Placeholder 5"/>
          <p:cNvSpPr>
            <a:spLocks noGrp="1"/>
          </p:cNvSpPr>
          <p:nvPr>
            <p:ph sz="half" idx="1"/>
          </p:nvPr>
        </p:nvSpPr>
        <p:spPr>
          <a:xfrm>
            <a:off x="152400" y="533400"/>
            <a:ext cx="4800600" cy="5334000"/>
          </a:xfrm>
        </p:spPr>
        <p:txBody>
          <a:bodyPr>
            <a:normAutofit/>
          </a:bodyPr>
          <a:lstStyle/>
          <a:p>
            <a:pPr algn="just"/>
            <a:r>
              <a:rPr lang="en-US" sz="1700" dirty="0" smtClean="0">
                <a:latin typeface="Bookman Old Style" pitchFamily="18" charset="0"/>
              </a:rPr>
              <a:t>Direct extrusion , also called forward extrusion is a type of extrusion process wherein the flow of metal through the die is in the same direction as the movement of ram.</a:t>
            </a:r>
          </a:p>
          <a:p>
            <a:pPr algn="just"/>
            <a:r>
              <a:rPr lang="en-US" sz="1700" dirty="0" smtClean="0">
                <a:latin typeface="Bookman Old Style" pitchFamily="18" charset="0"/>
              </a:rPr>
              <a:t>During direct extrusion , metal flow and forces required are affected by the friction between the workpiece and the container walls.</a:t>
            </a:r>
          </a:p>
          <a:p>
            <a:pPr algn="just"/>
            <a:r>
              <a:rPr lang="en-US" sz="1700" dirty="0" smtClean="0">
                <a:latin typeface="Bookman Old Style" pitchFamily="18" charset="0"/>
              </a:rPr>
              <a:t>So its been recommended  to place a dummy block ahead of the ram.</a:t>
            </a:r>
          </a:p>
          <a:p>
            <a:pPr algn="just"/>
            <a:r>
              <a:rPr lang="en-US" sz="1700" dirty="0" smtClean="0">
                <a:latin typeface="Bookman Old Style" pitchFamily="18" charset="0"/>
              </a:rPr>
              <a:t>As the extrusion proceeds the outermost surface of the work is not excluded and remains in the chamber.</a:t>
            </a:r>
          </a:p>
          <a:p>
            <a:pPr algn="just"/>
            <a:r>
              <a:rPr lang="en-US" sz="1700" dirty="0" smtClean="0">
                <a:latin typeface="Bookman Old Style" pitchFamily="18" charset="0"/>
              </a:rPr>
              <a:t>This material will form thin shell called skull .</a:t>
            </a:r>
          </a:p>
          <a:p>
            <a:pPr algn="just"/>
            <a:r>
              <a:rPr lang="en-US" sz="1700" dirty="0" smtClean="0">
                <a:latin typeface="Bookman Old Style" pitchFamily="18" charset="0"/>
              </a:rPr>
              <a:t>Direct extrusion finds application in the manufacture of  solid bars, hollow tubes.</a:t>
            </a:r>
          </a:p>
          <a:p>
            <a:pPr algn="just"/>
            <a:endParaRPr lang="en-US" sz="1700" dirty="0">
              <a:latin typeface="Bookman Old Style" pitchFamily="18" charset="0"/>
            </a:endParaRPr>
          </a:p>
        </p:txBody>
      </p:sp>
      <p:pic>
        <p:nvPicPr>
          <p:cNvPr id="8" name="Picture 4"/>
          <p:cNvPicPr>
            <a:picLocks noGrp="1" noChangeAspect="1" noChangeArrowheads="1"/>
          </p:cNvPicPr>
          <p:nvPr>
            <p:ph sz="half" idx="2"/>
          </p:nvPr>
        </p:nvPicPr>
        <p:blipFill>
          <a:blip r:embed="rId2" cstate="print"/>
          <a:srcRect/>
          <a:stretch>
            <a:fillRect/>
          </a:stretch>
        </p:blipFill>
        <p:spPr bwMode="auto">
          <a:xfrm>
            <a:off x="5029200" y="1905000"/>
            <a:ext cx="4038600" cy="2692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58</a:t>
            </a:fld>
            <a:endParaRPr lang="en-US"/>
          </a:p>
        </p:txBody>
      </p:sp>
      <p:sp>
        <p:nvSpPr>
          <p:cNvPr id="7" name="Footer Placeholder 6"/>
          <p:cNvSpPr>
            <a:spLocks noGrp="1"/>
          </p:cNvSpPr>
          <p:nvPr>
            <p:ph type="ftr" sz="quarter" idx="11"/>
          </p:nvPr>
        </p:nvSpPr>
        <p:spPr>
          <a:xfrm>
            <a:off x="2667000" y="6356350"/>
            <a:ext cx="44958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086600" cy="411162"/>
          </a:xfrm>
        </p:spPr>
        <p:txBody>
          <a:bodyPr>
            <a:normAutofit/>
          </a:bodyPr>
          <a:lstStyle/>
          <a:p>
            <a:r>
              <a:rPr lang="en-US" sz="2000" b="1" dirty="0" smtClean="0">
                <a:latin typeface="Bookman Old Style" pitchFamily="18" charset="0"/>
              </a:rPr>
              <a:t>Indirect Extrusion (Backward Extrusion)</a:t>
            </a:r>
          </a:p>
        </p:txBody>
      </p:sp>
      <p:sp>
        <p:nvSpPr>
          <p:cNvPr id="3" name="Content Placeholder 2"/>
          <p:cNvSpPr>
            <a:spLocks noGrp="1"/>
          </p:cNvSpPr>
          <p:nvPr>
            <p:ph sz="half" idx="1"/>
          </p:nvPr>
        </p:nvSpPr>
        <p:spPr>
          <a:xfrm>
            <a:off x="228600" y="533400"/>
            <a:ext cx="4724400" cy="6096000"/>
          </a:xfrm>
        </p:spPr>
        <p:txBody>
          <a:bodyPr>
            <a:normAutofit lnSpcReduction="10000"/>
          </a:bodyPr>
          <a:lstStyle/>
          <a:p>
            <a:pPr algn="just">
              <a:lnSpc>
                <a:spcPct val="150000"/>
              </a:lnSpc>
            </a:pPr>
            <a:r>
              <a:rPr lang="en-US" sz="1700" dirty="0" smtClean="0">
                <a:latin typeface="Bookman Old Style" pitchFamily="18" charset="0"/>
              </a:rPr>
              <a:t>Also called as reverse extrusion, wherein  the work metal flows in the direction opposite to the ram movement.</a:t>
            </a:r>
          </a:p>
          <a:p>
            <a:pPr algn="just">
              <a:lnSpc>
                <a:spcPct val="150000"/>
              </a:lnSpc>
            </a:pPr>
            <a:r>
              <a:rPr lang="en-US" sz="1700" dirty="0" smtClean="0">
                <a:latin typeface="Bookman Old Style" pitchFamily="18" charset="0"/>
              </a:rPr>
              <a:t>In indirect extrusion, the billet remains stationary  while the die is pushed into the billet by the hollow ram through which the extrusion takes place.</a:t>
            </a:r>
          </a:p>
          <a:p>
            <a:pPr algn="just">
              <a:lnSpc>
                <a:spcPct val="150000"/>
              </a:lnSpc>
            </a:pPr>
            <a:r>
              <a:rPr lang="en-US" sz="1700" dirty="0" smtClean="0">
                <a:latin typeface="Bookman Old Style" pitchFamily="18" charset="0"/>
              </a:rPr>
              <a:t>The billet and the container  do not experience any displacement  , and hence there are no frictional forces between the work &amp; the container walls.</a:t>
            </a:r>
          </a:p>
          <a:p>
            <a:pPr algn="just">
              <a:lnSpc>
                <a:spcPct val="150000"/>
              </a:lnSpc>
            </a:pPr>
            <a:r>
              <a:rPr lang="en-US" sz="1700" dirty="0" smtClean="0">
                <a:latin typeface="Bookman Old Style" pitchFamily="18" charset="0"/>
              </a:rPr>
              <a:t>Thus the force required &amp; hence the power for extrusion is less than that required for direct extrusion. </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029200" y="2209800"/>
            <a:ext cx="4038600" cy="281361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59</a:t>
            </a:fld>
            <a:endParaRPr lang="en-US"/>
          </a:p>
        </p:txBody>
      </p:sp>
      <p:sp>
        <p:nvSpPr>
          <p:cNvPr id="6" name="Footer Placeholder 5"/>
          <p:cNvSpPr>
            <a:spLocks noGrp="1"/>
          </p:cNvSpPr>
          <p:nvPr>
            <p:ph type="ftr" sz="quarter" idx="11"/>
          </p:nvPr>
        </p:nvSpPr>
        <p:spPr>
          <a:xfrm>
            <a:off x="4038600" y="6356350"/>
            <a:ext cx="34290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sz="2200" b="1" dirty="0" smtClean="0">
                <a:latin typeface="Bookman Old Style" pitchFamily="18" charset="0"/>
              </a:rPr>
              <a:t>Direct Compression Type</a:t>
            </a:r>
            <a:endParaRPr lang="en-US" sz="2200" b="1" dirty="0">
              <a:latin typeface="Bookman Old Style"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1066800" y="1295400"/>
            <a:ext cx="7086600" cy="4343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7CB8A2ED-4FE5-46D4-B55F-4E9C2A649A18}" type="slidenum">
              <a:rPr lang="en-US" smtClean="0"/>
              <a:pPr/>
              <a:t>6</a:t>
            </a:fld>
            <a:endParaRPr lang="en-US"/>
          </a:p>
        </p:txBody>
      </p:sp>
      <p:sp>
        <p:nvSpPr>
          <p:cNvPr id="5" name="Footer Placeholder 4"/>
          <p:cNvSpPr>
            <a:spLocks noGrp="1"/>
          </p:cNvSpPr>
          <p:nvPr>
            <p:ph type="ftr" sz="quarter" idx="11"/>
          </p:nvPr>
        </p:nvSpPr>
        <p:spPr>
          <a:xfrm>
            <a:off x="1295400" y="6096000"/>
            <a:ext cx="56388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US" sz="2000" b="1" dirty="0" smtClean="0">
                <a:latin typeface="Bookman Old Style" pitchFamily="18" charset="0"/>
              </a:rPr>
              <a:t>Cold Or Impact Extrusion</a:t>
            </a:r>
          </a:p>
        </p:txBody>
      </p:sp>
      <p:sp>
        <p:nvSpPr>
          <p:cNvPr id="3" name="Content Placeholder 2"/>
          <p:cNvSpPr>
            <a:spLocks noGrp="1"/>
          </p:cNvSpPr>
          <p:nvPr>
            <p:ph sz="half" idx="1"/>
          </p:nvPr>
        </p:nvSpPr>
        <p:spPr>
          <a:xfrm>
            <a:off x="152400" y="381000"/>
            <a:ext cx="4876800" cy="6248400"/>
          </a:xfrm>
        </p:spPr>
        <p:txBody>
          <a:bodyPr>
            <a:normAutofit/>
          </a:bodyPr>
          <a:lstStyle/>
          <a:p>
            <a:pPr algn="just"/>
            <a:r>
              <a:rPr lang="en-US" sz="1700" dirty="0" smtClean="0">
                <a:latin typeface="Bookman Old Style" pitchFamily="18" charset="0"/>
              </a:rPr>
              <a:t>In Impact type of extrusion process a slug or small shot of solid cold metal placed in a shallow die cavity is formed by the impact action of rapidly moving punch that forces the metal through the die, or back around the punch.</a:t>
            </a:r>
          </a:p>
          <a:p>
            <a:pPr algn="just"/>
            <a:endParaRPr lang="en-US" sz="1700" dirty="0" smtClean="0">
              <a:latin typeface="Bookman Old Style" pitchFamily="18" charset="0"/>
            </a:endParaRPr>
          </a:p>
          <a:p>
            <a:pPr algn="just"/>
            <a:r>
              <a:rPr lang="en-US" sz="1700" b="1" dirty="0" smtClean="0">
                <a:latin typeface="Bookman Old Style" pitchFamily="18" charset="0"/>
              </a:rPr>
              <a:t>Backward type</a:t>
            </a:r>
            <a:r>
              <a:rPr lang="en-US" sz="1700" dirty="0" smtClean="0">
                <a:latin typeface="Bookman Old Style" pitchFamily="18" charset="0"/>
              </a:rPr>
              <a:t> of Impact Extrusion,  where the </a:t>
            </a:r>
            <a:r>
              <a:rPr lang="en-US" sz="1700" b="1" dirty="0" smtClean="0">
                <a:latin typeface="Bookman Old Style" pitchFamily="18" charset="0"/>
              </a:rPr>
              <a:t>work metal flows in a direction opposite to the direction of punch.</a:t>
            </a:r>
          </a:p>
          <a:p>
            <a:pPr algn="just"/>
            <a:r>
              <a:rPr lang="en-US" sz="1700" dirty="0" smtClean="0">
                <a:latin typeface="Bookman Old Style" pitchFamily="18" charset="0"/>
              </a:rPr>
              <a:t>In operation, a cold metal slug (W/p)  of suitable size is placed in the die cavity (mould) and stuck by a punch with great force causing the work metal to rapidly flow into position in an instant.</a:t>
            </a:r>
          </a:p>
          <a:p>
            <a:pPr algn="just"/>
            <a:r>
              <a:rPr lang="en-US" sz="1700" dirty="0" smtClean="0">
                <a:latin typeface="Bookman Old Style" pitchFamily="18" charset="0"/>
              </a:rPr>
              <a:t>Since the die is a closed part , the deformed  work metal is forced upwards through the gap between the punch &amp; the die. The gap indicates the thickness of the desired part . </a:t>
            </a:r>
          </a:p>
          <a:p>
            <a:pPr algn="just"/>
            <a:endParaRPr lang="en-US" sz="1700" dirty="0" smtClean="0">
              <a:latin typeface="Bookman Old Style" pitchFamily="18" charset="0"/>
            </a:endParaRPr>
          </a:p>
          <a:p>
            <a:pPr algn="just"/>
            <a:endParaRPr lang="en-US" sz="1700" dirty="0" smtClean="0">
              <a:latin typeface="Bookman Old Style" pitchFamily="18" charset="0"/>
            </a:endParaRPr>
          </a:p>
          <a:p>
            <a:pPr algn="just"/>
            <a:endParaRPr lang="en-US" sz="1700" dirty="0" smtClean="0">
              <a:latin typeface="Bookman Old Style" pitchFamily="18" charset="0"/>
            </a:endParaRPr>
          </a:p>
          <a:p>
            <a:pPr algn="just"/>
            <a:endParaRPr lang="en-US" sz="1700" dirty="0" smtClean="0">
              <a:latin typeface="Bookman Old Style" pitchFamily="18" charset="0"/>
            </a:endParaRPr>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5029200" y="1981200"/>
            <a:ext cx="4038600" cy="2789567"/>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60</a:t>
            </a:fld>
            <a:endParaRPr lang="en-US"/>
          </a:p>
        </p:txBody>
      </p:sp>
      <p:sp>
        <p:nvSpPr>
          <p:cNvPr id="6" name="Footer Placeholder 5"/>
          <p:cNvSpPr>
            <a:spLocks noGrp="1"/>
          </p:cNvSpPr>
          <p:nvPr>
            <p:ph type="ftr" sz="quarter" idx="11"/>
          </p:nvPr>
        </p:nvSpPr>
        <p:spPr>
          <a:xfrm>
            <a:off x="2133600" y="6356350"/>
            <a:ext cx="45720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457200"/>
          </a:xfrm>
        </p:spPr>
        <p:txBody>
          <a:bodyPr>
            <a:normAutofit/>
          </a:bodyPr>
          <a:lstStyle/>
          <a:p>
            <a:r>
              <a:rPr lang="en-US" sz="2000" b="1" dirty="0" smtClean="0">
                <a:latin typeface="Bookman Old Style" pitchFamily="18" charset="0"/>
              </a:rPr>
              <a:t>Forward Type Extrusion </a:t>
            </a:r>
          </a:p>
        </p:txBody>
      </p:sp>
      <p:sp>
        <p:nvSpPr>
          <p:cNvPr id="3" name="Content Placeholder 2"/>
          <p:cNvSpPr>
            <a:spLocks noGrp="1"/>
          </p:cNvSpPr>
          <p:nvPr>
            <p:ph sz="half" idx="1"/>
          </p:nvPr>
        </p:nvSpPr>
        <p:spPr>
          <a:xfrm>
            <a:off x="228600" y="533400"/>
            <a:ext cx="4495800" cy="5867400"/>
          </a:xfrm>
        </p:spPr>
        <p:txBody>
          <a:bodyPr>
            <a:normAutofit/>
          </a:bodyPr>
          <a:lstStyle/>
          <a:p>
            <a:pPr algn="just">
              <a:lnSpc>
                <a:spcPct val="150000"/>
              </a:lnSpc>
            </a:pPr>
            <a:r>
              <a:rPr lang="en-US" sz="1700" dirty="0" smtClean="0">
                <a:latin typeface="Bookman Old Style" pitchFamily="18" charset="0"/>
              </a:rPr>
              <a:t>Here the </a:t>
            </a:r>
            <a:r>
              <a:rPr lang="en-US" sz="1700" b="1" dirty="0" smtClean="0">
                <a:latin typeface="Bookman Old Style" pitchFamily="18" charset="0"/>
              </a:rPr>
              <a:t>work metal flows in the direction of  the punch</a:t>
            </a:r>
            <a:r>
              <a:rPr lang="en-US" sz="1700" dirty="0" smtClean="0">
                <a:latin typeface="Bookman Old Style" pitchFamily="18" charset="0"/>
              </a:rPr>
              <a:t> .</a:t>
            </a:r>
          </a:p>
          <a:p>
            <a:pPr algn="just">
              <a:lnSpc>
                <a:spcPct val="150000"/>
              </a:lnSpc>
            </a:pPr>
            <a:r>
              <a:rPr lang="en-US" sz="1700" dirty="0" smtClean="0">
                <a:latin typeface="Bookman Old Style" pitchFamily="18" charset="0"/>
              </a:rPr>
              <a:t>The result of  this impact extrusion are  accuracy, precision , tighter tolerance&amp; low cost.</a:t>
            </a:r>
          </a:p>
          <a:p>
            <a:pPr algn="just">
              <a:lnSpc>
                <a:spcPct val="150000"/>
              </a:lnSpc>
            </a:pPr>
            <a:r>
              <a:rPr lang="en-US" sz="1700" dirty="0" smtClean="0">
                <a:latin typeface="Bookman Old Style" pitchFamily="18" charset="0"/>
              </a:rPr>
              <a:t>Tooling must have sufficient impact resistance , fatigue resistance for withstanding the heavy forces involved in the process.</a:t>
            </a:r>
          </a:p>
          <a:p>
            <a:pPr algn="just">
              <a:lnSpc>
                <a:spcPct val="150000"/>
              </a:lnSpc>
            </a:pPr>
            <a:r>
              <a:rPr lang="en-US" sz="1700" dirty="0" smtClean="0">
                <a:latin typeface="Bookman Old Style" pitchFamily="18" charset="0"/>
              </a:rPr>
              <a:t>It is important that the part geometry be symmetrical about the punch.</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876800" y="1447800"/>
            <a:ext cx="4038600" cy="326848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61</a:t>
            </a:fld>
            <a:endParaRPr lang="en-US"/>
          </a:p>
        </p:txBody>
      </p:sp>
      <p:sp>
        <p:nvSpPr>
          <p:cNvPr id="6" name="Footer Placeholder 5"/>
          <p:cNvSpPr>
            <a:spLocks noGrp="1"/>
          </p:cNvSpPr>
          <p:nvPr>
            <p:ph type="ftr" sz="quarter" idx="11"/>
          </p:nvPr>
        </p:nvSpPr>
        <p:spPr>
          <a:xfrm>
            <a:off x="1600200" y="6356350"/>
            <a:ext cx="53340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2200" b="1" dirty="0" smtClean="0">
                <a:latin typeface="Bookman Old Style" pitchFamily="18" charset="0"/>
              </a:rPr>
              <a:t/>
            </a:r>
            <a:br>
              <a:rPr lang="en-US" sz="2200" b="1" dirty="0" smtClean="0">
                <a:latin typeface="Bookman Old Style" pitchFamily="18" charset="0"/>
              </a:rPr>
            </a:br>
            <a:r>
              <a:rPr lang="en-US" sz="2200" b="1" dirty="0" smtClean="0">
                <a:latin typeface="Bookman Old Style" pitchFamily="18" charset="0"/>
              </a:rPr>
              <a:t/>
            </a:r>
            <a:br>
              <a:rPr lang="en-US" sz="2200" b="1" dirty="0" smtClean="0">
                <a:latin typeface="Bookman Old Style" pitchFamily="18" charset="0"/>
              </a:rPr>
            </a:br>
            <a:r>
              <a:rPr lang="en-US" sz="2200" b="1" dirty="0" smtClean="0">
                <a:latin typeface="Bookman Old Style" pitchFamily="18" charset="0"/>
              </a:rPr>
              <a:t>Hydrostatic Extrusion             </a:t>
            </a:r>
            <a:r>
              <a:rPr lang="en-US" dirty="0" smtClean="0">
                <a:latin typeface="Bookman Old Style" pitchFamily="18" charset="0"/>
              </a:rPr>
              <a:t/>
            </a:r>
            <a:br>
              <a:rPr lang="en-US" dirty="0" smtClean="0">
                <a:latin typeface="Bookman Old Style" pitchFamily="18" charset="0"/>
              </a:rPr>
            </a:br>
            <a:endParaRPr lang="en-US" dirty="0"/>
          </a:p>
        </p:txBody>
      </p:sp>
      <p:sp>
        <p:nvSpPr>
          <p:cNvPr id="3" name="Content Placeholder 2"/>
          <p:cNvSpPr>
            <a:spLocks noGrp="1"/>
          </p:cNvSpPr>
          <p:nvPr>
            <p:ph sz="half" idx="1"/>
          </p:nvPr>
        </p:nvSpPr>
        <p:spPr>
          <a:xfrm>
            <a:off x="152400" y="304800"/>
            <a:ext cx="4800600" cy="6248400"/>
          </a:xfrm>
        </p:spPr>
        <p:txBody>
          <a:bodyPr>
            <a:normAutofit/>
          </a:bodyPr>
          <a:lstStyle/>
          <a:p>
            <a:pPr algn="just"/>
            <a:r>
              <a:rPr lang="en-US" sz="1700" dirty="0" smtClean="0">
                <a:latin typeface="Bookman Old Style" pitchFamily="18" charset="0"/>
              </a:rPr>
              <a:t>Hydrostatic extrusion is a type of extrusion process in which the workpiece by the action of a liquid pressurized  medium  on the work metal , instead of the direct application of the load through a ram. </a:t>
            </a:r>
          </a:p>
          <a:p>
            <a:pPr algn="just"/>
            <a:r>
              <a:rPr lang="en-US" sz="1700" dirty="0" smtClean="0">
                <a:latin typeface="Bookman Old Style" pitchFamily="18" charset="0"/>
              </a:rPr>
              <a:t>In hydrostatic extrusion the workpiece is held in a sealed chamber surrounded by pressurized fluid . The sealed chamber is a cylindrical shaped container that accommodates the ram(plunger), die, billet( workpiece), &amp; pressurized fluid.</a:t>
            </a:r>
          </a:p>
          <a:p>
            <a:pPr algn="just"/>
            <a:r>
              <a:rPr lang="en-US" sz="1700" dirty="0" smtClean="0">
                <a:latin typeface="Bookman Old Style" pitchFamily="18" charset="0"/>
              </a:rPr>
              <a:t>In operation, one end of the workpiece is made tapered so as to fit through the die opening thereby creating a seal for liquid leakage.</a:t>
            </a:r>
          </a:p>
          <a:p>
            <a:pPr algn="just"/>
            <a:r>
              <a:rPr lang="en-US" sz="1700" dirty="0" smtClean="0">
                <a:latin typeface="Bookman Old Style" pitchFamily="18" charset="0"/>
              </a:rPr>
              <a:t>The container is filled with suitable quantity of pressurized fluid &amp; then the ram is brought into the container to begin the extrusion process.</a:t>
            </a:r>
          </a:p>
          <a:p>
            <a:pPr algn="just"/>
            <a:endParaRPr lang="en-US" sz="1700" dirty="0" smtClean="0">
              <a:latin typeface="Bookman Old Style" pitchFamily="18" charset="0"/>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029200" y="2438400"/>
            <a:ext cx="4038600" cy="2590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62</a:t>
            </a:fld>
            <a:endParaRPr lang="en-US"/>
          </a:p>
        </p:txBody>
      </p:sp>
      <p:sp>
        <p:nvSpPr>
          <p:cNvPr id="6" name="Footer Placeholder 5"/>
          <p:cNvSpPr>
            <a:spLocks noGrp="1"/>
          </p:cNvSpPr>
          <p:nvPr>
            <p:ph type="ftr" sz="quarter" idx="11"/>
          </p:nvPr>
        </p:nvSpPr>
        <p:spPr>
          <a:xfrm>
            <a:off x="2514600" y="6356350"/>
            <a:ext cx="41148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04800" y="762000"/>
            <a:ext cx="8610600" cy="2438400"/>
          </a:xfrm>
        </p:spPr>
        <p:txBody>
          <a:bodyPr>
            <a:normAutofit/>
          </a:bodyPr>
          <a:lstStyle/>
          <a:p>
            <a:pPr algn="l"/>
            <a:r>
              <a:rPr lang="en-US" sz="2200" dirty="0" err="1" smtClean="0">
                <a:solidFill>
                  <a:schemeClr val="tx1"/>
                </a:solidFill>
                <a:latin typeface="Bookman Old Style" pitchFamily="18" charset="0"/>
              </a:rPr>
              <a:t>Contd</a:t>
            </a:r>
            <a:r>
              <a:rPr lang="en-US" sz="2200" dirty="0" smtClean="0">
                <a:solidFill>
                  <a:schemeClr val="tx1"/>
                </a:solidFill>
                <a:latin typeface="Bookman Old Style" pitchFamily="18" charset="0"/>
              </a:rPr>
              <a:t>…</a:t>
            </a:r>
          </a:p>
          <a:p>
            <a:pPr algn="l"/>
            <a:endParaRPr lang="en-US" sz="1700" dirty="0" smtClean="0">
              <a:solidFill>
                <a:schemeClr val="tx1"/>
              </a:solidFill>
              <a:latin typeface="Bookman Old Style" pitchFamily="18" charset="0"/>
            </a:endParaRPr>
          </a:p>
          <a:p>
            <a:pPr algn="just">
              <a:buFont typeface="Arial" pitchFamily="34" charset="0"/>
              <a:buChar char="•"/>
            </a:pPr>
            <a:r>
              <a:rPr lang="en-US" sz="1700" dirty="0" smtClean="0">
                <a:solidFill>
                  <a:schemeClr val="tx1"/>
                </a:solidFill>
                <a:latin typeface="Bookman Old Style" pitchFamily="18" charset="0"/>
              </a:rPr>
              <a:t> When the plunger is forced into the container , the pressure of the fluid increases and reaches a certain value, which in turn pushes the billet through the die extruding the part. </a:t>
            </a:r>
          </a:p>
          <a:p>
            <a:pPr algn="just">
              <a:buFont typeface="Arial" pitchFamily="34" charset="0"/>
              <a:buChar char="•"/>
            </a:pPr>
            <a:endParaRPr lang="en-US" sz="1700" dirty="0" smtClean="0">
              <a:solidFill>
                <a:schemeClr val="tx1"/>
              </a:solidFill>
              <a:latin typeface="Bookman Old Style" pitchFamily="18" charset="0"/>
            </a:endParaRPr>
          </a:p>
          <a:p>
            <a:pPr algn="just">
              <a:buFont typeface="Arial" pitchFamily="34" charset="0"/>
              <a:buChar char="•"/>
            </a:pPr>
            <a:r>
              <a:rPr lang="en-US" sz="1700" dirty="0" smtClean="0">
                <a:solidFill>
                  <a:schemeClr val="tx1"/>
                </a:solidFill>
                <a:latin typeface="Bookman Old Style" pitchFamily="18" charset="0"/>
              </a:rPr>
              <a:t> The shape of the part is similar to the shape of the die cavity.</a:t>
            </a:r>
          </a:p>
          <a:p>
            <a:pPr algn="l"/>
            <a:endParaRPr lang="en-US" sz="2200" dirty="0" smtClean="0">
              <a:solidFill>
                <a:schemeClr val="tx1"/>
              </a:solidFill>
              <a:latin typeface="Bookman Old Style" pitchFamily="18" charset="0"/>
            </a:endParaRPr>
          </a:p>
          <a:p>
            <a:pPr algn="l"/>
            <a:endParaRPr lang="en-US" sz="2200" dirty="0"/>
          </a:p>
        </p:txBody>
      </p:sp>
      <p:sp>
        <p:nvSpPr>
          <p:cNvPr id="3" name="Slide Number Placeholder 2"/>
          <p:cNvSpPr>
            <a:spLocks noGrp="1"/>
          </p:cNvSpPr>
          <p:nvPr>
            <p:ph type="sldNum" sz="quarter" idx="12"/>
          </p:nvPr>
        </p:nvSpPr>
        <p:spPr/>
        <p:txBody>
          <a:bodyPr/>
          <a:lstStyle/>
          <a:p>
            <a:fld id="{7CB8A2ED-4FE5-46D4-B55F-4E9C2A649A18}" type="slidenum">
              <a:rPr lang="en-US" smtClean="0"/>
              <a:pPr/>
              <a:t>63</a:t>
            </a:fld>
            <a:endParaRPr lang="en-US"/>
          </a:p>
        </p:txBody>
      </p:sp>
      <p:sp>
        <p:nvSpPr>
          <p:cNvPr id="4" name="Footer Placeholder 3"/>
          <p:cNvSpPr>
            <a:spLocks noGrp="1"/>
          </p:cNvSpPr>
          <p:nvPr>
            <p:ph type="ftr" sz="quarter" idx="11"/>
          </p:nvPr>
        </p:nvSpPr>
        <p:spPr>
          <a:xfrm>
            <a:off x="1219200" y="6356350"/>
            <a:ext cx="73914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304800"/>
          </a:xfrm>
        </p:spPr>
        <p:txBody>
          <a:bodyPr>
            <a:normAutofit fontScale="90000"/>
          </a:bodyPr>
          <a:lstStyle/>
          <a:p>
            <a:r>
              <a:rPr lang="en-US" sz="2000" b="1" dirty="0" smtClean="0">
                <a:latin typeface="Bookman Old Style" pitchFamily="18" charset="0"/>
              </a:rPr>
              <a:t>Difference Between Drawing &amp; Extrusion </a:t>
            </a:r>
          </a:p>
        </p:txBody>
      </p:sp>
      <p:sp>
        <p:nvSpPr>
          <p:cNvPr id="5" name="Content Placeholder 4"/>
          <p:cNvSpPr>
            <a:spLocks noGrp="1"/>
          </p:cNvSpPr>
          <p:nvPr>
            <p:ph sz="half" idx="1"/>
          </p:nvPr>
        </p:nvSpPr>
        <p:spPr>
          <a:xfrm>
            <a:off x="228600" y="762000"/>
            <a:ext cx="4114800" cy="5715000"/>
          </a:xfrm>
        </p:spPr>
        <p:txBody>
          <a:bodyPr>
            <a:normAutofit fontScale="92500" lnSpcReduction="20000"/>
          </a:bodyPr>
          <a:lstStyle/>
          <a:p>
            <a:pPr>
              <a:buNone/>
            </a:pPr>
            <a:r>
              <a:rPr lang="en-US" sz="1700" b="1" dirty="0" smtClean="0">
                <a:latin typeface="Bookman Old Style" pitchFamily="18" charset="0"/>
              </a:rPr>
              <a:t>  DRAWING</a:t>
            </a:r>
          </a:p>
          <a:p>
            <a:pPr algn="just">
              <a:lnSpc>
                <a:spcPct val="150000"/>
              </a:lnSpc>
            </a:pPr>
            <a:r>
              <a:rPr lang="en-US" sz="1700" dirty="0" smtClean="0">
                <a:latin typeface="Bookman Old Style" pitchFamily="18" charset="0"/>
              </a:rPr>
              <a:t>Here</a:t>
            </a:r>
            <a:r>
              <a:rPr lang="en-US" sz="1700" b="1" dirty="0" smtClean="0">
                <a:latin typeface="Bookman Old Style" pitchFamily="18" charset="0"/>
              </a:rPr>
              <a:t> </a:t>
            </a:r>
            <a:r>
              <a:rPr lang="en-US" sz="1700" dirty="0" smtClean="0">
                <a:latin typeface="Bookman Old Style" pitchFamily="18" charset="0"/>
              </a:rPr>
              <a:t>the workpiece is pulled through the die opening.</a:t>
            </a:r>
          </a:p>
          <a:p>
            <a:pPr algn="just">
              <a:lnSpc>
                <a:spcPct val="150000"/>
              </a:lnSpc>
            </a:pPr>
            <a:r>
              <a:rPr lang="en-US" sz="1700" dirty="0" smtClean="0">
                <a:latin typeface="Bookman Old Style" pitchFamily="18" charset="0"/>
              </a:rPr>
              <a:t>Drawing is usually carried out at room temperatures.</a:t>
            </a:r>
          </a:p>
          <a:p>
            <a:pPr>
              <a:lnSpc>
                <a:spcPct val="150000"/>
              </a:lnSpc>
            </a:pPr>
            <a:r>
              <a:rPr lang="en-US" sz="1700" dirty="0" smtClean="0">
                <a:latin typeface="Bookman Old Style" pitchFamily="18" charset="0"/>
              </a:rPr>
              <a:t>Drawing allows greater  reduction in cross – sectional area of the workpiece.</a:t>
            </a:r>
          </a:p>
          <a:p>
            <a:pPr algn="just">
              <a:lnSpc>
                <a:spcPct val="150000"/>
              </a:lnSpc>
            </a:pPr>
            <a:r>
              <a:rPr lang="en-US" sz="1700" dirty="0" smtClean="0">
                <a:latin typeface="Bookman Old Style" pitchFamily="18" charset="0"/>
              </a:rPr>
              <a:t>Rods, wires, tubes are the process application of drawing.</a:t>
            </a:r>
          </a:p>
          <a:p>
            <a:pPr algn="just">
              <a:lnSpc>
                <a:spcPct val="150000"/>
              </a:lnSpc>
            </a:pPr>
            <a:r>
              <a:rPr lang="en-US" sz="1700" dirty="0" smtClean="0">
                <a:latin typeface="Bookman Old Style" pitchFamily="18" charset="0"/>
              </a:rPr>
              <a:t>Drawing allows  </a:t>
            </a:r>
            <a:r>
              <a:rPr lang="en-US" sz="1700" smtClean="0">
                <a:latin typeface="Bookman Old Style" pitchFamily="18" charset="0"/>
              </a:rPr>
              <a:t>cost demanding </a:t>
            </a:r>
            <a:r>
              <a:rPr lang="en-US" sz="1700" dirty="0" smtClean="0">
                <a:latin typeface="Bookman Old Style" pitchFamily="18" charset="0"/>
              </a:rPr>
              <a:t>process .</a:t>
            </a:r>
          </a:p>
          <a:p>
            <a:pPr algn="just"/>
            <a:endParaRPr lang="en-US" sz="1700" dirty="0" smtClean="0">
              <a:latin typeface="Bookman Old Style" pitchFamily="18" charset="0"/>
            </a:endParaRPr>
          </a:p>
        </p:txBody>
      </p:sp>
      <p:sp>
        <p:nvSpPr>
          <p:cNvPr id="6" name="Content Placeholder 5"/>
          <p:cNvSpPr>
            <a:spLocks noGrp="1"/>
          </p:cNvSpPr>
          <p:nvPr>
            <p:ph sz="half" idx="2"/>
          </p:nvPr>
        </p:nvSpPr>
        <p:spPr>
          <a:xfrm>
            <a:off x="4876800" y="685800"/>
            <a:ext cx="4038600" cy="5562600"/>
          </a:xfrm>
        </p:spPr>
        <p:txBody>
          <a:bodyPr>
            <a:normAutofit fontScale="92500" lnSpcReduction="20000"/>
          </a:bodyPr>
          <a:lstStyle/>
          <a:p>
            <a:pPr>
              <a:buNone/>
            </a:pPr>
            <a:r>
              <a:rPr lang="en-US" b="1" dirty="0" smtClean="0">
                <a:latin typeface="Bookman Old Style" pitchFamily="18" charset="0"/>
              </a:rPr>
              <a:t>   </a:t>
            </a:r>
            <a:r>
              <a:rPr lang="en-US" sz="1700" b="1" dirty="0" smtClean="0">
                <a:latin typeface="Bookman Old Style" pitchFamily="18" charset="0"/>
              </a:rPr>
              <a:t>EXTRUSION</a:t>
            </a:r>
          </a:p>
          <a:p>
            <a:pPr algn="just">
              <a:lnSpc>
                <a:spcPct val="150000"/>
              </a:lnSpc>
            </a:pPr>
            <a:r>
              <a:rPr lang="en-US" sz="1700" dirty="0" smtClean="0">
                <a:latin typeface="Bookman Old Style" pitchFamily="18" charset="0"/>
              </a:rPr>
              <a:t>Here</a:t>
            </a:r>
            <a:r>
              <a:rPr lang="en-US" sz="1700" b="1" dirty="0" smtClean="0">
                <a:latin typeface="Bookman Old Style" pitchFamily="18" charset="0"/>
              </a:rPr>
              <a:t> </a:t>
            </a:r>
            <a:r>
              <a:rPr lang="en-US" sz="1700" dirty="0" smtClean="0">
                <a:latin typeface="Bookman Old Style" pitchFamily="18" charset="0"/>
              </a:rPr>
              <a:t>the workpiece is pushed through the die opening.</a:t>
            </a:r>
          </a:p>
          <a:p>
            <a:pPr algn="just">
              <a:lnSpc>
                <a:spcPct val="150000"/>
              </a:lnSpc>
            </a:pPr>
            <a:r>
              <a:rPr lang="en-US" sz="1700" dirty="0" smtClean="0">
                <a:latin typeface="Bookman Old Style" pitchFamily="18" charset="0"/>
              </a:rPr>
              <a:t>Extrusion is usually carried out at elevated temperatures in the view of the large forces required for extrusion.</a:t>
            </a:r>
          </a:p>
          <a:p>
            <a:pPr algn="just">
              <a:lnSpc>
                <a:spcPct val="150000"/>
              </a:lnSpc>
            </a:pPr>
            <a:r>
              <a:rPr lang="en-US" sz="1700" dirty="0" smtClean="0">
                <a:latin typeface="Bookman Old Style" pitchFamily="18" charset="0"/>
              </a:rPr>
              <a:t>Extrusion results in  smaller  reduction in cross – sectional area of the workpiece.</a:t>
            </a:r>
          </a:p>
          <a:p>
            <a:pPr algn="just">
              <a:lnSpc>
                <a:spcPct val="150000"/>
              </a:lnSpc>
            </a:pPr>
            <a:r>
              <a:rPr lang="en-US" sz="1700" dirty="0" smtClean="0">
                <a:latin typeface="Bookman Old Style" pitchFamily="18" charset="0"/>
              </a:rPr>
              <a:t>T–shapes, L-shapes, rectangular  structure are the process application of  extrusion.</a:t>
            </a:r>
          </a:p>
          <a:p>
            <a:pPr algn="just">
              <a:lnSpc>
                <a:spcPct val="150000"/>
              </a:lnSpc>
            </a:pPr>
            <a:r>
              <a:rPr lang="en-US" sz="1700" dirty="0" smtClean="0">
                <a:latin typeface="Bookman Old Style" pitchFamily="18" charset="0"/>
              </a:rPr>
              <a:t>Beginning with cost, the extrusion process is generally  a economical process.</a:t>
            </a:r>
          </a:p>
          <a:p>
            <a:pPr algn="just">
              <a:lnSpc>
                <a:spcPct val="150000"/>
              </a:lnSpc>
            </a:pPr>
            <a:endParaRPr lang="en-US" sz="1700" dirty="0" smtClean="0">
              <a:latin typeface="Bookman Old Style" pitchFamily="18" charset="0"/>
            </a:endParaRPr>
          </a:p>
          <a:p>
            <a:pPr algn="just"/>
            <a:endParaRPr lang="en-US" sz="1700" dirty="0" smtClean="0">
              <a:latin typeface="Bookman Old Style" pitchFamily="18" charset="0"/>
            </a:endParaRPr>
          </a:p>
          <a:p>
            <a:pPr algn="just"/>
            <a:endParaRPr lang="en-US" sz="1700" dirty="0" smtClean="0">
              <a:latin typeface="Bookman Old Style" pitchFamily="18" charset="0"/>
            </a:endParaRPr>
          </a:p>
          <a:p>
            <a:pPr algn="just"/>
            <a:endParaRPr lang="en-US" sz="1700" b="1" dirty="0">
              <a:latin typeface="Bookman Old Style" pitchFamily="18" charset="0"/>
            </a:endParaRPr>
          </a:p>
        </p:txBody>
      </p:sp>
      <p:sp>
        <p:nvSpPr>
          <p:cNvPr id="7" name="Slide Number Placeholder 6"/>
          <p:cNvSpPr>
            <a:spLocks noGrp="1"/>
          </p:cNvSpPr>
          <p:nvPr>
            <p:ph type="sldNum" sz="quarter" idx="12"/>
          </p:nvPr>
        </p:nvSpPr>
        <p:spPr/>
        <p:txBody>
          <a:bodyPr/>
          <a:lstStyle/>
          <a:p>
            <a:fld id="{7CB8A2ED-4FE5-46D4-B55F-4E9C2A649A18}" type="slidenum">
              <a:rPr lang="en-US" smtClean="0"/>
              <a:pPr/>
              <a:t>64</a:t>
            </a:fld>
            <a:endParaRPr lang="en-US"/>
          </a:p>
        </p:txBody>
      </p:sp>
      <p:sp>
        <p:nvSpPr>
          <p:cNvPr id="8" name="Footer Placeholder 7"/>
          <p:cNvSpPr>
            <a:spLocks noGrp="1"/>
          </p:cNvSpPr>
          <p:nvPr>
            <p:ph type="ftr" sz="quarter" idx="11"/>
          </p:nvPr>
        </p:nvSpPr>
        <p:spPr>
          <a:xfrm>
            <a:off x="1676400" y="6356350"/>
            <a:ext cx="57150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533400"/>
          </a:xfrm>
        </p:spPr>
        <p:txBody>
          <a:bodyPr>
            <a:normAutofit/>
          </a:bodyPr>
          <a:lstStyle/>
          <a:p>
            <a:r>
              <a:rPr lang="en-US" sz="2200" b="1" dirty="0" smtClean="0">
                <a:latin typeface="Bookman Old Style" pitchFamily="18" charset="0"/>
              </a:rPr>
              <a:t>Indirect Compression Type</a:t>
            </a:r>
            <a:endParaRPr lang="en-US" sz="2200" b="1" dirty="0">
              <a:latin typeface="Bookman Old Style" pitchFamily="18" charset="0"/>
            </a:endParaRPr>
          </a:p>
        </p:txBody>
      </p:sp>
      <p:sp>
        <p:nvSpPr>
          <p:cNvPr id="3" name="Content Placeholder 2"/>
          <p:cNvSpPr>
            <a:spLocks noGrp="1"/>
          </p:cNvSpPr>
          <p:nvPr>
            <p:ph sz="half" idx="1"/>
          </p:nvPr>
        </p:nvSpPr>
        <p:spPr>
          <a:xfrm>
            <a:off x="228600" y="685800"/>
            <a:ext cx="4038600" cy="5638800"/>
          </a:xfrm>
        </p:spPr>
        <p:txBody>
          <a:bodyPr>
            <a:normAutofit/>
          </a:bodyPr>
          <a:lstStyle/>
          <a:p>
            <a:pPr algn="just"/>
            <a:r>
              <a:rPr lang="en-US" sz="2000" dirty="0" smtClean="0">
                <a:latin typeface="Bookman Old Style" pitchFamily="18" charset="0"/>
              </a:rPr>
              <a:t>In this type of process, although the primary force is tensile in nature , indirect compressive forces developed  due to the reaction of the work piece  with the die surface , resulting in plastic deformation of the work metal.</a:t>
            </a:r>
          </a:p>
          <a:p>
            <a:pPr algn="just"/>
            <a:endParaRPr lang="en-US" sz="2000" dirty="0" smtClean="0">
              <a:latin typeface="Bookman Old Style" pitchFamily="18" charset="0"/>
            </a:endParaRPr>
          </a:p>
          <a:p>
            <a:pPr algn="just"/>
            <a:r>
              <a:rPr lang="en-US" sz="2000" dirty="0" smtClean="0">
                <a:latin typeface="Bookman Old Style" pitchFamily="18" charset="0"/>
              </a:rPr>
              <a:t>Metal forms under the influence of combined stress state.</a:t>
            </a:r>
          </a:p>
          <a:p>
            <a:pPr algn="just"/>
            <a:endParaRPr lang="en-US" sz="2000" dirty="0" smtClean="0">
              <a:latin typeface="Bookman Old Style" pitchFamily="18" charset="0"/>
            </a:endParaRPr>
          </a:p>
          <a:p>
            <a:pPr algn="just"/>
            <a:r>
              <a:rPr lang="en-US" sz="2000" dirty="0" smtClean="0">
                <a:latin typeface="Bookman Old Style" pitchFamily="18" charset="0"/>
              </a:rPr>
              <a:t>Wire drawing, extrusion, deep drawing </a:t>
            </a:r>
          </a:p>
          <a:p>
            <a:pPr algn="just"/>
            <a:endParaRPr lang="en-US" sz="2000" dirty="0" smtClean="0">
              <a:latin typeface="Bookman Old Style" pitchFamily="18" charset="0"/>
            </a:endParaRPr>
          </a:p>
          <a:p>
            <a:pPr algn="just"/>
            <a:endParaRPr lang="en-US" sz="2000" dirty="0">
              <a:latin typeface="Bookman Old Style" pitchFamily="18" charset="0"/>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1828800"/>
            <a:ext cx="4267200" cy="358139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7</a:t>
            </a:fld>
            <a:endParaRPr lang="en-US"/>
          </a:p>
        </p:txBody>
      </p:sp>
      <p:sp>
        <p:nvSpPr>
          <p:cNvPr id="6" name="Footer Placeholder 5"/>
          <p:cNvSpPr>
            <a:spLocks noGrp="1"/>
          </p:cNvSpPr>
          <p:nvPr>
            <p:ph type="ftr" sz="quarter" idx="11"/>
          </p:nvPr>
        </p:nvSpPr>
        <p:spPr>
          <a:xfrm>
            <a:off x="2590800" y="6356350"/>
            <a:ext cx="38862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629400" cy="563562"/>
          </a:xfrm>
        </p:spPr>
        <p:txBody>
          <a:bodyPr>
            <a:normAutofit/>
          </a:bodyPr>
          <a:lstStyle/>
          <a:p>
            <a:r>
              <a:rPr lang="en-US" sz="2200" b="1" dirty="0" smtClean="0">
                <a:latin typeface="Bookman Old Style" pitchFamily="18" charset="0"/>
              </a:rPr>
              <a:t>Tension and Shearing Type Process</a:t>
            </a:r>
            <a:endParaRPr lang="en-US" sz="2200" b="1" dirty="0">
              <a:latin typeface="Bookman Old Style" pitchFamily="18" charset="0"/>
            </a:endParaRPr>
          </a:p>
        </p:txBody>
      </p:sp>
      <p:sp>
        <p:nvSpPr>
          <p:cNvPr id="4" name="Content Placeholder 3"/>
          <p:cNvSpPr>
            <a:spLocks noGrp="1"/>
          </p:cNvSpPr>
          <p:nvPr>
            <p:ph sz="half" idx="1"/>
          </p:nvPr>
        </p:nvSpPr>
        <p:spPr>
          <a:xfrm>
            <a:off x="457200" y="914400"/>
            <a:ext cx="8077200" cy="2057400"/>
          </a:xfrm>
        </p:spPr>
        <p:txBody>
          <a:bodyPr>
            <a:normAutofit/>
          </a:bodyPr>
          <a:lstStyle/>
          <a:p>
            <a:pPr algn="just"/>
            <a:r>
              <a:rPr lang="en-US" sz="2000" dirty="0" smtClean="0">
                <a:latin typeface="Bookman Old Style" pitchFamily="18" charset="0"/>
              </a:rPr>
              <a:t>Direct tensile force is applied to the work piece during forming </a:t>
            </a:r>
          </a:p>
          <a:p>
            <a:pPr algn="just"/>
            <a:endParaRPr lang="en-US" sz="2000" dirty="0" smtClean="0">
              <a:latin typeface="Bookman Old Style" pitchFamily="18" charset="0"/>
            </a:endParaRPr>
          </a:p>
          <a:p>
            <a:pPr algn="just"/>
            <a:r>
              <a:rPr lang="en-US" sz="2000" dirty="0" smtClean="0">
                <a:latin typeface="Bookman Old Style" pitchFamily="18" charset="0"/>
              </a:rPr>
              <a:t>Shearing forces ruptures the metal in plane of shear .</a:t>
            </a:r>
          </a:p>
          <a:p>
            <a:pPr algn="just"/>
            <a:endParaRPr lang="en-US" sz="2000" dirty="0">
              <a:latin typeface="Bookman Old Style" pitchFamily="18"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1524000" y="2743200"/>
            <a:ext cx="5943600" cy="2667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8</a:t>
            </a:fld>
            <a:endParaRPr lang="en-US"/>
          </a:p>
        </p:txBody>
      </p:sp>
      <p:sp>
        <p:nvSpPr>
          <p:cNvPr id="6" name="Footer Placeholder 5"/>
          <p:cNvSpPr>
            <a:spLocks noGrp="1"/>
          </p:cNvSpPr>
          <p:nvPr>
            <p:ph type="ftr" sz="quarter" idx="11"/>
          </p:nvPr>
        </p:nvSpPr>
        <p:spPr>
          <a:xfrm>
            <a:off x="2057400" y="6096000"/>
            <a:ext cx="4800600" cy="365125"/>
          </a:xfrm>
        </p:spPr>
        <p:txBody>
          <a:bodyPr/>
          <a:lstStyle/>
          <a:p>
            <a:r>
              <a:rPr lang="en-US" dirty="0" smtClean="0">
                <a:solidFill>
                  <a:schemeClr val="accent1"/>
                </a:solidFill>
              </a:rPr>
              <a:t>DEPARTMENT  OF MECHANICAL ENGINEERING , RYMEC, BALLARI  </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2200" b="1" dirty="0" smtClean="0">
                <a:latin typeface="Bookman Old Style" pitchFamily="18" charset="0"/>
              </a:rPr>
              <a:t>Bending Type Process</a:t>
            </a:r>
            <a:endParaRPr lang="en-US" sz="2200" b="1" dirty="0">
              <a:latin typeface="Bookman Old Style" pitchFamily="18" charset="0"/>
            </a:endParaRPr>
          </a:p>
        </p:txBody>
      </p:sp>
      <p:sp>
        <p:nvSpPr>
          <p:cNvPr id="3" name="Content Placeholder 2"/>
          <p:cNvSpPr>
            <a:spLocks noGrp="1"/>
          </p:cNvSpPr>
          <p:nvPr>
            <p:ph sz="half" idx="1"/>
          </p:nvPr>
        </p:nvSpPr>
        <p:spPr>
          <a:xfrm>
            <a:off x="381000" y="1066801"/>
            <a:ext cx="7391400" cy="685799"/>
          </a:xfrm>
        </p:spPr>
        <p:txBody>
          <a:bodyPr>
            <a:normAutofit lnSpcReduction="10000"/>
          </a:bodyPr>
          <a:lstStyle/>
          <a:p>
            <a:pPr algn="just"/>
            <a:r>
              <a:rPr lang="en-US" sz="2000" dirty="0" smtClean="0">
                <a:latin typeface="Bookman Old Style" pitchFamily="18" charset="0"/>
              </a:rPr>
              <a:t>Involves the application of bending moments to the sheet metal work, with the help of die and punch</a:t>
            </a:r>
            <a:endParaRPr lang="en-US" sz="2000" dirty="0">
              <a:latin typeface="Bookman Old Style" pitchFamily="18" charset="0"/>
            </a:endParaRP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1295400" y="2209800"/>
            <a:ext cx="5791200" cy="274319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CB8A2ED-4FE5-46D4-B55F-4E9C2A649A18}" type="slidenum">
              <a:rPr lang="en-US" smtClean="0"/>
              <a:pPr/>
              <a:t>9</a:t>
            </a:fld>
            <a:endParaRPr lang="en-US"/>
          </a:p>
        </p:txBody>
      </p:sp>
      <p:sp>
        <p:nvSpPr>
          <p:cNvPr id="6" name="Footer Placeholder 5"/>
          <p:cNvSpPr>
            <a:spLocks noGrp="1"/>
          </p:cNvSpPr>
          <p:nvPr>
            <p:ph type="ftr" sz="quarter" idx="11"/>
          </p:nvPr>
        </p:nvSpPr>
        <p:spPr>
          <a:xfrm>
            <a:off x="1981200" y="6172200"/>
            <a:ext cx="4953000" cy="365125"/>
          </a:xfrm>
        </p:spPr>
        <p:txBody>
          <a:bodyPr/>
          <a:lstStyle/>
          <a:p>
            <a:r>
              <a:rPr lang="en-US" dirty="0" smtClean="0">
                <a:solidFill>
                  <a:schemeClr val="accent1"/>
                </a:solidFill>
              </a:rPr>
              <a:t>DEPARTMENT  OF MECHANICAL ENGINEERING , RYMEC, BALLARI           </a:t>
            </a:r>
            <a:endParaRPr lang="en-US" dirty="0">
              <a:solidFill>
                <a:schemeClr val="accen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1730</TotalTime>
  <Words>6543</Words>
  <Application>Microsoft Office PowerPoint</Application>
  <PresentationFormat>On-screen Show (4:3)</PresentationFormat>
  <Paragraphs>567</Paragraphs>
  <Slides>64</Slides>
  <Notes>3</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 Rao Badhur Y Mahabaleshwarappa Engineering College (RYMEC) (Formerly ,  Vijayanagara Engineering College (VEC), Ballari ) </vt:lpstr>
      <vt:lpstr>  Metal Cutting &amp; Forming -18ME45A </vt:lpstr>
      <vt:lpstr>  COURSE OUTCOMES: </vt:lpstr>
      <vt:lpstr>Module 4 :MECHANICAL WORKING OF METALS</vt:lpstr>
      <vt:lpstr>Classification Of Metal Forming/Working Process</vt:lpstr>
      <vt:lpstr>Direct Compression Type</vt:lpstr>
      <vt:lpstr>Indirect Compression Type</vt:lpstr>
      <vt:lpstr>Tension and Shearing Type Process</vt:lpstr>
      <vt:lpstr>Bending Type Process</vt:lpstr>
      <vt:lpstr>Based On Working Temperature</vt:lpstr>
      <vt:lpstr>Forging </vt:lpstr>
      <vt:lpstr>Classification Of Forging Process</vt:lpstr>
      <vt:lpstr>Open Die Forging</vt:lpstr>
      <vt:lpstr>Impression Die Forging</vt:lpstr>
      <vt:lpstr>Closed Die Forging (flash less forging)</vt:lpstr>
      <vt:lpstr>ANVIL</vt:lpstr>
      <vt:lpstr>HAMMERS</vt:lpstr>
      <vt:lpstr>Smith forging</vt:lpstr>
      <vt:lpstr>Drop Forging</vt:lpstr>
      <vt:lpstr>Press Forging </vt:lpstr>
      <vt:lpstr>Forging Equipments</vt:lpstr>
      <vt:lpstr>(Gravity)Board Drop Hammer</vt:lpstr>
      <vt:lpstr>Power Drop Hammer</vt:lpstr>
      <vt:lpstr>Pneumatic or Air-Lift Hammer</vt:lpstr>
      <vt:lpstr>Crank Press</vt:lpstr>
      <vt:lpstr>Screw Press</vt:lpstr>
      <vt:lpstr>Hydraulic Presses</vt:lpstr>
      <vt:lpstr>Forging Defects </vt:lpstr>
      <vt:lpstr>Introduction - Rolling </vt:lpstr>
      <vt:lpstr>TERMINOLOGIES -ROLLING</vt:lpstr>
      <vt:lpstr>Classification -HOT ROLLING</vt:lpstr>
      <vt:lpstr>Classification – COLD ROLLING</vt:lpstr>
      <vt:lpstr>Rolling Mills </vt:lpstr>
      <vt:lpstr>Two High Mill</vt:lpstr>
      <vt:lpstr>Three High Rolling Mill</vt:lpstr>
      <vt:lpstr>Four High Rolling Mill</vt:lpstr>
      <vt:lpstr>Cluster Mill</vt:lpstr>
      <vt:lpstr>Tandem Mill</vt:lpstr>
      <vt:lpstr>Angle Of Bite Or Angle Of Contact(α)</vt:lpstr>
      <vt:lpstr>Slide 40</vt:lpstr>
      <vt:lpstr>Geometrical Relationships In Rolling</vt:lpstr>
      <vt:lpstr>Rolling Variables</vt:lpstr>
      <vt:lpstr>Slide 43</vt:lpstr>
      <vt:lpstr>Rolling Defects </vt:lpstr>
      <vt:lpstr>Introduction -Drawing Process</vt:lpstr>
      <vt:lpstr>Drawing Die- Elements</vt:lpstr>
      <vt:lpstr>Drawing Of Wires</vt:lpstr>
      <vt:lpstr>  Drawing Of Rods</vt:lpstr>
      <vt:lpstr>Drawing Of Tubes (Pipe)</vt:lpstr>
      <vt:lpstr>Classification: Tube Drawing Process </vt:lpstr>
      <vt:lpstr>Tube Drawing Without Mandrel (Tube Sinking)</vt:lpstr>
      <vt:lpstr>Tube Drawing With A Fixed Mandrel</vt:lpstr>
      <vt:lpstr>Tube Drawing With A Floating Mandrel.</vt:lpstr>
      <vt:lpstr>Tube Drawing With A Moving Mandrel.</vt:lpstr>
      <vt:lpstr>Drawing Variables- Parameters </vt:lpstr>
      <vt:lpstr>Introduction -Extrusion Process</vt:lpstr>
      <vt:lpstr>Classification -Extrusion </vt:lpstr>
      <vt:lpstr>Direct Extrusion </vt:lpstr>
      <vt:lpstr>Indirect Extrusion (Backward Extrusion)</vt:lpstr>
      <vt:lpstr>Cold Or Impact Extrusion</vt:lpstr>
      <vt:lpstr>Forward Type Extrusion </vt:lpstr>
      <vt:lpstr>  Hydrostatic Extrusion              </vt:lpstr>
      <vt:lpstr>Slide 63</vt:lpstr>
      <vt:lpstr>Difference Between Drawing &amp; Extrusion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Smith forging</dc:title>
  <dc:creator>Dell</dc:creator>
  <cp:lastModifiedBy>Dell</cp:lastModifiedBy>
  <cp:revision>358</cp:revision>
  <dcterms:created xsi:type="dcterms:W3CDTF">2020-02-17T23:33:55Z</dcterms:created>
  <dcterms:modified xsi:type="dcterms:W3CDTF">2021-05-21T08:38:04Z</dcterms:modified>
</cp:coreProperties>
</file>