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6"/>
  </p:notesMasterIdLst>
  <p:handoutMasterIdLst>
    <p:handoutMasterId r:id="rId47"/>
  </p:handoutMasterIdLst>
  <p:sldIdLst>
    <p:sldId id="295" r:id="rId2"/>
    <p:sldId id="297" r:id="rId3"/>
    <p:sldId id="299" r:id="rId4"/>
    <p:sldId id="294" r:id="rId5"/>
    <p:sldId id="257" r:id="rId6"/>
    <p:sldId id="300" r:id="rId7"/>
    <p:sldId id="261" r:id="rId8"/>
    <p:sldId id="262" r:id="rId9"/>
    <p:sldId id="263" r:id="rId10"/>
    <p:sldId id="264" r:id="rId11"/>
    <p:sldId id="265" r:id="rId12"/>
    <p:sldId id="270" r:id="rId13"/>
    <p:sldId id="269" r:id="rId14"/>
    <p:sldId id="301" r:id="rId15"/>
    <p:sldId id="302" r:id="rId16"/>
    <p:sldId id="303" r:id="rId17"/>
    <p:sldId id="268" r:id="rId18"/>
    <p:sldId id="304" r:id="rId19"/>
    <p:sldId id="272" r:id="rId20"/>
    <p:sldId id="273" r:id="rId21"/>
    <p:sldId id="274" r:id="rId22"/>
    <p:sldId id="275" r:id="rId23"/>
    <p:sldId id="276" r:id="rId24"/>
    <p:sldId id="277" r:id="rId25"/>
    <p:sldId id="278" r:id="rId26"/>
    <p:sldId id="279" r:id="rId27"/>
    <p:sldId id="305" r:id="rId28"/>
    <p:sldId id="306" r:id="rId29"/>
    <p:sldId id="307" r:id="rId30"/>
    <p:sldId id="308" r:id="rId31"/>
    <p:sldId id="280" r:id="rId32"/>
    <p:sldId id="309" r:id="rId33"/>
    <p:sldId id="310" r:id="rId34"/>
    <p:sldId id="281" r:id="rId35"/>
    <p:sldId id="282" r:id="rId36"/>
    <p:sldId id="283" r:id="rId37"/>
    <p:sldId id="284" r:id="rId38"/>
    <p:sldId id="285" r:id="rId39"/>
    <p:sldId id="286" r:id="rId40"/>
    <p:sldId id="287" r:id="rId41"/>
    <p:sldId id="288" r:id="rId42"/>
    <p:sldId id="289" r:id="rId43"/>
    <p:sldId id="290" r:id="rId44"/>
    <p:sldId id="29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113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2EF992-B27C-469C-A6D5-8F77E56F34E3}" type="datetimeFigureOut">
              <a:rPr lang="en-US" smtClean="0"/>
              <a:pPr/>
              <a:t>6/28/2021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Department of Mechanical Engineering , RYMEC , Ballari</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5D8126-6E66-40BF-ADA7-5C1EDD5A56F2}" type="slidenum">
              <a:rPr lang="en-US" smtClean="0"/>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0FBD0F-F584-4F44-8C8A-F00A4158A6BD}" type="datetimeFigureOut">
              <a:rPr lang="en-US" smtClean="0"/>
              <a:pPr/>
              <a:t>6/28/2021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Department of Mechanical Engineering , RYMEC , Ballari</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661FF-B1F2-45E4-ABAB-52BB36FF1762}"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668321-F835-4B51-A152-5BB87DD3A7F0}"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Department of Mechanical Engineering , RYMEC , Ballari</a:t>
            </a:r>
            <a:endParaRPr lang="en-US"/>
          </a:p>
        </p:txBody>
      </p:sp>
      <p:sp>
        <p:nvSpPr>
          <p:cNvPr id="6" name="Header Placeholder 5"/>
          <p:cNvSpPr>
            <a:spLocks noGrp="1"/>
          </p:cNvSpPr>
          <p:nvPr>
            <p:ph type="hdr" sz="quarter" idx="12"/>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2661FF-B1F2-45E4-ABAB-52BB36FF1762}"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Department of Mechanical Engineering , RYMEC , Ballari</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AEA73B-8CA7-4CA2-9E89-46CB0F75CC8E}" type="datetime1">
              <a:rPr lang="en-US" smtClean="0"/>
              <a:pPr/>
              <a:t>6/28/2021</a:t>
            </a:fld>
            <a:endParaRPr lang="en-US"/>
          </a:p>
        </p:txBody>
      </p:sp>
      <p:sp>
        <p:nvSpPr>
          <p:cNvPr id="5" name="Footer Placeholder 4"/>
          <p:cNvSpPr>
            <a:spLocks noGrp="1"/>
          </p:cNvSpPr>
          <p:nvPr>
            <p:ph type="ftr" sz="quarter" idx="11"/>
          </p:nvPr>
        </p:nvSpPr>
        <p:spPr/>
        <p:txBody>
          <a:bodyPr/>
          <a:lstStyle/>
          <a:p>
            <a:r>
              <a:rPr lang="en-US" smtClean="0"/>
              <a:t>Department of Mechanical Engineering , RYMEC, BALLARI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72EF7D-4485-464B-B688-FEB73C9CCD83}" type="datetime1">
              <a:rPr lang="en-US" smtClean="0"/>
              <a:pPr/>
              <a:t>6/28/2021</a:t>
            </a:fld>
            <a:endParaRPr lang="en-US"/>
          </a:p>
        </p:txBody>
      </p:sp>
      <p:sp>
        <p:nvSpPr>
          <p:cNvPr id="5" name="Footer Placeholder 4"/>
          <p:cNvSpPr>
            <a:spLocks noGrp="1"/>
          </p:cNvSpPr>
          <p:nvPr>
            <p:ph type="ftr" sz="quarter" idx="11"/>
          </p:nvPr>
        </p:nvSpPr>
        <p:spPr/>
        <p:txBody>
          <a:bodyPr/>
          <a:lstStyle/>
          <a:p>
            <a:r>
              <a:rPr lang="en-US" smtClean="0"/>
              <a:t>Department of Mechanical Engineering , RYMEC, BALLARI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A898B4-841E-46CC-9557-66FB13EDA5C0}" type="datetime1">
              <a:rPr lang="en-US" smtClean="0"/>
              <a:pPr/>
              <a:t>6/28/2021</a:t>
            </a:fld>
            <a:endParaRPr lang="en-US"/>
          </a:p>
        </p:txBody>
      </p:sp>
      <p:sp>
        <p:nvSpPr>
          <p:cNvPr id="5" name="Footer Placeholder 4"/>
          <p:cNvSpPr>
            <a:spLocks noGrp="1"/>
          </p:cNvSpPr>
          <p:nvPr>
            <p:ph type="ftr" sz="quarter" idx="11"/>
          </p:nvPr>
        </p:nvSpPr>
        <p:spPr/>
        <p:txBody>
          <a:bodyPr/>
          <a:lstStyle/>
          <a:p>
            <a:r>
              <a:rPr lang="en-US" smtClean="0"/>
              <a:t>Department of Mechanical Engineering , RYMEC, BALLARI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20ABF-4D39-415E-9B5F-896F76C86035}" type="datetime1">
              <a:rPr lang="en-US" smtClean="0"/>
              <a:pPr/>
              <a:t>6/28/2021</a:t>
            </a:fld>
            <a:endParaRPr lang="en-US"/>
          </a:p>
        </p:txBody>
      </p:sp>
      <p:sp>
        <p:nvSpPr>
          <p:cNvPr id="5" name="Footer Placeholder 4"/>
          <p:cNvSpPr>
            <a:spLocks noGrp="1"/>
          </p:cNvSpPr>
          <p:nvPr>
            <p:ph type="ftr" sz="quarter" idx="11"/>
          </p:nvPr>
        </p:nvSpPr>
        <p:spPr/>
        <p:txBody>
          <a:bodyPr/>
          <a:lstStyle/>
          <a:p>
            <a:r>
              <a:rPr lang="en-US" smtClean="0"/>
              <a:t>Department of Mechanical Engineering , RYMEC, BALLARI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16C50F-5B35-4230-8CBD-FE501B019CF9}" type="datetime1">
              <a:rPr lang="en-US" smtClean="0"/>
              <a:pPr/>
              <a:t>6/28/2021</a:t>
            </a:fld>
            <a:endParaRPr lang="en-US"/>
          </a:p>
        </p:txBody>
      </p:sp>
      <p:sp>
        <p:nvSpPr>
          <p:cNvPr id="5" name="Footer Placeholder 4"/>
          <p:cNvSpPr>
            <a:spLocks noGrp="1"/>
          </p:cNvSpPr>
          <p:nvPr>
            <p:ph type="ftr" sz="quarter" idx="11"/>
          </p:nvPr>
        </p:nvSpPr>
        <p:spPr/>
        <p:txBody>
          <a:bodyPr/>
          <a:lstStyle/>
          <a:p>
            <a:r>
              <a:rPr lang="en-US" smtClean="0"/>
              <a:t>Department of Mechanical Engineering , RYMEC, BALLARI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5124D9-AA37-4342-91AD-F91D3FB6FED3}" type="datetime1">
              <a:rPr lang="en-US" smtClean="0"/>
              <a:pPr/>
              <a:t>6/28/2021</a:t>
            </a:fld>
            <a:endParaRPr lang="en-US"/>
          </a:p>
        </p:txBody>
      </p:sp>
      <p:sp>
        <p:nvSpPr>
          <p:cNvPr id="6" name="Footer Placeholder 5"/>
          <p:cNvSpPr>
            <a:spLocks noGrp="1"/>
          </p:cNvSpPr>
          <p:nvPr>
            <p:ph type="ftr" sz="quarter" idx="11"/>
          </p:nvPr>
        </p:nvSpPr>
        <p:spPr/>
        <p:txBody>
          <a:bodyPr/>
          <a:lstStyle/>
          <a:p>
            <a:r>
              <a:rPr lang="en-US" smtClean="0"/>
              <a:t>Department of Mechanical Engineering , RYMEC, BALLARI</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9AAF7D-2E17-48A1-ACA0-E535A3DB8E69}" type="datetime1">
              <a:rPr lang="en-US" smtClean="0"/>
              <a:pPr/>
              <a:t>6/28/2021</a:t>
            </a:fld>
            <a:endParaRPr lang="en-US"/>
          </a:p>
        </p:txBody>
      </p:sp>
      <p:sp>
        <p:nvSpPr>
          <p:cNvPr id="8" name="Footer Placeholder 7"/>
          <p:cNvSpPr>
            <a:spLocks noGrp="1"/>
          </p:cNvSpPr>
          <p:nvPr>
            <p:ph type="ftr" sz="quarter" idx="11"/>
          </p:nvPr>
        </p:nvSpPr>
        <p:spPr/>
        <p:txBody>
          <a:bodyPr/>
          <a:lstStyle/>
          <a:p>
            <a:r>
              <a:rPr lang="en-US" smtClean="0"/>
              <a:t>Department of Mechanical Engineering , RYMEC, BALLARI</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1A4EA7-2373-4326-A047-5AB48C53857B}" type="datetime1">
              <a:rPr lang="en-US" smtClean="0"/>
              <a:pPr/>
              <a:t>6/28/2021</a:t>
            </a:fld>
            <a:endParaRPr lang="en-US"/>
          </a:p>
        </p:txBody>
      </p:sp>
      <p:sp>
        <p:nvSpPr>
          <p:cNvPr id="4" name="Footer Placeholder 3"/>
          <p:cNvSpPr>
            <a:spLocks noGrp="1"/>
          </p:cNvSpPr>
          <p:nvPr>
            <p:ph type="ftr" sz="quarter" idx="11"/>
          </p:nvPr>
        </p:nvSpPr>
        <p:spPr/>
        <p:txBody>
          <a:bodyPr/>
          <a:lstStyle/>
          <a:p>
            <a:r>
              <a:rPr lang="en-US" smtClean="0"/>
              <a:t>Department of Mechanical Engineering , RYMEC, BALLARI</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04D13-021D-436D-A106-5A9B2BA8EDF7}" type="datetime1">
              <a:rPr lang="en-US" smtClean="0"/>
              <a:pPr/>
              <a:t>6/28/2021</a:t>
            </a:fld>
            <a:endParaRPr lang="en-US"/>
          </a:p>
        </p:txBody>
      </p:sp>
      <p:sp>
        <p:nvSpPr>
          <p:cNvPr id="3" name="Footer Placeholder 2"/>
          <p:cNvSpPr>
            <a:spLocks noGrp="1"/>
          </p:cNvSpPr>
          <p:nvPr>
            <p:ph type="ftr" sz="quarter" idx="11"/>
          </p:nvPr>
        </p:nvSpPr>
        <p:spPr/>
        <p:txBody>
          <a:bodyPr/>
          <a:lstStyle/>
          <a:p>
            <a:r>
              <a:rPr lang="en-US" smtClean="0"/>
              <a:t>Department of Mechanical Engineering , RYMEC, BALLARI</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56D47B-7E62-4DC8-AE6B-56B9951AC918}" type="datetime1">
              <a:rPr lang="en-US" smtClean="0"/>
              <a:pPr/>
              <a:t>6/28/2021</a:t>
            </a:fld>
            <a:endParaRPr lang="en-US"/>
          </a:p>
        </p:txBody>
      </p:sp>
      <p:sp>
        <p:nvSpPr>
          <p:cNvPr id="6" name="Footer Placeholder 5"/>
          <p:cNvSpPr>
            <a:spLocks noGrp="1"/>
          </p:cNvSpPr>
          <p:nvPr>
            <p:ph type="ftr" sz="quarter" idx="11"/>
          </p:nvPr>
        </p:nvSpPr>
        <p:spPr/>
        <p:txBody>
          <a:bodyPr/>
          <a:lstStyle/>
          <a:p>
            <a:r>
              <a:rPr lang="en-US" smtClean="0"/>
              <a:t>Department of Mechanical Engineering , RYMEC, BALLARI</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F62C9-4382-4186-BE4C-3CE79B863345}" type="datetime1">
              <a:rPr lang="en-US" smtClean="0"/>
              <a:pPr/>
              <a:t>6/28/2021</a:t>
            </a:fld>
            <a:endParaRPr lang="en-US"/>
          </a:p>
        </p:txBody>
      </p:sp>
      <p:sp>
        <p:nvSpPr>
          <p:cNvPr id="6" name="Footer Placeholder 5"/>
          <p:cNvSpPr>
            <a:spLocks noGrp="1"/>
          </p:cNvSpPr>
          <p:nvPr>
            <p:ph type="ftr" sz="quarter" idx="11"/>
          </p:nvPr>
        </p:nvSpPr>
        <p:spPr/>
        <p:txBody>
          <a:bodyPr/>
          <a:lstStyle/>
          <a:p>
            <a:r>
              <a:rPr lang="en-US" smtClean="0"/>
              <a:t>Department of Mechanical Engineering , RYMEC, BALLARI</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4EED2-4356-48BA-9AB0-1DB93F43451E}" type="datetime1">
              <a:rPr lang="en-US" smtClean="0"/>
              <a:pPr/>
              <a:t>6/28/2021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Department of Mechanical Engineering , RYMEC, BALLARI</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T-nut" TargetMode="External"/><Relationship Id="rId2" Type="http://schemas.openxmlformats.org/officeDocument/2006/relationships/hyperlink" Target="https://en.wikipedia.org/wiki/Spindle_(tool)" TargetMode="Externa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10600" cy="838200"/>
          </a:xfrm>
        </p:spPr>
        <p:txBody>
          <a:bodyPr>
            <a:normAutofit fontScale="90000"/>
          </a:bodyPr>
          <a:lstStyle/>
          <a:p>
            <a:r>
              <a:rPr lang="en-US" b="1" u="sng" dirty="0" smtClean="0">
                <a:solidFill>
                  <a:srgbClr val="FF0000"/>
                </a:solidFill>
              </a:rPr>
              <a:t/>
            </a:r>
            <a:br>
              <a:rPr lang="en-US" b="1" u="sng" dirty="0" smtClean="0">
                <a:solidFill>
                  <a:srgbClr val="FF0000"/>
                </a:solidFill>
              </a:rPr>
            </a:br>
            <a:r>
              <a:rPr lang="en-US" sz="1800" b="1" u="sng" dirty="0" err="1" smtClean="0">
                <a:solidFill>
                  <a:srgbClr val="C00000"/>
                </a:solidFill>
                <a:latin typeface="Times New Roman" pitchFamily="18" charset="0"/>
                <a:cs typeface="Times New Roman" pitchFamily="18" charset="0"/>
              </a:rPr>
              <a:t>Rao</a:t>
            </a:r>
            <a:r>
              <a:rPr lang="en-US" sz="1800" b="1" u="sng" dirty="0" smtClean="0">
                <a:solidFill>
                  <a:srgbClr val="C00000"/>
                </a:solidFill>
                <a:latin typeface="Times New Roman" pitchFamily="18" charset="0"/>
                <a:cs typeface="Times New Roman" pitchFamily="18" charset="0"/>
              </a:rPr>
              <a:t> </a:t>
            </a:r>
            <a:r>
              <a:rPr lang="en-US" sz="1800" b="1" u="sng" dirty="0" err="1" smtClean="0">
                <a:solidFill>
                  <a:srgbClr val="C00000"/>
                </a:solidFill>
                <a:latin typeface="Times New Roman" pitchFamily="18" charset="0"/>
                <a:cs typeface="Times New Roman" pitchFamily="18" charset="0"/>
              </a:rPr>
              <a:t>Badhur</a:t>
            </a:r>
            <a:r>
              <a:rPr lang="en-US" sz="1800" b="1" u="sng" dirty="0" smtClean="0">
                <a:solidFill>
                  <a:srgbClr val="C00000"/>
                </a:solidFill>
                <a:latin typeface="Times New Roman" pitchFamily="18" charset="0"/>
                <a:cs typeface="Times New Roman" pitchFamily="18" charset="0"/>
              </a:rPr>
              <a:t> Y </a:t>
            </a:r>
            <a:r>
              <a:rPr lang="en-US" sz="1800" b="1" u="sng" dirty="0" err="1" smtClean="0">
                <a:solidFill>
                  <a:srgbClr val="C00000"/>
                </a:solidFill>
                <a:latin typeface="Times New Roman" pitchFamily="18" charset="0"/>
                <a:cs typeface="Times New Roman" pitchFamily="18" charset="0"/>
              </a:rPr>
              <a:t>Mahabaleshwarappa</a:t>
            </a:r>
            <a:r>
              <a:rPr lang="en-US" sz="1800" b="1" u="sng" dirty="0" smtClean="0">
                <a:solidFill>
                  <a:srgbClr val="C00000"/>
                </a:solidFill>
                <a:latin typeface="Times New Roman" pitchFamily="18" charset="0"/>
                <a:cs typeface="Times New Roman" pitchFamily="18" charset="0"/>
              </a:rPr>
              <a:t> Engineering </a:t>
            </a:r>
            <a:r>
              <a:rPr lang="en-US" sz="2000" b="1" u="sng" dirty="0" smtClean="0">
                <a:solidFill>
                  <a:srgbClr val="C00000"/>
                </a:solidFill>
                <a:latin typeface="Times New Roman" pitchFamily="18" charset="0"/>
                <a:cs typeface="Times New Roman" pitchFamily="18" charset="0"/>
              </a:rPr>
              <a:t>College (RYMEC)</a:t>
            </a:r>
            <a:r>
              <a:rPr lang="en-US" sz="2000" b="1" u="sng" dirty="0" smtClean="0">
                <a:solidFill>
                  <a:srgbClr val="00B0F0"/>
                </a:solidFill>
                <a:latin typeface="Times New Roman" pitchFamily="18" charset="0"/>
                <a:cs typeface="Times New Roman" pitchFamily="18" charset="0"/>
              </a:rPr>
              <a:t/>
            </a:r>
            <a:br>
              <a:rPr lang="en-US" sz="2000" b="1" u="sng" dirty="0" smtClean="0">
                <a:solidFill>
                  <a:srgbClr val="00B0F0"/>
                </a:solidFill>
                <a:latin typeface="Times New Roman" pitchFamily="18" charset="0"/>
                <a:cs typeface="Times New Roman" pitchFamily="18" charset="0"/>
              </a:rPr>
            </a:br>
            <a:r>
              <a:rPr lang="en-US" sz="2000" b="1" u="sng" dirty="0" smtClean="0">
                <a:latin typeface="Times New Roman" pitchFamily="18" charset="0"/>
                <a:cs typeface="Times New Roman" pitchFamily="18" charset="0"/>
              </a:rPr>
              <a:t>(Formerly ,  </a:t>
            </a:r>
            <a:r>
              <a:rPr lang="en-US" sz="2000" b="1" u="sng" dirty="0" err="1" smtClean="0">
                <a:latin typeface="Times New Roman" pitchFamily="18" charset="0"/>
                <a:cs typeface="Times New Roman" pitchFamily="18" charset="0"/>
              </a:rPr>
              <a:t>Vijayanagara</a:t>
            </a:r>
            <a:r>
              <a:rPr lang="en-US" sz="2000" b="1" u="sng" dirty="0" smtClean="0">
                <a:latin typeface="Times New Roman" pitchFamily="18" charset="0"/>
                <a:cs typeface="Times New Roman" pitchFamily="18" charset="0"/>
              </a:rPr>
              <a:t> Engineering College (VEC), Ballari )</a:t>
            </a:r>
            <a:r>
              <a:rPr lang="en-US" b="1" u="sng" dirty="0" smtClean="0"/>
              <a:t/>
            </a:r>
            <a:br>
              <a:rPr lang="en-US" b="1" u="sng" dirty="0" smtClean="0"/>
            </a:br>
            <a:endParaRPr lang="en-US" u="sng" dirty="0"/>
          </a:p>
        </p:txBody>
      </p:sp>
      <p:pic>
        <p:nvPicPr>
          <p:cNvPr id="4" name="Content Placeholder 3" descr="C:\Users\C Thotappa\Downloads\RYMEC photo.JPG"/>
          <p:cNvPicPr>
            <a:picLocks noGrp="1" noChangeAspect="1" noChangeArrowheads="1"/>
          </p:cNvPicPr>
          <p:nvPr>
            <p:ph idx="1"/>
          </p:nvPr>
        </p:nvPicPr>
        <p:blipFill>
          <a:blip r:embed="rId2" cstate="print"/>
          <a:stretch>
            <a:fillRect/>
          </a:stretch>
        </p:blipFill>
        <p:spPr bwMode="auto">
          <a:xfrm>
            <a:off x="457200" y="1295400"/>
            <a:ext cx="8229600" cy="4267200"/>
          </a:xfrm>
          <a:prstGeom prst="rect">
            <a:avLst/>
          </a:prstGeom>
          <a:noFill/>
          <a:ln w="25400">
            <a:solidFill>
              <a:schemeClr val="tx1"/>
            </a:solidFill>
          </a:ln>
        </p:spPr>
      </p:pic>
      <p:pic>
        <p:nvPicPr>
          <p:cNvPr id="5" name="Picture 7" descr="download"/>
          <p:cNvPicPr>
            <a:picLocks noChangeAspect="1" noChangeArrowheads="1"/>
          </p:cNvPicPr>
          <p:nvPr/>
        </p:nvPicPr>
        <p:blipFill>
          <a:blip r:embed="rId3"/>
          <a:srcRect/>
          <a:stretch>
            <a:fillRect/>
          </a:stretch>
        </p:blipFill>
        <p:spPr bwMode="auto">
          <a:xfrm>
            <a:off x="685800" y="228600"/>
            <a:ext cx="685800" cy="705779"/>
          </a:xfrm>
          <a:prstGeom prst="rect">
            <a:avLst/>
          </a:prstGeom>
          <a:noFill/>
          <a:ln w="25400">
            <a:solidFill>
              <a:srgbClr val="000000"/>
            </a:solidFill>
            <a:miter lim="800000"/>
            <a:headEnd/>
            <a:tailEnd/>
          </a:ln>
        </p:spPr>
      </p:pic>
      <p:sp>
        <p:nvSpPr>
          <p:cNvPr id="6" name="Rectangle 5"/>
          <p:cNvSpPr/>
          <p:nvPr/>
        </p:nvSpPr>
        <p:spPr>
          <a:xfrm>
            <a:off x="381000" y="5791200"/>
            <a:ext cx="8534400" cy="369332"/>
          </a:xfrm>
          <a:prstGeom prst="rect">
            <a:avLst/>
          </a:prstGeom>
        </p:spPr>
        <p:txBody>
          <a:bodyPr wrap="square">
            <a:spAutoFit/>
          </a:bodyPr>
          <a:lstStyle/>
          <a:p>
            <a:pPr algn="ctr"/>
            <a:r>
              <a:rPr lang="en-US" b="1" dirty="0" smtClean="0">
                <a:solidFill>
                  <a:srgbClr val="FF0000"/>
                </a:solidFill>
                <a:latin typeface="Bookman Old Style" pitchFamily="18" charset="0"/>
              </a:rPr>
              <a:t>Welcome to 4</a:t>
            </a:r>
            <a:r>
              <a:rPr lang="en-US" b="1" baseline="30000" dirty="0" smtClean="0">
                <a:solidFill>
                  <a:srgbClr val="FF0000"/>
                </a:solidFill>
                <a:latin typeface="Bookman Old Style" pitchFamily="18" charset="0"/>
              </a:rPr>
              <a:t>th</a:t>
            </a:r>
            <a:r>
              <a:rPr lang="en-US" b="1" dirty="0" smtClean="0">
                <a:solidFill>
                  <a:srgbClr val="FF0000"/>
                </a:solidFill>
                <a:latin typeface="Bookman Old Style" pitchFamily="18" charset="0"/>
              </a:rPr>
              <a:t>  Semester Mechanical Engineering, RYMEC Family.</a:t>
            </a:r>
            <a:endParaRPr lang="en-US" dirty="0">
              <a:latin typeface="Bookman Old Style" pitchFamily="18" charset="0"/>
            </a:endParaRPr>
          </a:p>
        </p:txBody>
      </p:sp>
      <p:pic>
        <p:nvPicPr>
          <p:cNvPr id="7" name="Picture 6" descr="scan0005"/>
          <p:cNvPicPr/>
          <p:nvPr/>
        </p:nvPicPr>
        <p:blipFill>
          <a:blip r:embed="rId4"/>
          <a:srcRect/>
          <a:stretch>
            <a:fillRect/>
          </a:stretch>
        </p:blipFill>
        <p:spPr bwMode="auto">
          <a:xfrm>
            <a:off x="7924800" y="152400"/>
            <a:ext cx="914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B6F15528-21DE-4FAA-801E-634DDDAF4B2B}" type="slidenum">
              <a:rPr lang="en-US" smtClean="0"/>
              <a:pPr/>
              <a:t>1</a:t>
            </a:fld>
            <a:endParaRPr lang="en-US"/>
          </a:p>
        </p:txBody>
      </p:sp>
      <p:sp>
        <p:nvSpPr>
          <p:cNvPr id="11" name="Footer Placeholder 10"/>
          <p:cNvSpPr>
            <a:spLocks noGrp="1"/>
          </p:cNvSpPr>
          <p:nvPr>
            <p:ph type="ftr" sz="quarter" idx="11"/>
          </p:nvPr>
        </p:nvSpPr>
        <p:spPr/>
        <p:txBody>
          <a:bodyPr/>
          <a:lstStyle/>
          <a:p>
            <a:r>
              <a:rPr lang="en-US" smtClean="0"/>
              <a:t>Department of Mechanical Engineering , RYMEC, BALLARI</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a:bodyPr>
          <a:lstStyle/>
          <a:p>
            <a:r>
              <a:rPr lang="en-US" sz="2000" b="1" dirty="0" smtClean="0">
                <a:latin typeface="Bookman Old Style" pitchFamily="18" charset="0"/>
              </a:rPr>
              <a:t>Single Point Cutting Tool</a:t>
            </a:r>
            <a:endParaRPr lang="en-US" sz="2000" b="1" dirty="0">
              <a:latin typeface="Bookman Old Style" pitchFamily="18" charset="0"/>
            </a:endParaRPr>
          </a:p>
        </p:txBody>
      </p:sp>
      <p:sp>
        <p:nvSpPr>
          <p:cNvPr id="3" name="Content Placeholder 2"/>
          <p:cNvSpPr>
            <a:spLocks noGrp="1"/>
          </p:cNvSpPr>
          <p:nvPr>
            <p:ph sz="half" idx="1"/>
          </p:nvPr>
        </p:nvSpPr>
        <p:spPr>
          <a:xfrm>
            <a:off x="228600" y="609600"/>
            <a:ext cx="4800600" cy="5791200"/>
          </a:xfrm>
        </p:spPr>
        <p:txBody>
          <a:bodyPr>
            <a:normAutofit fontScale="85000" lnSpcReduction="10000"/>
          </a:bodyPr>
          <a:lstStyle/>
          <a:p>
            <a:pPr algn="just">
              <a:lnSpc>
                <a:spcPct val="150000"/>
              </a:lnSpc>
            </a:pPr>
            <a:r>
              <a:rPr lang="en-US" sz="2000" dirty="0" smtClean="0">
                <a:latin typeface="Bookman Old Style" pitchFamily="18" charset="0"/>
                <a:cs typeface="Times New Roman" pitchFamily="18" charset="0"/>
              </a:rPr>
              <a:t>Single point cutting tool consists of only one main cutting edge in the cutter body that can perform  material removal action at a time in single pass. </a:t>
            </a:r>
          </a:p>
          <a:p>
            <a:pPr algn="just">
              <a:lnSpc>
                <a:spcPct val="150000"/>
              </a:lnSpc>
            </a:pPr>
            <a:r>
              <a:rPr lang="en-US" sz="2000" dirty="0" smtClean="0">
                <a:latin typeface="Bookman Old Style" pitchFamily="18" charset="0"/>
                <a:cs typeface="Times New Roman" pitchFamily="18" charset="0"/>
              </a:rPr>
              <a:t>Cutting edge continuously remains in contact with the workpiece. </a:t>
            </a:r>
          </a:p>
          <a:p>
            <a:pPr algn="just">
              <a:lnSpc>
                <a:spcPct val="150000"/>
              </a:lnSpc>
            </a:pPr>
            <a:r>
              <a:rPr lang="en-US" sz="2000" dirty="0" smtClean="0">
                <a:latin typeface="Bookman Old Style" pitchFamily="18" charset="0"/>
                <a:cs typeface="Times New Roman" pitchFamily="18" charset="0"/>
              </a:rPr>
              <a:t>Heat generation and rise in tool temperature will be more due to the friction and single cutting action. </a:t>
            </a:r>
          </a:p>
          <a:p>
            <a:pPr algn="just">
              <a:lnSpc>
                <a:spcPct val="150000"/>
              </a:lnSpc>
            </a:pPr>
            <a:r>
              <a:rPr lang="en-US" sz="2000" dirty="0" smtClean="0">
                <a:latin typeface="Bookman Old Style" pitchFamily="18" charset="0"/>
                <a:cs typeface="Times New Roman" pitchFamily="18" charset="0"/>
              </a:rPr>
              <a:t>Hence low feed rate and minimum depth of cut will be employed.</a:t>
            </a:r>
          </a:p>
          <a:p>
            <a:pPr algn="just">
              <a:lnSpc>
                <a:spcPct val="150000"/>
              </a:lnSpc>
            </a:pPr>
            <a:r>
              <a:rPr lang="en-US" sz="2000" dirty="0" smtClean="0">
                <a:latin typeface="Bookman Old Style" pitchFamily="18" charset="0"/>
                <a:cs typeface="Times New Roman" pitchFamily="18" charset="0"/>
              </a:rPr>
              <a:t>It can be used to perform several operations like turning , facing on lathe ,shaper machines. </a:t>
            </a:r>
          </a:p>
          <a:p>
            <a:pPr algn="just">
              <a:lnSpc>
                <a:spcPct val="150000"/>
              </a:lnSpc>
            </a:pPr>
            <a:r>
              <a:rPr lang="en-US" sz="2000" dirty="0" smtClean="0">
                <a:latin typeface="Bookman Old Style" pitchFamily="18" charset="0"/>
                <a:cs typeface="Times New Roman" pitchFamily="18" charset="0"/>
              </a:rPr>
              <a:t>Examples: turning tool, shaping tool.</a:t>
            </a:r>
          </a:p>
          <a:p>
            <a:pPr algn="just"/>
            <a:endParaRPr lang="en-US" sz="2000" dirty="0" smtClean="0"/>
          </a:p>
        </p:txBody>
      </p:sp>
      <p:pic>
        <p:nvPicPr>
          <p:cNvPr id="1026" name="Picture 2" descr="C:\Users\Dell\Desktop\MCF\images (1).jpeg"/>
          <p:cNvPicPr>
            <a:picLocks noGrp="1" noChangeAspect="1" noChangeArrowheads="1"/>
          </p:cNvPicPr>
          <p:nvPr>
            <p:ph sz="half" idx="2"/>
          </p:nvPr>
        </p:nvPicPr>
        <p:blipFill>
          <a:blip r:embed="rId2"/>
          <a:srcRect/>
          <a:stretch>
            <a:fillRect/>
          </a:stretch>
        </p:blipFill>
        <p:spPr bwMode="auto">
          <a:xfrm>
            <a:off x="5105400" y="1981200"/>
            <a:ext cx="3962400" cy="3028950"/>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
        <p:nvSpPr>
          <p:cNvPr id="6" name="Footer Placeholder 5"/>
          <p:cNvSpPr>
            <a:spLocks noGrp="1"/>
          </p:cNvSpPr>
          <p:nvPr>
            <p:ph type="ftr" sz="quarter" idx="11"/>
          </p:nvPr>
        </p:nvSpPr>
        <p:spPr>
          <a:xfrm>
            <a:off x="2057400" y="6356350"/>
            <a:ext cx="5105400" cy="365125"/>
          </a:xfrm>
        </p:spPr>
        <p:txBody>
          <a:bodyPr/>
          <a:lstStyle/>
          <a:p>
            <a:r>
              <a:rPr lang="en-US" dirty="0" smtClean="0"/>
              <a:t>Department of Mechanical Engineering , RYMEC, BALLARI</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000" b="1" dirty="0" smtClean="0">
                <a:latin typeface="Bookman Old Style" pitchFamily="18" charset="0"/>
              </a:rPr>
              <a:t>Multiple Point Cutting Tool</a:t>
            </a:r>
            <a:endParaRPr lang="en-US" sz="2000" b="1" dirty="0">
              <a:latin typeface="Bookman Old Style" pitchFamily="18" charset="0"/>
            </a:endParaRPr>
          </a:p>
        </p:txBody>
      </p:sp>
      <p:sp>
        <p:nvSpPr>
          <p:cNvPr id="3" name="Content Placeholder 2"/>
          <p:cNvSpPr>
            <a:spLocks noGrp="1"/>
          </p:cNvSpPr>
          <p:nvPr>
            <p:ph sz="half" idx="1"/>
          </p:nvPr>
        </p:nvSpPr>
        <p:spPr>
          <a:xfrm>
            <a:off x="381000" y="609600"/>
            <a:ext cx="4876800" cy="5715000"/>
          </a:xfrm>
        </p:spPr>
        <p:txBody>
          <a:bodyPr>
            <a:normAutofit lnSpcReduction="10000"/>
          </a:bodyPr>
          <a:lstStyle/>
          <a:p>
            <a:pPr algn="just">
              <a:lnSpc>
                <a:spcPct val="140000"/>
              </a:lnSpc>
            </a:pPr>
            <a:r>
              <a:rPr lang="en-US" sz="1700" dirty="0" smtClean="0">
                <a:latin typeface="Bookman Old Style" pitchFamily="18" charset="0"/>
                <a:cs typeface="Times New Roman" pitchFamily="18" charset="0"/>
              </a:rPr>
              <a:t>Multiple point cutting tools will have more than one cutting edge that simultaneously engage in cutting action in a single pass. </a:t>
            </a:r>
          </a:p>
          <a:p>
            <a:pPr algn="just">
              <a:lnSpc>
                <a:spcPct val="140000"/>
              </a:lnSpc>
            </a:pPr>
            <a:r>
              <a:rPr lang="en-US" sz="1700" dirty="0" smtClean="0">
                <a:latin typeface="Bookman Old Style" pitchFamily="18" charset="0"/>
                <a:cs typeface="Times New Roman" pitchFamily="18" charset="0"/>
              </a:rPr>
              <a:t>Multiple point cutting tool will be mounted on a machine and usually will  be in rotation motion.</a:t>
            </a:r>
          </a:p>
          <a:p>
            <a:pPr algn="just">
              <a:lnSpc>
                <a:spcPct val="140000"/>
              </a:lnSpc>
            </a:pPr>
            <a:r>
              <a:rPr lang="en-US" sz="1700" dirty="0" smtClean="0">
                <a:latin typeface="Bookman Old Style" pitchFamily="18" charset="0"/>
                <a:cs typeface="Times New Roman" pitchFamily="18" charset="0"/>
              </a:rPr>
              <a:t>Forces acting on the each cutting edge will be reduced significantly. </a:t>
            </a:r>
          </a:p>
          <a:p>
            <a:pPr algn="just">
              <a:lnSpc>
                <a:spcPct val="140000"/>
              </a:lnSpc>
            </a:pPr>
            <a:r>
              <a:rPr lang="en-US" sz="1700" dirty="0" smtClean="0">
                <a:latin typeface="Bookman Old Style" pitchFamily="18" charset="0"/>
                <a:cs typeface="Times New Roman" pitchFamily="18" charset="0"/>
              </a:rPr>
              <a:t>Because of multi point action higher material removal rate (MRR).</a:t>
            </a:r>
          </a:p>
          <a:p>
            <a:pPr algn="just">
              <a:lnSpc>
                <a:spcPct val="140000"/>
              </a:lnSpc>
            </a:pPr>
            <a:r>
              <a:rPr lang="en-US" sz="1700" dirty="0" smtClean="0">
                <a:latin typeface="Bookman Old Style" pitchFamily="18" charset="0"/>
                <a:cs typeface="Times New Roman" pitchFamily="18" charset="0"/>
              </a:rPr>
              <a:t>Designing and fabrication involves difficulty   because of complexity in its geometrical appearances. </a:t>
            </a:r>
          </a:p>
          <a:p>
            <a:pPr algn="just">
              <a:lnSpc>
                <a:spcPct val="140000"/>
              </a:lnSpc>
            </a:pPr>
            <a:r>
              <a:rPr lang="en-US" sz="1700" dirty="0" smtClean="0">
                <a:latin typeface="Bookman Old Style" pitchFamily="18" charset="0"/>
                <a:cs typeface="Times New Roman" pitchFamily="18" charset="0"/>
              </a:rPr>
              <a:t>Examples: milling cutter, drill too</a:t>
            </a:r>
            <a:r>
              <a:rPr lang="en-US" sz="1700" dirty="0" smtClean="0"/>
              <a:t>l.</a:t>
            </a:r>
          </a:p>
          <a:p>
            <a:pPr algn="just"/>
            <a:endParaRPr lang="en-US" sz="2000" dirty="0" smtClean="0"/>
          </a:p>
          <a:p>
            <a:pPr algn="just">
              <a:buNone/>
            </a:pPr>
            <a:endParaRPr lang="en-US" sz="2000" dirty="0" smtClean="0"/>
          </a:p>
          <a:p>
            <a:pPr algn="just"/>
            <a:endParaRPr lang="en-US" sz="2000" dirty="0" smtClean="0"/>
          </a:p>
        </p:txBody>
      </p:sp>
      <p:pic>
        <p:nvPicPr>
          <p:cNvPr id="2050" name="Picture 2" descr="C:\Users\Dell\Desktop\MCF\images (2).jpeg"/>
          <p:cNvPicPr>
            <a:picLocks noGrp="1" noChangeAspect="1" noChangeArrowheads="1"/>
          </p:cNvPicPr>
          <p:nvPr>
            <p:ph sz="half" idx="2"/>
          </p:nvPr>
        </p:nvPicPr>
        <p:blipFill>
          <a:blip r:embed="rId2"/>
          <a:srcRect/>
          <a:stretch>
            <a:fillRect/>
          </a:stretch>
        </p:blipFill>
        <p:spPr bwMode="auto">
          <a:xfrm>
            <a:off x="5334000" y="1295400"/>
            <a:ext cx="3733800" cy="2590800"/>
          </a:xfrm>
          <a:prstGeom prst="rect">
            <a:avLst/>
          </a:prstGeom>
          <a:noFill/>
        </p:spPr>
      </p:pic>
      <p:pic>
        <p:nvPicPr>
          <p:cNvPr id="2051" name="Picture 3"/>
          <p:cNvPicPr>
            <a:picLocks noChangeAspect="1" noChangeArrowheads="1"/>
          </p:cNvPicPr>
          <p:nvPr/>
        </p:nvPicPr>
        <p:blipFill>
          <a:blip r:embed="rId3"/>
          <a:srcRect/>
          <a:stretch>
            <a:fillRect/>
          </a:stretch>
        </p:blipFill>
        <p:spPr bwMode="auto">
          <a:xfrm>
            <a:off x="5867400" y="3886200"/>
            <a:ext cx="2819400" cy="24384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
        <p:nvSpPr>
          <p:cNvPr id="7" name="Footer Placeholder 6"/>
          <p:cNvSpPr>
            <a:spLocks noGrp="1"/>
          </p:cNvSpPr>
          <p:nvPr>
            <p:ph type="ftr" sz="quarter" idx="11"/>
          </p:nvPr>
        </p:nvSpPr>
        <p:spPr>
          <a:xfrm>
            <a:off x="2362200" y="6356350"/>
            <a:ext cx="4267200" cy="365125"/>
          </a:xfrm>
        </p:spPr>
        <p:txBody>
          <a:bodyPr/>
          <a:lstStyle/>
          <a:p>
            <a:r>
              <a:rPr lang="en-US" dirty="0" smtClean="0"/>
              <a:t>Department of Mechanical Engineering , RYMEC, BALLARI</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334962"/>
          </a:xfrm>
        </p:spPr>
        <p:txBody>
          <a:bodyPr>
            <a:noAutofit/>
          </a:bodyPr>
          <a:lstStyle/>
          <a:p>
            <a:r>
              <a:rPr lang="en-US" sz="2400" b="1" dirty="0" smtClean="0">
                <a:latin typeface="Bookman Old Style" pitchFamily="18" charset="0"/>
              </a:rPr>
              <a:t>Single Point Cutting Tool</a:t>
            </a:r>
            <a:endParaRPr lang="en-US" sz="2400" b="1" dirty="0">
              <a:latin typeface="Bookman Old Style" pitchFamily="18" charset="0"/>
            </a:endParaRPr>
          </a:p>
        </p:txBody>
      </p:sp>
      <p:pic>
        <p:nvPicPr>
          <p:cNvPr id="7" name="Picture 2" descr="C:\Users\Dell\Desktop\MCF\images (1).jpeg"/>
          <p:cNvPicPr>
            <a:picLocks noGrp="1" noChangeAspect="1" noChangeArrowheads="1"/>
          </p:cNvPicPr>
          <p:nvPr>
            <p:ph sz="half" idx="1"/>
          </p:nvPr>
        </p:nvPicPr>
        <p:blipFill>
          <a:blip r:embed="rId2"/>
          <a:stretch>
            <a:fillRect/>
          </a:stretch>
        </p:blipFill>
        <p:spPr bwMode="auto">
          <a:xfrm>
            <a:off x="457200" y="1295400"/>
            <a:ext cx="4038600" cy="4343400"/>
          </a:xfrm>
          <a:prstGeom prst="rect">
            <a:avLst/>
          </a:prstGeom>
          <a:noFill/>
        </p:spPr>
      </p:pic>
      <p:sp>
        <p:nvSpPr>
          <p:cNvPr id="6" name="Footer Placeholder 5"/>
          <p:cNvSpPr>
            <a:spLocks noGrp="1"/>
          </p:cNvSpPr>
          <p:nvPr>
            <p:ph type="ftr" sz="quarter" idx="11"/>
          </p:nvPr>
        </p:nvSpPr>
        <p:spPr>
          <a:xfrm>
            <a:off x="2209800" y="6356350"/>
            <a:ext cx="4572000" cy="365125"/>
          </a:xfrm>
        </p:spPr>
        <p:txBody>
          <a:bodyPr/>
          <a:lstStyle/>
          <a:p>
            <a:r>
              <a:rPr lang="en-US" dirty="0" smtClean="0"/>
              <a:t>Department of Mechanical Engineering , RYMEC, BALLARI</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4648200" y="1295400"/>
            <a:ext cx="4267200"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304800"/>
          </a:xfrm>
        </p:spPr>
        <p:txBody>
          <a:bodyPr>
            <a:normAutofit fontScale="90000"/>
          </a:bodyPr>
          <a:lstStyle/>
          <a:p>
            <a:r>
              <a:rPr lang="en-US" sz="2000" b="1" dirty="0" smtClean="0">
                <a:latin typeface="Bookman Old Style" pitchFamily="18" charset="0"/>
              </a:rPr>
              <a:t>Tool  Nomenclature - Single Point Cutting</a:t>
            </a:r>
            <a:endParaRPr lang="en-US" sz="2000" b="1" dirty="0">
              <a:latin typeface="Bookman Old Style" pitchFamily="18" charset="0"/>
            </a:endParaRPr>
          </a:p>
        </p:txBody>
      </p:sp>
      <p:sp>
        <p:nvSpPr>
          <p:cNvPr id="7" name="Footer Placeholder 6"/>
          <p:cNvSpPr>
            <a:spLocks noGrp="1"/>
          </p:cNvSpPr>
          <p:nvPr>
            <p:ph type="ftr" sz="quarter" idx="11"/>
          </p:nvPr>
        </p:nvSpPr>
        <p:spPr>
          <a:xfrm>
            <a:off x="2514600" y="6492875"/>
            <a:ext cx="4191000" cy="365125"/>
          </a:xfrm>
        </p:spPr>
        <p:txBody>
          <a:bodyPr/>
          <a:lstStyle/>
          <a:p>
            <a:r>
              <a:rPr lang="en-US" dirty="0" smtClean="0"/>
              <a:t>Department of Mechanical Engineering , RYMEC, BALLARI</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
        <p:nvSpPr>
          <p:cNvPr id="8" name="Content Placeholder 7"/>
          <p:cNvSpPr>
            <a:spLocks noGrp="1"/>
          </p:cNvSpPr>
          <p:nvPr>
            <p:ph sz="half" idx="1"/>
          </p:nvPr>
        </p:nvSpPr>
        <p:spPr>
          <a:xfrm>
            <a:off x="152400" y="609600"/>
            <a:ext cx="4724400" cy="5867400"/>
          </a:xfrm>
        </p:spPr>
        <p:txBody>
          <a:bodyPr>
            <a:normAutofit fontScale="92500" lnSpcReduction="10000"/>
          </a:bodyPr>
          <a:lstStyle/>
          <a:p>
            <a:pPr algn="just"/>
            <a:r>
              <a:rPr lang="en-US" sz="1800" b="1" dirty="0" smtClean="0">
                <a:latin typeface="Bookman Old Style" pitchFamily="18" charset="0"/>
                <a:cs typeface="Times New Roman" pitchFamily="18" charset="0"/>
              </a:rPr>
              <a:t>Tool Shank: </a:t>
            </a:r>
            <a:r>
              <a:rPr lang="en-US" sz="1800" dirty="0" smtClean="0">
                <a:latin typeface="Bookman Old Style" pitchFamily="18" charset="0"/>
                <a:cs typeface="Times New Roman" pitchFamily="18" charset="0"/>
              </a:rPr>
              <a:t>Is the main body of the cutting tool, also part of tool is gripped in tool holder.</a:t>
            </a:r>
          </a:p>
          <a:p>
            <a:pPr algn="just"/>
            <a:r>
              <a:rPr lang="en-US" sz="1800" b="1" dirty="0" smtClean="0">
                <a:latin typeface="Bookman Old Style" pitchFamily="18" charset="0"/>
                <a:cs typeface="Times New Roman" pitchFamily="18" charset="0"/>
              </a:rPr>
              <a:t>Face: Top</a:t>
            </a:r>
            <a:r>
              <a:rPr lang="en-US" sz="1800" dirty="0" smtClean="0">
                <a:latin typeface="Bookman Old Style" pitchFamily="18" charset="0"/>
                <a:cs typeface="Times New Roman" pitchFamily="18" charset="0"/>
              </a:rPr>
              <a:t> surface of the tool over which the chip (cut material) flows during cutting.</a:t>
            </a:r>
          </a:p>
          <a:p>
            <a:pPr algn="just"/>
            <a:r>
              <a:rPr lang="en-US" sz="1800" b="1" dirty="0" smtClean="0">
                <a:latin typeface="Bookman Old Style" pitchFamily="18" charset="0"/>
                <a:cs typeface="Times New Roman" pitchFamily="18" charset="0"/>
              </a:rPr>
              <a:t>Cutting Edge: </a:t>
            </a:r>
            <a:r>
              <a:rPr lang="en-US" sz="1800" dirty="0" smtClean="0">
                <a:latin typeface="Bookman Old Style" pitchFamily="18" charset="0"/>
                <a:cs typeface="Times New Roman" pitchFamily="18" charset="0"/>
              </a:rPr>
              <a:t>is the portion of the face edge that separates the chip from the workpiece.</a:t>
            </a:r>
            <a:endParaRPr lang="en-US" sz="1800" b="1" dirty="0" smtClean="0">
              <a:latin typeface="Bookman Old Style" pitchFamily="18" charset="0"/>
              <a:cs typeface="Times New Roman" pitchFamily="18" charset="0"/>
            </a:endParaRPr>
          </a:p>
          <a:p>
            <a:pPr algn="just">
              <a:buNone/>
            </a:pPr>
            <a:r>
              <a:rPr lang="en-US" sz="1800" b="1" dirty="0" smtClean="0">
                <a:latin typeface="Bookman Old Style" pitchFamily="18" charset="0"/>
                <a:cs typeface="Times New Roman" pitchFamily="18" charset="0"/>
              </a:rPr>
              <a:t>   Side Cutting Edge (side faced of  tool).</a:t>
            </a:r>
          </a:p>
          <a:p>
            <a:pPr algn="just">
              <a:buNone/>
            </a:pPr>
            <a:r>
              <a:rPr lang="en-US" sz="1800" b="1" dirty="0" smtClean="0">
                <a:latin typeface="Bookman Old Style" pitchFamily="18" charset="0"/>
                <a:cs typeface="Times New Roman" pitchFamily="18" charset="0"/>
              </a:rPr>
              <a:t>   End Cutting Edge (end face of tool).</a:t>
            </a:r>
          </a:p>
          <a:p>
            <a:pPr algn="just">
              <a:buNone/>
            </a:pPr>
            <a:r>
              <a:rPr lang="en-US" sz="1800" b="1" dirty="0" smtClean="0">
                <a:latin typeface="Bookman Old Style" pitchFamily="18" charset="0"/>
                <a:cs typeface="Times New Roman" pitchFamily="18" charset="0"/>
              </a:rPr>
              <a:t> </a:t>
            </a:r>
          </a:p>
          <a:p>
            <a:pPr algn="just"/>
            <a:r>
              <a:rPr lang="en-US" sz="1800" b="1" dirty="0" smtClean="0">
                <a:latin typeface="Bookman Old Style" pitchFamily="18" charset="0"/>
                <a:cs typeface="Times New Roman" pitchFamily="18" charset="0"/>
              </a:rPr>
              <a:t>Flank :</a:t>
            </a:r>
            <a:r>
              <a:rPr lang="en-US" sz="1800" dirty="0" smtClean="0">
                <a:latin typeface="Bookman Old Style" pitchFamily="18" charset="0"/>
                <a:cs typeface="Times New Roman" pitchFamily="18" charset="0"/>
              </a:rPr>
              <a:t> is the surface adjacent to, &amp; below the cutting edge when the tool lies in a horizontal position.</a:t>
            </a:r>
          </a:p>
          <a:p>
            <a:pPr algn="just"/>
            <a:r>
              <a:rPr lang="en-US" sz="1800" b="1" dirty="0" smtClean="0">
                <a:latin typeface="Bookman Old Style" pitchFamily="18" charset="0"/>
                <a:cs typeface="Times New Roman" pitchFamily="18" charset="0"/>
              </a:rPr>
              <a:t>Nose: </a:t>
            </a:r>
            <a:r>
              <a:rPr lang="en-US" sz="1800" dirty="0" smtClean="0">
                <a:latin typeface="Bookman Old Style" pitchFamily="18" charset="0"/>
                <a:cs typeface="Times New Roman" pitchFamily="18" charset="0"/>
              </a:rPr>
              <a:t>Tip of the cutting tool, &amp; is formed by the intersection of  side cutting edge &amp; end cutting edge.</a:t>
            </a:r>
          </a:p>
          <a:p>
            <a:pPr algn="just"/>
            <a:r>
              <a:rPr lang="en-US" sz="1800" b="1" dirty="0" smtClean="0">
                <a:latin typeface="Bookman Old Style" pitchFamily="18" charset="0"/>
                <a:cs typeface="Times New Roman" pitchFamily="18" charset="0"/>
              </a:rPr>
              <a:t>Nose Radius: </a:t>
            </a:r>
            <a:r>
              <a:rPr lang="en-US" sz="1800" dirty="0" smtClean="0">
                <a:latin typeface="Bookman Old Style" pitchFamily="18" charset="0"/>
                <a:cs typeface="Times New Roman" pitchFamily="18" charset="0"/>
              </a:rPr>
              <a:t>Is the radius of the nose of the cutting tool. Ranges from 0.4 to 1.6mm.</a:t>
            </a:r>
          </a:p>
          <a:p>
            <a:pPr algn="just">
              <a:buNone/>
            </a:pPr>
            <a:r>
              <a:rPr lang="en-US" sz="1800" dirty="0" smtClean="0">
                <a:latin typeface="Bookman Old Style" pitchFamily="18" charset="0"/>
                <a:cs typeface="Times New Roman" pitchFamily="18" charset="0"/>
              </a:rPr>
              <a:t> </a:t>
            </a:r>
            <a:endParaRPr lang="en-US" sz="1800" b="1" dirty="0" smtClean="0">
              <a:latin typeface="Bookman Old Style" pitchFamily="18" charset="0"/>
              <a:cs typeface="Times New Roman" pitchFamily="18" charset="0"/>
            </a:endParaRPr>
          </a:p>
          <a:p>
            <a:pPr algn="just">
              <a:buNone/>
            </a:pPr>
            <a:endParaRPr lang="en-US" sz="1700" b="1" dirty="0" smtClean="0">
              <a:latin typeface="Bookman Old Style" pitchFamily="18" charset="0"/>
              <a:cs typeface="Times New Roman" pitchFamily="18" charset="0"/>
            </a:endParaRPr>
          </a:p>
          <a:p>
            <a:pPr algn="just">
              <a:buNone/>
            </a:pPr>
            <a:endParaRPr lang="en-US" sz="1700" b="1" dirty="0" smtClean="0">
              <a:latin typeface="Bookman Old Style" pitchFamily="18" charset="0"/>
              <a:cs typeface="Times New Roman" pitchFamily="18" charset="0"/>
            </a:endParaRPr>
          </a:p>
          <a:p>
            <a:pPr algn="just">
              <a:buNone/>
            </a:pPr>
            <a:endParaRPr lang="en-US" sz="1700" b="1" dirty="0" smtClean="0">
              <a:latin typeface="Bookman Old Style" pitchFamily="18" charset="0"/>
              <a:cs typeface="Times New Roman" pitchFamily="18" charset="0"/>
            </a:endParaRPr>
          </a:p>
          <a:p>
            <a:pPr algn="just">
              <a:buNone/>
            </a:pPr>
            <a:endParaRPr lang="en-US" sz="1700" b="1" dirty="0" smtClean="0">
              <a:latin typeface="Bookman Old Style" pitchFamily="18" charset="0"/>
              <a:cs typeface="Times New Roman" pitchFamily="18" charset="0"/>
            </a:endParaRPr>
          </a:p>
          <a:p>
            <a:pPr algn="just">
              <a:buNone/>
            </a:pPr>
            <a:endParaRPr lang="en-US" sz="1700" b="1" dirty="0" smtClean="0">
              <a:latin typeface="Bookman Old Style" pitchFamily="18" charset="0"/>
              <a:cs typeface="Times New Roman" pitchFamily="18" charset="0"/>
            </a:endParaRPr>
          </a:p>
        </p:txBody>
      </p:sp>
      <p:pic>
        <p:nvPicPr>
          <p:cNvPr id="9" name="Picture 2"/>
          <p:cNvPicPr>
            <a:picLocks noGrp="1" noChangeAspect="1" noChangeArrowheads="1"/>
          </p:cNvPicPr>
          <p:nvPr>
            <p:ph sz="half" idx="2"/>
          </p:nvPr>
        </p:nvPicPr>
        <p:blipFill>
          <a:blip r:embed="rId2" cstate="print"/>
          <a:srcRect/>
          <a:stretch>
            <a:fillRect/>
          </a:stretch>
        </p:blipFill>
        <p:spPr bwMode="auto">
          <a:xfrm>
            <a:off x="5029200" y="1881239"/>
            <a:ext cx="4038600" cy="39638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Autofit/>
          </a:bodyPr>
          <a:lstStyle/>
          <a:p>
            <a:r>
              <a:rPr lang="en-US" sz="1800" b="1" dirty="0" smtClean="0">
                <a:latin typeface="Bookman Old Style" pitchFamily="18" charset="0"/>
              </a:rPr>
              <a:t>Cutting Tool Geometry</a:t>
            </a:r>
          </a:p>
        </p:txBody>
      </p:sp>
      <p:sp>
        <p:nvSpPr>
          <p:cNvPr id="3" name="Content Placeholder 2"/>
          <p:cNvSpPr>
            <a:spLocks noGrp="1"/>
          </p:cNvSpPr>
          <p:nvPr>
            <p:ph sz="half" idx="1"/>
          </p:nvPr>
        </p:nvSpPr>
        <p:spPr>
          <a:xfrm>
            <a:off x="152400" y="381000"/>
            <a:ext cx="4572000" cy="6172200"/>
          </a:xfrm>
        </p:spPr>
        <p:txBody>
          <a:bodyPr>
            <a:normAutofit fontScale="92500" lnSpcReduction="10000"/>
          </a:bodyPr>
          <a:lstStyle/>
          <a:p>
            <a:pPr algn="just">
              <a:lnSpc>
                <a:spcPct val="150000"/>
              </a:lnSpc>
            </a:pPr>
            <a:r>
              <a:rPr lang="en-US" sz="1700" b="1" dirty="0" smtClean="0">
                <a:latin typeface="Bookman Old Style" pitchFamily="18" charset="0"/>
                <a:cs typeface="Times New Roman" pitchFamily="18" charset="0"/>
              </a:rPr>
              <a:t>Side Cutting Edge: </a:t>
            </a:r>
            <a:r>
              <a:rPr lang="en-US" sz="1700" dirty="0" smtClean="0">
                <a:latin typeface="Bookman Old Style" pitchFamily="18" charset="0"/>
                <a:cs typeface="Times New Roman" pitchFamily="18" charset="0"/>
              </a:rPr>
              <a:t>It is the angle between the side cutting edge &amp; the longitudinal axis (Z- axis of the tool). It avoids formation of built up edge.</a:t>
            </a:r>
          </a:p>
          <a:p>
            <a:pPr algn="just">
              <a:lnSpc>
                <a:spcPct val="150000"/>
              </a:lnSpc>
            </a:pPr>
            <a:r>
              <a:rPr lang="en-US" sz="1700" b="1" dirty="0" smtClean="0">
                <a:latin typeface="Bookman Old Style" pitchFamily="18" charset="0"/>
                <a:cs typeface="Times New Roman" pitchFamily="18" charset="0"/>
              </a:rPr>
              <a:t>Side Relief Angle: </a:t>
            </a:r>
            <a:r>
              <a:rPr lang="en-US" sz="1700" dirty="0" smtClean="0">
                <a:latin typeface="Bookman Old Style" pitchFamily="18" charset="0"/>
                <a:cs typeface="Times New Roman" pitchFamily="18" charset="0"/>
              </a:rPr>
              <a:t>Angle made by the flank of the tool &amp; a plane perpendicular to the base just under the side cutting edge.</a:t>
            </a:r>
          </a:p>
          <a:p>
            <a:pPr algn="just">
              <a:lnSpc>
                <a:spcPct val="150000"/>
              </a:lnSpc>
            </a:pPr>
            <a:r>
              <a:rPr lang="en-US" sz="1700" b="1" dirty="0" smtClean="0">
                <a:latin typeface="Bookman Old Style" pitchFamily="18" charset="0"/>
                <a:cs typeface="Times New Roman" pitchFamily="18" charset="0"/>
              </a:rPr>
              <a:t>End Cutting Edge Angle: </a:t>
            </a:r>
            <a:r>
              <a:rPr lang="en-US" sz="1700" dirty="0" smtClean="0">
                <a:latin typeface="Bookman Old Style" pitchFamily="18" charset="0"/>
                <a:cs typeface="Times New Roman" pitchFamily="18" charset="0"/>
              </a:rPr>
              <a:t>angle  between the end cutting edge &amp; a line perpendicular to the tool shank.</a:t>
            </a:r>
          </a:p>
          <a:p>
            <a:pPr algn="just">
              <a:lnSpc>
                <a:spcPct val="150000"/>
              </a:lnSpc>
            </a:pPr>
            <a:r>
              <a:rPr lang="en-US" sz="1700" b="1" dirty="0" smtClean="0">
                <a:latin typeface="Bookman Old Style" pitchFamily="18" charset="0"/>
                <a:cs typeface="Times New Roman" pitchFamily="18" charset="0"/>
              </a:rPr>
              <a:t>End Relief Angle</a:t>
            </a:r>
            <a:r>
              <a:rPr lang="en-US" sz="1700" dirty="0" smtClean="0">
                <a:latin typeface="Bookman Old Style" pitchFamily="18" charset="0"/>
                <a:cs typeface="Times New Roman" pitchFamily="18" charset="0"/>
              </a:rPr>
              <a:t>: angle  between a plane perpendicular to the base &amp; the end flank of the tool.</a:t>
            </a:r>
          </a:p>
          <a:p>
            <a:pPr algn="just">
              <a:lnSpc>
                <a:spcPct val="150000"/>
              </a:lnSpc>
            </a:pPr>
            <a:r>
              <a:rPr lang="en-US" sz="1700" b="1" dirty="0" smtClean="0">
                <a:latin typeface="Bookman Old Style" pitchFamily="18" charset="0"/>
                <a:cs typeface="Times New Roman" pitchFamily="18" charset="0"/>
              </a:rPr>
              <a:t>Rake Angle</a:t>
            </a:r>
            <a:r>
              <a:rPr lang="en-US" sz="1700" dirty="0" smtClean="0">
                <a:latin typeface="Bookman Old Style" pitchFamily="18" charset="0"/>
                <a:cs typeface="Times New Roman" pitchFamily="18" charset="0"/>
              </a:rPr>
              <a:t>: inclination of the face (top surface) of the tool with respect to the horizontal reference surface.</a:t>
            </a:r>
          </a:p>
        </p:txBody>
      </p:sp>
      <p:sp>
        <p:nvSpPr>
          <p:cNvPr id="5" name="Footer Placeholder 4"/>
          <p:cNvSpPr>
            <a:spLocks noGrp="1"/>
          </p:cNvSpPr>
          <p:nvPr>
            <p:ph type="ftr" sz="quarter" idx="11"/>
          </p:nvPr>
        </p:nvSpPr>
        <p:spPr>
          <a:xfrm>
            <a:off x="2286000" y="6569075"/>
            <a:ext cx="4038600" cy="365125"/>
          </a:xfrm>
        </p:spPr>
        <p:txBody>
          <a:bodyPr/>
          <a:lstStyle/>
          <a:p>
            <a:r>
              <a:rPr lang="en-US" dirty="0" smtClean="0"/>
              <a:t>Department of Mechanical Engineering , RYMEC, BALLARI</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pic>
        <p:nvPicPr>
          <p:cNvPr id="1026" name="Picture 2"/>
          <p:cNvPicPr>
            <a:picLocks noGrp="1" noChangeAspect="1" noChangeArrowheads="1"/>
          </p:cNvPicPr>
          <p:nvPr>
            <p:ph sz="half" idx="2"/>
          </p:nvPr>
        </p:nvPicPr>
        <p:blipFill>
          <a:blip r:embed="rId2"/>
          <a:srcRect/>
          <a:stretch>
            <a:fillRect/>
          </a:stretch>
        </p:blipFill>
        <p:spPr bwMode="auto">
          <a:xfrm>
            <a:off x="4876800" y="2235321"/>
            <a:ext cx="4038600" cy="30986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Department of Mechanical Engineering , RYMEC, BALLARI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pic>
        <p:nvPicPr>
          <p:cNvPr id="2051" name="Picture 3"/>
          <p:cNvPicPr>
            <a:picLocks noGrp="1" noChangeAspect="1" noChangeArrowheads="1"/>
          </p:cNvPicPr>
          <p:nvPr>
            <p:ph idx="1"/>
          </p:nvPr>
        </p:nvPicPr>
        <p:blipFill>
          <a:blip r:embed="rId2" cstate="print"/>
          <a:srcRect/>
          <a:stretch>
            <a:fillRect/>
          </a:stretch>
        </p:blipFill>
        <p:spPr bwMode="auto">
          <a:xfrm>
            <a:off x="457200" y="1066800"/>
            <a:ext cx="82296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Department of Mechanical Engineering , RYMEC, BALLARI</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762000" y="685800"/>
            <a:ext cx="76200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258762"/>
          </a:xfrm>
        </p:spPr>
        <p:txBody>
          <a:bodyPr>
            <a:noAutofit/>
          </a:bodyPr>
          <a:lstStyle/>
          <a:p>
            <a:r>
              <a:rPr lang="en-US" sz="2000" b="1" dirty="0" smtClean="0">
                <a:latin typeface="Bookman Old Style" pitchFamily="18" charset="0"/>
              </a:rPr>
              <a:t>Tool  signature - Single Point Cutting</a:t>
            </a:r>
            <a:endParaRPr lang="en-US" sz="2000" b="1" dirty="0">
              <a:latin typeface="Bookman Old Style" pitchFamily="18" charset="0"/>
            </a:endParaRPr>
          </a:p>
        </p:txBody>
      </p:sp>
      <p:sp>
        <p:nvSpPr>
          <p:cNvPr id="8" name="Content Placeholder 7"/>
          <p:cNvSpPr>
            <a:spLocks noGrp="1"/>
          </p:cNvSpPr>
          <p:nvPr>
            <p:ph sz="half" idx="1"/>
          </p:nvPr>
        </p:nvSpPr>
        <p:spPr>
          <a:xfrm>
            <a:off x="76200" y="457200"/>
            <a:ext cx="4343400" cy="6019800"/>
          </a:xfrm>
        </p:spPr>
        <p:txBody>
          <a:bodyPr>
            <a:normAutofit/>
          </a:bodyPr>
          <a:lstStyle/>
          <a:p>
            <a:pPr algn="just"/>
            <a:r>
              <a:rPr lang="en-US" sz="2000" dirty="0" smtClean="0">
                <a:latin typeface="Bookman Old Style" pitchFamily="18" charset="0"/>
                <a:cs typeface="Times New Roman" pitchFamily="18" charset="0"/>
              </a:rPr>
              <a:t>Convenient Way To Specify Tool Angles By The Use Of Standardized Abbreviated System Is Called As Tool Signature.</a:t>
            </a:r>
          </a:p>
          <a:p>
            <a:pPr algn="just"/>
            <a:r>
              <a:rPr lang="en-US" sz="2000" dirty="0" smtClean="0">
                <a:latin typeface="Bookman Old Style" pitchFamily="18" charset="0"/>
                <a:cs typeface="Times New Roman" pitchFamily="18" charset="0"/>
              </a:rPr>
              <a:t>It Is The Numerical Code That Describes All The Key Angles In The Stated Order Of The Given Cutting Tool.</a:t>
            </a:r>
          </a:p>
          <a:p>
            <a:pPr algn="just"/>
            <a:r>
              <a:rPr lang="en-US" sz="2000" dirty="0" smtClean="0">
                <a:latin typeface="Bookman Old Style" pitchFamily="18" charset="0"/>
                <a:cs typeface="Times New Roman" pitchFamily="18" charset="0"/>
              </a:rPr>
              <a:t>It Specifies The Active Angles Of Tool Normal To The Cutting Edge.</a:t>
            </a:r>
          </a:p>
          <a:p>
            <a:pPr algn="just"/>
            <a:r>
              <a:rPr lang="en-US" sz="2000" dirty="0" smtClean="0">
                <a:latin typeface="Bookman Old Style" pitchFamily="18" charset="0"/>
                <a:cs typeface="Times New Roman" pitchFamily="18" charset="0"/>
              </a:rPr>
              <a:t>Tool  signature of single point cutting tools consists of seven elements stated in the following order.</a:t>
            </a:r>
          </a:p>
          <a:p>
            <a:pPr algn="just"/>
            <a:endParaRPr lang="en-US" sz="2000"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
        <p:nvSpPr>
          <p:cNvPr id="7" name="Footer Placeholder 6"/>
          <p:cNvSpPr>
            <a:spLocks noGrp="1"/>
          </p:cNvSpPr>
          <p:nvPr>
            <p:ph type="ftr" sz="quarter" idx="11"/>
          </p:nvPr>
        </p:nvSpPr>
        <p:spPr>
          <a:xfrm>
            <a:off x="2590800" y="6492875"/>
            <a:ext cx="3886200" cy="365125"/>
          </a:xfrm>
        </p:spPr>
        <p:txBody>
          <a:bodyPr/>
          <a:lstStyle/>
          <a:p>
            <a:r>
              <a:rPr lang="en-US" dirty="0" smtClean="0"/>
              <a:t>Department of Mechanical Engineering , RYMEC, BALLARI</a:t>
            </a:r>
            <a:endParaRPr lang="en-US" dirty="0"/>
          </a:p>
        </p:txBody>
      </p:sp>
      <p:pic>
        <p:nvPicPr>
          <p:cNvPr id="2" name="Picture 2"/>
          <p:cNvPicPr>
            <a:picLocks noGrp="1" noChangeAspect="1" noChangeArrowheads="1"/>
          </p:cNvPicPr>
          <p:nvPr>
            <p:ph sz="half" idx="2"/>
          </p:nvPr>
        </p:nvPicPr>
        <p:blipFill>
          <a:blip r:embed="rId2"/>
          <a:srcRect/>
          <a:stretch>
            <a:fillRect/>
          </a:stretch>
        </p:blipFill>
        <p:spPr bwMode="auto">
          <a:xfrm>
            <a:off x="4648200" y="1143000"/>
            <a:ext cx="4038600" cy="441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905000" y="6553200"/>
            <a:ext cx="4800600" cy="304800"/>
          </a:xfrm>
        </p:spPr>
        <p:txBody>
          <a:bodyPr/>
          <a:lstStyle/>
          <a:p>
            <a:r>
              <a:rPr lang="en-US" smtClean="0"/>
              <a:t>Department of Mechanical Engineering , RYMEC, BALLARI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pic>
        <p:nvPicPr>
          <p:cNvPr id="1027" name="Picture 3"/>
          <p:cNvPicPr>
            <a:picLocks noGrp="1" noChangeAspect="1" noChangeArrowheads="1"/>
          </p:cNvPicPr>
          <p:nvPr>
            <p:ph idx="1"/>
          </p:nvPr>
        </p:nvPicPr>
        <p:blipFill>
          <a:blip r:embed="rId2" cstate="print"/>
          <a:srcRect/>
          <a:stretch>
            <a:fillRect/>
          </a:stretch>
        </p:blipFill>
        <p:spPr bwMode="auto">
          <a:xfrm>
            <a:off x="381000" y="381000"/>
            <a:ext cx="83820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
          </a:xfrm>
        </p:spPr>
        <p:txBody>
          <a:bodyPr>
            <a:normAutofit fontScale="90000"/>
          </a:bodyPr>
          <a:lstStyle/>
          <a:p>
            <a:r>
              <a:rPr lang="en-US" sz="2000" b="1" dirty="0" smtClean="0">
                <a:latin typeface="Bookman Old Style" pitchFamily="18" charset="0"/>
              </a:rPr>
              <a:t>Mechanics Of Orthogonal Cutting  </a:t>
            </a:r>
            <a:endParaRPr lang="en-US" sz="2000" b="1" dirty="0">
              <a:latin typeface="Bookman Old Style" pitchFamily="18" charset="0"/>
            </a:endParaRPr>
          </a:p>
        </p:txBody>
      </p:sp>
      <p:sp>
        <p:nvSpPr>
          <p:cNvPr id="6" name="Footer Placeholder 5"/>
          <p:cNvSpPr>
            <a:spLocks noGrp="1"/>
          </p:cNvSpPr>
          <p:nvPr>
            <p:ph type="ftr" sz="quarter" idx="11"/>
          </p:nvPr>
        </p:nvSpPr>
        <p:spPr>
          <a:xfrm>
            <a:off x="2438400" y="6569075"/>
            <a:ext cx="4191000" cy="365125"/>
          </a:xfrm>
        </p:spPr>
        <p:txBody>
          <a:bodyPr/>
          <a:lstStyle/>
          <a:p>
            <a:r>
              <a:rPr lang="en-US" dirty="0" smtClean="0"/>
              <a:t>Department of Mechanical Engineering , RYMEC, BALLARI</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
        <p:nvSpPr>
          <p:cNvPr id="8" name="Content Placeholder 7"/>
          <p:cNvSpPr>
            <a:spLocks noGrp="1"/>
          </p:cNvSpPr>
          <p:nvPr>
            <p:ph sz="half" idx="1"/>
          </p:nvPr>
        </p:nvSpPr>
        <p:spPr>
          <a:xfrm>
            <a:off x="228600" y="381000"/>
            <a:ext cx="4495800" cy="6172200"/>
          </a:xfrm>
        </p:spPr>
        <p:txBody>
          <a:bodyPr>
            <a:normAutofit lnSpcReduction="10000"/>
          </a:bodyPr>
          <a:lstStyle/>
          <a:p>
            <a:pPr algn="just"/>
            <a:r>
              <a:rPr lang="en-US" sz="1600" dirty="0" smtClean="0">
                <a:latin typeface="Bookman Old Style" pitchFamily="18" charset="0"/>
                <a:cs typeface="Times New Roman" pitchFamily="18" charset="0"/>
              </a:rPr>
              <a:t>When a cutting tool is forced to move against the rigidly held workpiece, the material of  the workpiece is stressed beyond its yield point causing  it to deform plastically &amp; Shear off.</a:t>
            </a:r>
          </a:p>
          <a:p>
            <a:pPr algn="just"/>
            <a:r>
              <a:rPr lang="en-US" sz="1600" dirty="0" smtClean="0">
                <a:latin typeface="Bookman Old Style" pitchFamily="18" charset="0"/>
                <a:cs typeface="Times New Roman" pitchFamily="18" charset="0"/>
              </a:rPr>
              <a:t>The plastic flow takes place in the localized region called </a:t>
            </a:r>
            <a:r>
              <a:rPr lang="en-US" sz="1600" b="1" dirty="0" smtClean="0">
                <a:latin typeface="Bookman Old Style" pitchFamily="18" charset="0"/>
                <a:cs typeface="Times New Roman" pitchFamily="18" charset="0"/>
              </a:rPr>
              <a:t>shear plane</a:t>
            </a:r>
            <a:r>
              <a:rPr lang="en-US" sz="1600" dirty="0" smtClean="0">
                <a:latin typeface="Bookman Old Style" pitchFamily="18" charset="0"/>
                <a:cs typeface="Times New Roman" pitchFamily="18" charset="0"/>
              </a:rPr>
              <a:t>.</a:t>
            </a:r>
          </a:p>
          <a:p>
            <a:pPr algn="just"/>
            <a:r>
              <a:rPr lang="en-US" sz="1600" dirty="0" smtClean="0">
                <a:latin typeface="Bookman Old Style" pitchFamily="18" charset="0"/>
                <a:cs typeface="Times New Roman" pitchFamily="18" charset="0"/>
              </a:rPr>
              <a:t>Sheared  portion of the metal begins to flow along the cutting tool face in the form of small pieces called </a:t>
            </a:r>
            <a:r>
              <a:rPr lang="en-US" sz="1600" b="1" dirty="0" smtClean="0">
                <a:latin typeface="Bookman Old Style" pitchFamily="18" charset="0"/>
                <a:cs typeface="Times New Roman" pitchFamily="18" charset="0"/>
              </a:rPr>
              <a:t>chips.</a:t>
            </a:r>
          </a:p>
          <a:p>
            <a:pPr algn="just"/>
            <a:r>
              <a:rPr lang="en-US" sz="1600" dirty="0" smtClean="0">
                <a:latin typeface="Bookman Old Style" pitchFamily="18" charset="0"/>
                <a:cs typeface="Times New Roman" pitchFamily="18" charset="0"/>
              </a:rPr>
              <a:t>work is done by cutting tool on the workpiece, &amp; more than 90 % of the energy is transformed into heat. </a:t>
            </a:r>
          </a:p>
          <a:p>
            <a:pPr algn="just"/>
            <a:r>
              <a:rPr lang="en-US" sz="1600" dirty="0" smtClean="0">
                <a:latin typeface="Bookman Old Style" pitchFamily="18" charset="0"/>
                <a:cs typeface="Times New Roman" pitchFamily="18" charset="0"/>
              </a:rPr>
              <a:t>The heat  is concentrated near the tip of the tool, such as raises the temperature of the tool, the workpiece, &amp; the shearing chips.</a:t>
            </a:r>
          </a:p>
          <a:p>
            <a:pPr algn="just"/>
            <a:r>
              <a:rPr lang="en-US" sz="1600" dirty="0" smtClean="0">
                <a:latin typeface="Bookman Old Style" pitchFamily="18" charset="0"/>
                <a:cs typeface="Times New Roman" pitchFamily="18" charset="0"/>
              </a:rPr>
              <a:t>As a result, the workpiece &amp; tool soften in the localized region. </a:t>
            </a:r>
          </a:p>
          <a:p>
            <a:pPr algn="just"/>
            <a:r>
              <a:rPr lang="en-US" sz="1600" dirty="0" smtClean="0">
                <a:latin typeface="Bookman Old Style" pitchFamily="18" charset="0"/>
                <a:cs typeface="Times New Roman" pitchFamily="18" charset="0"/>
              </a:rPr>
              <a:t>In some cases, cause the chip to weld to the cutting tool (unsuitable for machining) </a:t>
            </a:r>
          </a:p>
          <a:p>
            <a:pPr algn="just"/>
            <a:r>
              <a:rPr lang="en-US" sz="1600" dirty="0" smtClean="0">
                <a:latin typeface="Bookman Old Style" pitchFamily="18" charset="0"/>
                <a:cs typeface="Times New Roman" pitchFamily="18" charset="0"/>
              </a:rPr>
              <a:t>Hence cutting parameters, heat, wear of the tool forms basic features of cutting process.</a:t>
            </a:r>
          </a:p>
        </p:txBody>
      </p:sp>
      <p:pic>
        <p:nvPicPr>
          <p:cNvPr id="4" name="Picture 2"/>
          <p:cNvPicPr>
            <a:picLocks noGrp="1" noChangeAspect="1" noChangeArrowheads="1"/>
          </p:cNvPicPr>
          <p:nvPr>
            <p:ph sz="half" idx="2"/>
          </p:nvPr>
        </p:nvPicPr>
        <p:blipFill>
          <a:blip r:embed="rId2" cstate="print"/>
          <a:srcRect/>
          <a:stretch>
            <a:fillRect/>
          </a:stretch>
        </p:blipFill>
        <p:spPr bwMode="auto">
          <a:xfrm>
            <a:off x="4876800" y="1676400"/>
            <a:ext cx="3810000"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563562"/>
          </a:xfrm>
        </p:spPr>
        <p:txBody>
          <a:bodyPr>
            <a:normAutofit fontScale="90000"/>
          </a:bodyPr>
          <a:lstStyle/>
          <a:p>
            <a:r>
              <a:rPr lang="en-US" sz="2700" b="1" u="sng" dirty="0" smtClean="0">
                <a:solidFill>
                  <a:srgbClr val="FF0000"/>
                </a:solidFill>
                <a:latin typeface="Times New Roman" pitchFamily="18" charset="0"/>
                <a:cs typeface="Times New Roman" pitchFamily="18" charset="0"/>
              </a:rPr>
              <a:t/>
            </a:r>
            <a:br>
              <a:rPr lang="en-US" sz="2700" b="1" u="sng" dirty="0" smtClean="0">
                <a:solidFill>
                  <a:srgbClr val="FF0000"/>
                </a:solidFill>
                <a:latin typeface="Times New Roman" pitchFamily="18" charset="0"/>
                <a:cs typeface="Times New Roman" pitchFamily="18" charset="0"/>
              </a:rPr>
            </a:br>
            <a:r>
              <a:rPr lang="en-US" sz="2700" b="1" u="sng" dirty="0" smtClean="0">
                <a:solidFill>
                  <a:srgbClr val="FF0000"/>
                </a:solidFill>
                <a:latin typeface="Times New Roman" pitchFamily="18" charset="0"/>
                <a:cs typeface="Times New Roman" pitchFamily="18" charset="0"/>
              </a:rPr>
              <a:t/>
            </a:r>
            <a:br>
              <a:rPr lang="en-US" sz="2700" b="1" u="sng" dirty="0" smtClean="0">
                <a:solidFill>
                  <a:srgbClr val="FF0000"/>
                </a:solidFill>
                <a:latin typeface="Times New Roman" pitchFamily="18" charset="0"/>
                <a:cs typeface="Times New Roman" pitchFamily="18" charset="0"/>
              </a:rPr>
            </a:br>
            <a:r>
              <a:rPr lang="en-US" sz="2700" b="1" u="sng" dirty="0" smtClean="0">
                <a:solidFill>
                  <a:srgbClr val="FF0000"/>
                </a:solidFill>
                <a:latin typeface="Times New Roman" pitchFamily="18" charset="0"/>
                <a:cs typeface="Times New Roman" pitchFamily="18" charset="0"/>
              </a:rPr>
              <a:t>Metal Cutting &amp; Forming -18ME45A</a:t>
            </a:r>
            <a:r>
              <a:rPr lang="en-US" dirty="0" smtClean="0"/>
              <a:t/>
            </a:r>
            <a:br>
              <a:rPr lang="en-US" dirty="0" smtClean="0"/>
            </a:br>
            <a:endParaRPr lang="en-US" dirty="0"/>
          </a:p>
        </p:txBody>
      </p:sp>
      <p:sp>
        <p:nvSpPr>
          <p:cNvPr id="3" name="Content Placeholder 2"/>
          <p:cNvSpPr>
            <a:spLocks noGrp="1"/>
          </p:cNvSpPr>
          <p:nvPr>
            <p:ph idx="1"/>
          </p:nvPr>
        </p:nvSpPr>
        <p:spPr>
          <a:xfrm>
            <a:off x="228600" y="1143000"/>
            <a:ext cx="8686800" cy="4495800"/>
          </a:xfrm>
        </p:spPr>
        <p:txBody>
          <a:bodyPr>
            <a:normAutofit/>
          </a:bodyPr>
          <a:lstStyle/>
          <a:p>
            <a:pPr algn="just"/>
            <a:r>
              <a:rPr lang="en-US" sz="2200" b="1" dirty="0" smtClean="0">
                <a:latin typeface="Bookman Old Style" pitchFamily="18" charset="0"/>
              </a:rPr>
              <a:t>Syllabus of MCF covers basically -  2 Manufacturing Processes:</a:t>
            </a:r>
          </a:p>
          <a:p>
            <a:pPr algn="just">
              <a:buNone/>
            </a:pPr>
            <a:endParaRPr lang="en-US" sz="2200" b="1" dirty="0" smtClean="0">
              <a:latin typeface="Bookman Old Style" pitchFamily="18" charset="0"/>
            </a:endParaRPr>
          </a:p>
          <a:p>
            <a:pPr algn="just">
              <a:lnSpc>
                <a:spcPct val="150000"/>
              </a:lnSpc>
              <a:buNone/>
            </a:pPr>
            <a:r>
              <a:rPr lang="en-US" sz="2200" b="1" dirty="0" smtClean="0">
                <a:solidFill>
                  <a:srgbClr val="FF0000"/>
                </a:solidFill>
                <a:latin typeface="Bookman Old Style" pitchFamily="18" charset="0"/>
              </a:rPr>
              <a:t>        - Metal Cutting:                       - Metal Forming:</a:t>
            </a:r>
          </a:p>
          <a:p>
            <a:pPr algn="just">
              <a:lnSpc>
                <a:spcPct val="150000"/>
              </a:lnSpc>
            </a:pPr>
            <a:endParaRPr lang="en-US" sz="2200" b="1" dirty="0" smtClean="0">
              <a:solidFill>
                <a:srgbClr val="FF0000"/>
              </a:solidFill>
              <a:latin typeface="Bookman Old Style" pitchFamily="18" charset="0"/>
            </a:endParaRPr>
          </a:p>
          <a:p>
            <a:pPr algn="just">
              <a:lnSpc>
                <a:spcPct val="150000"/>
              </a:lnSpc>
            </a:pPr>
            <a:r>
              <a:rPr lang="en-US" sz="2200" b="1" dirty="0" smtClean="0">
                <a:solidFill>
                  <a:srgbClr val="FF0000"/>
                </a:solidFill>
                <a:latin typeface="Bookman Old Style" pitchFamily="18" charset="0"/>
              </a:rPr>
              <a:t>Module -1, Module - 2 and Module - 3 </a:t>
            </a:r>
            <a:r>
              <a:rPr lang="en-US" sz="2200" b="1" dirty="0" smtClean="0">
                <a:solidFill>
                  <a:srgbClr val="0000FF"/>
                </a:solidFill>
                <a:latin typeface="Bookman Old Style" pitchFamily="18" charset="0"/>
              </a:rPr>
              <a:t>: Metal Cutting.</a:t>
            </a:r>
          </a:p>
          <a:p>
            <a:pPr algn="just">
              <a:lnSpc>
                <a:spcPct val="150000"/>
              </a:lnSpc>
            </a:pPr>
            <a:r>
              <a:rPr lang="en-US" sz="2200" b="1" dirty="0" smtClean="0">
                <a:solidFill>
                  <a:srgbClr val="FF0000"/>
                </a:solidFill>
                <a:latin typeface="Bookman Old Style" pitchFamily="18" charset="0"/>
              </a:rPr>
              <a:t>Module - 4 and Module – 5 </a:t>
            </a:r>
            <a:r>
              <a:rPr lang="en-US" sz="2200" b="1" dirty="0" smtClean="0">
                <a:solidFill>
                  <a:srgbClr val="0000FF"/>
                </a:solidFill>
                <a:latin typeface="Bookman Old Style" pitchFamily="18" charset="0"/>
              </a:rPr>
              <a:t>: Metal Forming.</a:t>
            </a:r>
          </a:p>
          <a:p>
            <a:endParaRPr lang="en-US" sz="2200" dirty="0">
              <a:latin typeface="Bookman Old Style"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
        <p:nvSpPr>
          <p:cNvPr id="7" name="Footer Placeholder 6"/>
          <p:cNvSpPr>
            <a:spLocks noGrp="1"/>
          </p:cNvSpPr>
          <p:nvPr>
            <p:ph type="ftr" sz="quarter" idx="11"/>
          </p:nvPr>
        </p:nvSpPr>
        <p:spPr/>
        <p:txBody>
          <a:bodyPr/>
          <a:lstStyle/>
          <a:p>
            <a:r>
              <a:rPr lang="en-US" smtClean="0"/>
              <a:t>Department of Mechanical Engineering , RYMEC, BALLARI</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487362"/>
          </a:xfrm>
        </p:spPr>
        <p:txBody>
          <a:bodyPr>
            <a:normAutofit/>
          </a:bodyPr>
          <a:lstStyle/>
          <a:p>
            <a:r>
              <a:rPr lang="en-US" sz="2000" b="1" dirty="0" smtClean="0">
                <a:latin typeface="Bookman Old Style" pitchFamily="18" charset="0"/>
              </a:rPr>
              <a:t>CHIP FORMATION</a:t>
            </a:r>
          </a:p>
        </p:txBody>
      </p:sp>
      <p:sp>
        <p:nvSpPr>
          <p:cNvPr id="6" name="Subtitle 5"/>
          <p:cNvSpPr>
            <a:spLocks noGrp="1"/>
          </p:cNvSpPr>
          <p:nvPr>
            <p:ph idx="1"/>
          </p:nvPr>
        </p:nvSpPr>
        <p:spPr>
          <a:xfrm>
            <a:off x="457200" y="838200"/>
            <a:ext cx="8229600" cy="5287963"/>
          </a:xfrm>
        </p:spPr>
        <p:txBody>
          <a:bodyPr>
            <a:normAutofit/>
          </a:bodyPr>
          <a:lstStyle/>
          <a:p>
            <a:pPr algn="just">
              <a:lnSpc>
                <a:spcPct val="150000"/>
              </a:lnSpc>
            </a:pPr>
            <a:r>
              <a:rPr lang="en-US" sz="2000" dirty="0" smtClean="0">
                <a:latin typeface="Bookman Old Style" pitchFamily="18" charset="0"/>
                <a:cs typeface="Times New Roman" pitchFamily="18" charset="0"/>
              </a:rPr>
              <a:t>All machining process involve formation of chips by deforming the work material on the surface of the job with the help of cutting tool. </a:t>
            </a:r>
          </a:p>
          <a:p>
            <a:pPr algn="just">
              <a:lnSpc>
                <a:spcPct val="150000"/>
              </a:lnSpc>
            </a:pPr>
            <a:r>
              <a:rPr lang="en-US" sz="2000" dirty="0" smtClean="0">
                <a:latin typeface="Bookman Old Style" pitchFamily="18" charset="0"/>
                <a:cs typeface="Times New Roman" pitchFamily="18" charset="0"/>
              </a:rPr>
              <a:t>Depending upon the tool geometry , cutting  conditions and work material , a large variety of chip shapes and sizes are produced during different  machining operations.</a:t>
            </a:r>
          </a:p>
          <a:p>
            <a:pPr algn="just">
              <a:lnSpc>
                <a:spcPct val="150000"/>
              </a:lnSpc>
            </a:pPr>
            <a:r>
              <a:rPr lang="en-US" sz="2000" dirty="0" smtClean="0">
                <a:latin typeface="Bookman Old Style" pitchFamily="18" charset="0"/>
                <a:cs typeface="Times New Roman" pitchFamily="18" charset="0"/>
              </a:rPr>
              <a:t>Chip formed indicates the deformation suffered by the work  material and the surface quality produced during cutting.</a:t>
            </a:r>
          </a:p>
          <a:p>
            <a:pPr algn="just">
              <a:lnSpc>
                <a:spcPct val="150000"/>
              </a:lnSpc>
            </a:pPr>
            <a:r>
              <a:rPr lang="en-US" sz="2000" dirty="0" smtClean="0">
                <a:latin typeface="Bookman Old Style" pitchFamily="18" charset="0"/>
                <a:cs typeface="Times New Roman" pitchFamily="18" charset="0"/>
              </a:rPr>
              <a:t>Also Cutting fluid affects the temperature and friction at the chip-tool interface and work -tool interface.</a:t>
            </a:r>
          </a:p>
          <a:p>
            <a:pPr algn="l">
              <a:buNone/>
            </a:pPr>
            <a:endParaRPr lang="en-US" dirty="0"/>
          </a:p>
        </p:txBody>
      </p:sp>
      <p:sp>
        <p:nvSpPr>
          <p:cNvPr id="4" name="Footer Placeholder 3"/>
          <p:cNvSpPr>
            <a:spLocks noGrp="1"/>
          </p:cNvSpPr>
          <p:nvPr>
            <p:ph type="ftr" sz="quarter" idx="11"/>
          </p:nvPr>
        </p:nvSpPr>
        <p:spPr>
          <a:xfrm>
            <a:off x="2590800" y="6356350"/>
            <a:ext cx="4191000" cy="365125"/>
          </a:xfrm>
        </p:spPr>
        <p:txBody>
          <a:bodyPr/>
          <a:lstStyle/>
          <a:p>
            <a:r>
              <a:rPr lang="en-US" dirty="0" smtClean="0"/>
              <a:t>Department of Mechanical Engineering , RYMEC, BALLARI</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258762"/>
          </a:xfrm>
        </p:spPr>
        <p:txBody>
          <a:bodyPr>
            <a:noAutofit/>
          </a:bodyPr>
          <a:lstStyle/>
          <a:p>
            <a:r>
              <a:rPr lang="en-US" sz="2000" b="1" dirty="0" smtClean="0">
                <a:latin typeface="Bookman Old Style" pitchFamily="18" charset="0"/>
              </a:rPr>
              <a:t>MECHANICS – Chip Formation </a:t>
            </a:r>
            <a:endParaRPr lang="en-US" sz="2000" b="1" dirty="0">
              <a:latin typeface="Bookman Old Style" pitchFamily="18" charset="0"/>
            </a:endParaRPr>
          </a:p>
        </p:txBody>
      </p:sp>
      <p:sp>
        <p:nvSpPr>
          <p:cNvPr id="3" name="Content Placeholder 2"/>
          <p:cNvSpPr>
            <a:spLocks noGrp="1"/>
          </p:cNvSpPr>
          <p:nvPr>
            <p:ph idx="1"/>
          </p:nvPr>
        </p:nvSpPr>
        <p:spPr>
          <a:xfrm>
            <a:off x="457200" y="533400"/>
            <a:ext cx="8229600" cy="5638800"/>
          </a:xfrm>
        </p:spPr>
        <p:txBody>
          <a:bodyPr>
            <a:normAutofit fontScale="92500"/>
          </a:bodyPr>
          <a:lstStyle/>
          <a:p>
            <a:pPr algn="just">
              <a:lnSpc>
                <a:spcPct val="170000"/>
              </a:lnSpc>
            </a:pPr>
            <a:r>
              <a:rPr lang="en-US" sz="1900" dirty="0" smtClean="0">
                <a:latin typeface="Bookman Old Style" pitchFamily="18" charset="0"/>
              </a:rPr>
              <a:t>When the cutting tool is forced to move against the workpiece, the tool exerts a compressive force on the workpiece. </a:t>
            </a:r>
          </a:p>
          <a:p>
            <a:pPr algn="just">
              <a:lnSpc>
                <a:spcPct val="170000"/>
              </a:lnSpc>
            </a:pPr>
            <a:r>
              <a:rPr lang="en-US" sz="1900" dirty="0" smtClean="0">
                <a:latin typeface="Bookman Old Style" pitchFamily="18" charset="0"/>
              </a:rPr>
              <a:t>The material of the workpiece is stressed beyond its yield point causing it to deform plastically and shear off. </a:t>
            </a:r>
          </a:p>
          <a:p>
            <a:pPr algn="just">
              <a:lnSpc>
                <a:spcPct val="170000"/>
              </a:lnSpc>
            </a:pPr>
            <a:r>
              <a:rPr lang="en-US" sz="1900" dirty="0" smtClean="0">
                <a:latin typeface="Bookman Old Style" pitchFamily="18" charset="0"/>
              </a:rPr>
              <a:t>The plastic flow take place in the localized region called Shear plane.</a:t>
            </a:r>
          </a:p>
          <a:p>
            <a:pPr algn="just">
              <a:lnSpc>
                <a:spcPct val="170000"/>
              </a:lnSpc>
            </a:pPr>
            <a:r>
              <a:rPr lang="en-US" sz="1900" dirty="0" smtClean="0">
                <a:latin typeface="Bookman Old Style" pitchFamily="18" charset="0"/>
              </a:rPr>
              <a:t>The sheared portion of the metal begins to flow along cutting tool face in the form a small pieces called </a:t>
            </a:r>
            <a:r>
              <a:rPr lang="en-US" sz="1900" b="1" dirty="0" smtClean="0">
                <a:latin typeface="Bookman Old Style" pitchFamily="18" charset="0"/>
              </a:rPr>
              <a:t>chips </a:t>
            </a:r>
            <a:r>
              <a:rPr lang="en-US" sz="1900" dirty="0" smtClean="0">
                <a:latin typeface="Bookman Old Style" pitchFamily="18" charset="0"/>
              </a:rPr>
              <a:t>as advancing tool continues to remove the workpiece metal along the shear plane</a:t>
            </a:r>
            <a:r>
              <a:rPr lang="en-US" sz="1900" b="1" dirty="0" smtClean="0">
                <a:latin typeface="Bookman Old Style" pitchFamily="18" charset="0"/>
              </a:rPr>
              <a:t>.</a:t>
            </a:r>
          </a:p>
          <a:p>
            <a:pPr algn="just">
              <a:lnSpc>
                <a:spcPct val="170000"/>
              </a:lnSpc>
            </a:pPr>
            <a:r>
              <a:rPr lang="en-US" sz="1900" dirty="0" smtClean="0">
                <a:latin typeface="Bookman Old Style" pitchFamily="18" charset="0"/>
              </a:rPr>
              <a:t>Mechanism involves two phases:</a:t>
            </a:r>
          </a:p>
          <a:p>
            <a:pPr algn="just">
              <a:lnSpc>
                <a:spcPct val="170000"/>
              </a:lnSpc>
              <a:buNone/>
            </a:pPr>
            <a:r>
              <a:rPr lang="en-US" sz="1900" dirty="0" smtClean="0">
                <a:latin typeface="Bookman Old Style" pitchFamily="18" charset="0"/>
              </a:rPr>
              <a:t>                 1. Primary shear zone</a:t>
            </a:r>
          </a:p>
          <a:p>
            <a:pPr algn="just">
              <a:lnSpc>
                <a:spcPct val="170000"/>
              </a:lnSpc>
              <a:buNone/>
            </a:pPr>
            <a:r>
              <a:rPr lang="en-US" sz="1900" dirty="0" smtClean="0">
                <a:latin typeface="Bookman Old Style" pitchFamily="18" charset="0"/>
              </a:rPr>
              <a:t>                 2. Secondary shear zone</a:t>
            </a:r>
          </a:p>
          <a:p>
            <a:pPr algn="just">
              <a:lnSpc>
                <a:spcPct val="170000"/>
              </a:lnSpc>
            </a:pPr>
            <a:endParaRPr lang="en-US" sz="20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6" name="Footer Placeholder 5"/>
          <p:cNvSpPr>
            <a:spLocks noGrp="1"/>
          </p:cNvSpPr>
          <p:nvPr>
            <p:ph type="ftr" sz="quarter" idx="11"/>
          </p:nvPr>
        </p:nvSpPr>
        <p:spPr>
          <a:xfrm>
            <a:off x="2590800" y="6356350"/>
            <a:ext cx="4191000" cy="365125"/>
          </a:xfrm>
        </p:spPr>
        <p:txBody>
          <a:bodyPr/>
          <a:lstStyle/>
          <a:p>
            <a:r>
              <a:rPr lang="en-US" dirty="0" smtClean="0"/>
              <a:t>Department of Mechanical Engineering , RYMEC, BALLARI</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sz="half" idx="1"/>
          </p:nvPr>
        </p:nvSpPr>
        <p:spPr>
          <a:xfrm>
            <a:off x="304800" y="381000"/>
            <a:ext cx="4724400" cy="6019800"/>
          </a:xfrm>
        </p:spPr>
        <p:txBody>
          <a:bodyPr>
            <a:normAutofit fontScale="85000" lnSpcReduction="20000"/>
          </a:bodyPr>
          <a:lstStyle/>
          <a:p>
            <a:pPr>
              <a:buNone/>
            </a:pPr>
            <a:r>
              <a:rPr lang="en-US" dirty="0" smtClean="0"/>
              <a:t> </a:t>
            </a:r>
            <a:r>
              <a:rPr lang="en-US" b="1" dirty="0" smtClean="0">
                <a:latin typeface="Bookman Old Style" pitchFamily="18" charset="0"/>
              </a:rPr>
              <a:t>Primary Shear Zone:</a:t>
            </a:r>
          </a:p>
          <a:p>
            <a:pPr algn="just">
              <a:lnSpc>
                <a:spcPct val="150000"/>
              </a:lnSpc>
            </a:pPr>
            <a:r>
              <a:rPr lang="en-US" sz="2000" dirty="0" smtClean="0">
                <a:latin typeface="Bookman Old Style" pitchFamily="18" charset="0"/>
                <a:cs typeface="Times New Roman" pitchFamily="18" charset="0"/>
              </a:rPr>
              <a:t>As the tool is forced into the work material the chip is formed by shear deformation within a thin shear zone, calling as Primary Shear Zone.</a:t>
            </a:r>
          </a:p>
          <a:p>
            <a:pPr algn="just">
              <a:lnSpc>
                <a:spcPct val="150000"/>
              </a:lnSpc>
            </a:pPr>
            <a:r>
              <a:rPr lang="en-US" sz="2000" dirty="0" smtClean="0">
                <a:latin typeface="Bookman Old Style" pitchFamily="18" charset="0"/>
                <a:cs typeface="Times New Roman" pitchFamily="18" charset="0"/>
              </a:rPr>
              <a:t>Which is oriented at angle Ø with the surface of the work. </a:t>
            </a:r>
          </a:p>
          <a:p>
            <a:pPr algn="just">
              <a:lnSpc>
                <a:spcPct val="150000"/>
              </a:lnSpc>
            </a:pPr>
            <a:r>
              <a:rPr lang="en-US" sz="2000" dirty="0" smtClean="0">
                <a:latin typeface="Bookman Old Style" pitchFamily="18" charset="0"/>
                <a:cs typeface="Times New Roman" pitchFamily="18" charset="0"/>
              </a:rPr>
              <a:t>Failure of material due to plastic deformation occur at the cutting edge of the tool , resulting in the separation of chip from parent material.</a:t>
            </a:r>
          </a:p>
          <a:p>
            <a:pPr algn="just">
              <a:lnSpc>
                <a:spcPct val="150000"/>
              </a:lnSpc>
            </a:pPr>
            <a:r>
              <a:rPr lang="en-US" sz="2000" dirty="0" smtClean="0">
                <a:latin typeface="Bookman Old Style" pitchFamily="18" charset="0"/>
                <a:cs typeface="Times New Roman" pitchFamily="18" charset="0"/>
              </a:rPr>
              <a:t>More mechanical energy consumed here.</a:t>
            </a:r>
          </a:p>
          <a:p>
            <a:pPr algn="just">
              <a:lnSpc>
                <a:spcPct val="150000"/>
              </a:lnSpc>
            </a:pPr>
            <a:r>
              <a:rPr lang="en-US" sz="2000" dirty="0" smtClean="0">
                <a:latin typeface="Bookman Old Style" pitchFamily="18" charset="0"/>
                <a:cs typeface="Times New Roman" pitchFamily="18" charset="0"/>
              </a:rPr>
              <a:t>Thickness of shear zone  will be of  few thousands of an inch.</a:t>
            </a:r>
          </a:p>
          <a:p>
            <a:pPr algn="just">
              <a:lnSpc>
                <a:spcPct val="150000"/>
              </a:lnSpc>
            </a:pPr>
            <a:r>
              <a:rPr lang="en-US" sz="2000" dirty="0" smtClean="0">
                <a:latin typeface="Bookman Old Style" pitchFamily="18" charset="0"/>
                <a:cs typeface="Times New Roman" pitchFamily="18" charset="0"/>
              </a:rPr>
              <a:t>Since it is thin, we can refer as plane. </a:t>
            </a:r>
          </a:p>
          <a:p>
            <a:pPr algn="just"/>
            <a:endParaRPr lang="en-US" sz="2000" dirty="0" smtClean="0"/>
          </a:p>
          <a:p>
            <a:endParaRPr lang="en-US" dirty="0" smtClean="0"/>
          </a:p>
          <a:p>
            <a:endParaRPr lang="en-US" dirty="0"/>
          </a:p>
        </p:txBody>
      </p:sp>
      <p:pic>
        <p:nvPicPr>
          <p:cNvPr id="10" name="Content Placeholder 9"/>
          <p:cNvPicPr>
            <a:picLocks noGrp="1" noChangeAspect="1" noChangeArrowheads="1"/>
          </p:cNvPicPr>
          <p:nvPr>
            <p:ph sz="half" idx="2"/>
          </p:nvPr>
        </p:nvPicPr>
        <p:blipFill>
          <a:blip r:embed="rId2"/>
          <a:srcRect/>
          <a:stretch>
            <a:fillRect/>
          </a:stretch>
        </p:blipFill>
        <p:spPr bwMode="auto">
          <a:xfrm>
            <a:off x="5105400" y="762000"/>
            <a:ext cx="4038600" cy="39624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Department of Mechanical Engineering , RYMEC, BALLARI</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sz="half" idx="1"/>
          </p:nvPr>
        </p:nvSpPr>
        <p:spPr>
          <a:xfrm>
            <a:off x="152400" y="152400"/>
            <a:ext cx="4876800" cy="6019800"/>
          </a:xfrm>
        </p:spPr>
        <p:txBody>
          <a:bodyPr/>
          <a:lstStyle/>
          <a:p>
            <a:pPr>
              <a:buNone/>
            </a:pPr>
            <a:r>
              <a:rPr lang="en-US" sz="2400" b="1" dirty="0" smtClean="0">
                <a:latin typeface="Bookman Old Style" pitchFamily="18" charset="0"/>
              </a:rPr>
              <a:t>Secondary Shear Zone</a:t>
            </a:r>
          </a:p>
          <a:p>
            <a:pPr algn="just">
              <a:lnSpc>
                <a:spcPct val="130000"/>
              </a:lnSpc>
            </a:pPr>
            <a:r>
              <a:rPr lang="en-US" sz="1700" dirty="0" smtClean="0">
                <a:latin typeface="Bookman Old Style" pitchFamily="18" charset="0"/>
                <a:cs typeface="Times New Roman" pitchFamily="18" charset="0"/>
              </a:rPr>
              <a:t>Secondary shear action occurs in the chip after it has been formed.</a:t>
            </a:r>
          </a:p>
          <a:p>
            <a:pPr algn="just">
              <a:lnSpc>
                <a:spcPct val="130000"/>
              </a:lnSpc>
            </a:pPr>
            <a:r>
              <a:rPr lang="en-US" sz="1700" dirty="0" smtClean="0">
                <a:latin typeface="Bookman Old Style" pitchFamily="18" charset="0"/>
                <a:cs typeface="Times New Roman" pitchFamily="18" charset="0"/>
              </a:rPr>
              <a:t>This results from the friction between chip and tool as the chip slide along the rake face of the tool.</a:t>
            </a:r>
          </a:p>
          <a:p>
            <a:pPr algn="just">
              <a:lnSpc>
                <a:spcPct val="130000"/>
              </a:lnSpc>
            </a:pPr>
            <a:r>
              <a:rPr lang="en-US" sz="1700" dirty="0" smtClean="0">
                <a:latin typeface="Bookman Old Style" pitchFamily="18" charset="0"/>
                <a:cs typeface="Times New Roman" pitchFamily="18" charset="0"/>
              </a:rPr>
              <a:t>Its effect increases with increased friction between tool and chip.</a:t>
            </a:r>
          </a:p>
          <a:p>
            <a:pPr algn="just">
              <a:lnSpc>
                <a:spcPct val="130000"/>
              </a:lnSpc>
            </a:pPr>
            <a:r>
              <a:rPr lang="en-US" sz="1700" dirty="0" smtClean="0">
                <a:latin typeface="Bookman Old Style" pitchFamily="18" charset="0"/>
                <a:cs typeface="Times New Roman" pitchFamily="18" charset="0"/>
              </a:rPr>
              <a:t>This zone basically affected by </a:t>
            </a:r>
          </a:p>
          <a:p>
            <a:pPr algn="just">
              <a:lnSpc>
                <a:spcPct val="130000"/>
              </a:lnSpc>
            </a:pPr>
            <a:r>
              <a:rPr lang="en-US" sz="1700" dirty="0" smtClean="0">
                <a:latin typeface="Bookman Old Style" pitchFamily="18" charset="0"/>
                <a:cs typeface="Times New Roman" pitchFamily="18" charset="0"/>
              </a:rPr>
              <a:t>             1. Type of material being deformed.</a:t>
            </a:r>
          </a:p>
          <a:p>
            <a:pPr algn="just">
              <a:lnSpc>
                <a:spcPct val="130000"/>
              </a:lnSpc>
            </a:pPr>
            <a:r>
              <a:rPr lang="en-US" sz="1700" dirty="0" smtClean="0">
                <a:latin typeface="Bookman Old Style" pitchFamily="18" charset="0"/>
                <a:cs typeface="Times New Roman" pitchFamily="18" charset="0"/>
              </a:rPr>
              <a:t>             2. cutting conditions of operation.</a:t>
            </a:r>
          </a:p>
          <a:p>
            <a:pPr algn="just">
              <a:buNone/>
            </a:pPr>
            <a:r>
              <a:rPr lang="en-US" sz="2000" dirty="0" smtClean="0"/>
              <a:t> </a:t>
            </a:r>
          </a:p>
          <a:p>
            <a:pPr algn="just"/>
            <a:endParaRPr lang="en-US" sz="2000" dirty="0" smtClean="0"/>
          </a:p>
        </p:txBody>
      </p:sp>
      <p:pic>
        <p:nvPicPr>
          <p:cNvPr id="7" name="Content Placeholder 9"/>
          <p:cNvPicPr>
            <a:picLocks noGrp="1" noChangeAspect="1" noChangeArrowheads="1"/>
          </p:cNvPicPr>
          <p:nvPr>
            <p:ph sz="half" idx="2"/>
          </p:nvPr>
        </p:nvPicPr>
        <p:blipFill>
          <a:blip r:embed="rId2"/>
          <a:srcRect/>
          <a:stretch>
            <a:fillRect/>
          </a:stretch>
        </p:blipFill>
        <p:spPr bwMode="auto">
          <a:xfrm>
            <a:off x="5105400" y="1447800"/>
            <a:ext cx="4038600" cy="2708238"/>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6" name="Footer Placeholder 5"/>
          <p:cNvSpPr>
            <a:spLocks noGrp="1"/>
          </p:cNvSpPr>
          <p:nvPr>
            <p:ph type="ftr" sz="quarter" idx="11"/>
          </p:nvPr>
        </p:nvSpPr>
        <p:spPr>
          <a:xfrm>
            <a:off x="2590800" y="6356350"/>
            <a:ext cx="3962400" cy="365125"/>
          </a:xfrm>
        </p:spPr>
        <p:txBody>
          <a:bodyPr/>
          <a:lstStyle/>
          <a:p>
            <a:r>
              <a:rPr lang="en-US" dirty="0" smtClean="0"/>
              <a:t>Department of Mechanical Engineering , RYMEC, BALLARI</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200" b="1" dirty="0" smtClean="0">
                <a:latin typeface="Bookman Old Style" pitchFamily="18" charset="0"/>
              </a:rPr>
              <a:t>Idealized Conditions Before Chip Forming </a:t>
            </a:r>
            <a:endParaRPr lang="en-US" sz="2200" b="1" dirty="0">
              <a:latin typeface="Bookman Old Style" pitchFamily="18" charset="0"/>
            </a:endParaRPr>
          </a:p>
        </p:txBody>
      </p:sp>
      <p:sp>
        <p:nvSpPr>
          <p:cNvPr id="5" name="Content Placeholder 4"/>
          <p:cNvSpPr>
            <a:spLocks noGrp="1"/>
          </p:cNvSpPr>
          <p:nvPr>
            <p:ph idx="1"/>
          </p:nvPr>
        </p:nvSpPr>
        <p:spPr>
          <a:xfrm>
            <a:off x="304800" y="1219200"/>
            <a:ext cx="8610600" cy="4953000"/>
          </a:xfrm>
        </p:spPr>
        <p:txBody>
          <a:bodyPr>
            <a:normAutofit fontScale="85000" lnSpcReduction="10000"/>
          </a:bodyPr>
          <a:lstStyle/>
          <a:p>
            <a:pPr algn="just">
              <a:lnSpc>
                <a:spcPct val="200000"/>
              </a:lnSpc>
            </a:pPr>
            <a:r>
              <a:rPr lang="en-IN" sz="2000" dirty="0" smtClean="0">
                <a:latin typeface="Bookman Old Style" pitchFamily="18" charset="0"/>
                <a:cs typeface="Times New Roman" pitchFamily="18" charset="0"/>
              </a:rPr>
              <a:t>The tool is perfectly sharp and there is no contact along the flank face.</a:t>
            </a:r>
          </a:p>
          <a:p>
            <a:pPr algn="just">
              <a:lnSpc>
                <a:spcPct val="200000"/>
              </a:lnSpc>
            </a:pPr>
            <a:r>
              <a:rPr lang="en-IN" sz="2000" dirty="0" smtClean="0">
                <a:latin typeface="Bookman Old Style" pitchFamily="18" charset="0"/>
                <a:cs typeface="Times New Roman" pitchFamily="18" charset="0"/>
              </a:rPr>
              <a:t>The cutting edge is a straight line perpendicular to the motion and generates a plane surface as the work moves past it.</a:t>
            </a:r>
          </a:p>
          <a:p>
            <a:pPr algn="just">
              <a:lnSpc>
                <a:spcPct val="200000"/>
              </a:lnSpc>
            </a:pPr>
            <a:r>
              <a:rPr lang="en-IN" sz="2000" dirty="0" smtClean="0">
                <a:latin typeface="Bookman Old Style" pitchFamily="18" charset="0"/>
                <a:cs typeface="Times New Roman" pitchFamily="18" charset="0"/>
              </a:rPr>
              <a:t>Width of tool is greater than width of work piece.</a:t>
            </a:r>
          </a:p>
          <a:p>
            <a:pPr algn="just">
              <a:lnSpc>
                <a:spcPct val="200000"/>
              </a:lnSpc>
            </a:pPr>
            <a:r>
              <a:rPr lang="en-IN" sz="2000" dirty="0" smtClean="0">
                <a:latin typeface="Bookman Old Style" pitchFamily="18" charset="0"/>
                <a:cs typeface="Times New Roman" pitchFamily="18" charset="0"/>
              </a:rPr>
              <a:t>There is no side movement of the chip in either direction.</a:t>
            </a:r>
          </a:p>
          <a:p>
            <a:pPr algn="just">
              <a:lnSpc>
                <a:spcPct val="200000"/>
              </a:lnSpc>
            </a:pPr>
            <a:r>
              <a:rPr lang="en-IN" sz="2000" dirty="0" smtClean="0">
                <a:latin typeface="Bookman Old Style" pitchFamily="18" charset="0"/>
                <a:cs typeface="Times New Roman" pitchFamily="18" charset="0"/>
              </a:rPr>
              <a:t>The work piece moves with a uniform velocity related to the tool. </a:t>
            </a:r>
          </a:p>
          <a:p>
            <a:pPr algn="just">
              <a:lnSpc>
                <a:spcPct val="200000"/>
              </a:lnSpc>
            </a:pPr>
            <a:r>
              <a:rPr lang="en-IN" sz="2000" dirty="0" smtClean="0">
                <a:latin typeface="Bookman Old Style" pitchFamily="18" charset="0"/>
                <a:cs typeface="Times New Roman" pitchFamily="18" charset="0"/>
              </a:rPr>
              <a:t>The stresses on the shear plane are uniformly distributed.   </a:t>
            </a:r>
            <a:br>
              <a:rPr lang="en-IN" sz="2000" dirty="0" smtClean="0">
                <a:latin typeface="Bookman Old Style" pitchFamily="18" charset="0"/>
                <a:cs typeface="Times New Roman" pitchFamily="18" charset="0"/>
              </a:rPr>
            </a:br>
            <a:endParaRPr lang="en-US" sz="2000" dirty="0" smtClean="0">
              <a:latin typeface="Bookman Old Style"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6" name="Footer Placeholder 5"/>
          <p:cNvSpPr>
            <a:spLocks noGrp="1"/>
          </p:cNvSpPr>
          <p:nvPr>
            <p:ph type="ftr" sz="quarter" idx="11"/>
          </p:nvPr>
        </p:nvSpPr>
        <p:spPr/>
        <p:txBody>
          <a:bodyPr/>
          <a:lstStyle/>
          <a:p>
            <a:r>
              <a:rPr lang="en-US" smtClean="0"/>
              <a:t>Department of Mechanical Engineering , RYMEC, BALLARI</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563562"/>
          </a:xfrm>
        </p:spPr>
        <p:txBody>
          <a:bodyPr>
            <a:normAutofit/>
          </a:bodyPr>
          <a:lstStyle/>
          <a:p>
            <a:r>
              <a:rPr lang="en-US" sz="2400" b="1" dirty="0" smtClean="0">
                <a:latin typeface="Bookman Old Style" pitchFamily="18" charset="0"/>
              </a:rPr>
              <a:t>Types Of Chips</a:t>
            </a:r>
            <a:endParaRPr lang="en-US" sz="2400" b="1" dirty="0">
              <a:latin typeface="Bookman Old Style"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733425" y="2438400"/>
            <a:ext cx="1857375" cy="2057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267075" y="2362200"/>
            <a:ext cx="2066925" cy="21621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296025" y="2362200"/>
            <a:ext cx="1933575" cy="21717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sp>
        <p:nvSpPr>
          <p:cNvPr id="7" name="Footer Placeholder 6"/>
          <p:cNvSpPr>
            <a:spLocks noGrp="1"/>
          </p:cNvSpPr>
          <p:nvPr>
            <p:ph type="ftr" sz="quarter" idx="11"/>
          </p:nvPr>
        </p:nvSpPr>
        <p:spPr>
          <a:xfrm>
            <a:off x="1905000" y="6356350"/>
            <a:ext cx="5105400" cy="365125"/>
          </a:xfrm>
        </p:spPr>
        <p:txBody>
          <a:bodyPr/>
          <a:lstStyle/>
          <a:p>
            <a:r>
              <a:rPr lang="en-US" dirty="0" smtClean="0"/>
              <a:t>Department of Mechanical Engineering , RYMEC, BALLARI</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304800"/>
          </a:xfrm>
        </p:spPr>
        <p:txBody>
          <a:bodyPr>
            <a:normAutofit fontScale="90000"/>
          </a:bodyPr>
          <a:lstStyle/>
          <a:p>
            <a:r>
              <a:rPr lang="en-US" sz="2000" b="1" dirty="0" smtClean="0">
                <a:latin typeface="Bookman Old Style" pitchFamily="18" charset="0"/>
              </a:rPr>
              <a:t>Continuous Chips </a:t>
            </a:r>
            <a:endParaRPr lang="en-US" sz="2000" b="1" dirty="0">
              <a:latin typeface="Bookman Old Style" pitchFamily="18" charset="0"/>
            </a:endParaRPr>
          </a:p>
        </p:txBody>
      </p:sp>
      <p:sp>
        <p:nvSpPr>
          <p:cNvPr id="5" name="Footer Placeholder 4"/>
          <p:cNvSpPr>
            <a:spLocks noGrp="1"/>
          </p:cNvSpPr>
          <p:nvPr>
            <p:ph type="ftr" sz="quarter" idx="11"/>
          </p:nvPr>
        </p:nvSpPr>
        <p:spPr/>
        <p:txBody>
          <a:bodyPr/>
          <a:lstStyle/>
          <a:p>
            <a:r>
              <a:rPr lang="en-US" smtClean="0"/>
              <a:t>Department of Mechanical Engineering , RYMEC, BALLARI</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pic>
        <p:nvPicPr>
          <p:cNvPr id="10" name="Picture 5"/>
          <p:cNvPicPr>
            <a:picLocks noGrp="1" noChangeAspect="1" noChangeArrowheads="1"/>
          </p:cNvPicPr>
          <p:nvPr>
            <p:ph sz="half" idx="2"/>
          </p:nvPr>
        </p:nvPicPr>
        <p:blipFill>
          <a:blip r:embed="rId2" cstate="print"/>
          <a:stretch>
            <a:fillRect/>
          </a:stretch>
        </p:blipFill>
        <p:spPr bwMode="auto">
          <a:xfrm>
            <a:off x="6262435" y="1143000"/>
            <a:ext cx="2576765" cy="4953000"/>
          </a:xfrm>
          <a:prstGeom prst="rect">
            <a:avLst/>
          </a:prstGeom>
          <a:noFill/>
          <a:ln w="9525">
            <a:noFill/>
            <a:miter lim="800000"/>
            <a:headEnd/>
            <a:tailEnd/>
          </a:ln>
          <a:effectLst/>
        </p:spPr>
      </p:pic>
      <p:sp>
        <p:nvSpPr>
          <p:cNvPr id="11" name="Content Placeholder 10"/>
          <p:cNvSpPr>
            <a:spLocks noGrp="1"/>
          </p:cNvSpPr>
          <p:nvPr>
            <p:ph sz="half" idx="1"/>
          </p:nvPr>
        </p:nvSpPr>
        <p:spPr>
          <a:xfrm>
            <a:off x="304800" y="533400"/>
            <a:ext cx="5715000" cy="5715000"/>
          </a:xfrm>
        </p:spPr>
        <p:txBody>
          <a:bodyPr>
            <a:normAutofit lnSpcReduction="10000"/>
          </a:bodyPr>
          <a:lstStyle/>
          <a:p>
            <a:pPr algn="just"/>
            <a:r>
              <a:rPr lang="en-US" sz="1700" dirty="0" smtClean="0">
                <a:latin typeface="Bookman Old Style" pitchFamily="18" charset="0"/>
                <a:cs typeface="Times New Roman" pitchFamily="18" charset="0"/>
              </a:rPr>
              <a:t>When a workpiece is ductile , fracture will not occur in the shear plane,, &amp; the chips comes off in the form of a long string or ribbon like with a smooth shining surface.</a:t>
            </a:r>
          </a:p>
          <a:p>
            <a:pPr algn="just"/>
            <a:r>
              <a:rPr lang="en-US" sz="1700" dirty="0" smtClean="0">
                <a:latin typeface="Bookman Old Style" pitchFamily="18" charset="0"/>
                <a:cs typeface="Times New Roman" pitchFamily="18" charset="0"/>
              </a:rPr>
              <a:t>Primary reason for its formation is that fact that, ductile materials has a tendency to elongate or flow much before it ruptures from the parent workpiece material.</a:t>
            </a:r>
          </a:p>
          <a:p>
            <a:pPr algn="just"/>
            <a:r>
              <a:rPr lang="en-US" sz="1700" b="1" dirty="0" smtClean="0">
                <a:latin typeface="Bookman Old Style" pitchFamily="18" charset="0"/>
                <a:cs typeface="Times New Roman" pitchFamily="18" charset="0"/>
              </a:rPr>
              <a:t>Various conditions for </a:t>
            </a:r>
            <a:r>
              <a:rPr lang="en-US" sz="1700" b="1" dirty="0" smtClean="0">
                <a:latin typeface="Bookman Old Style" pitchFamily="18" charset="0"/>
              </a:rPr>
              <a:t>Continuous Chips</a:t>
            </a:r>
            <a:r>
              <a:rPr lang="en-US" sz="1700" dirty="0" smtClean="0">
                <a:latin typeface="Bookman Old Style" pitchFamily="18" charset="0"/>
              </a:rPr>
              <a:t>:</a:t>
            </a:r>
          </a:p>
          <a:p>
            <a:pPr algn="just">
              <a:buNone/>
            </a:pPr>
            <a:r>
              <a:rPr lang="en-US" sz="1700" dirty="0" smtClean="0">
                <a:latin typeface="Bookman Old Style" pitchFamily="18" charset="0"/>
              </a:rPr>
              <a:t>    1. Workpiece Is Ductile.</a:t>
            </a:r>
          </a:p>
          <a:p>
            <a:pPr algn="just">
              <a:buNone/>
            </a:pPr>
            <a:r>
              <a:rPr lang="en-US" sz="1700" dirty="0" smtClean="0">
                <a:latin typeface="Bookman Old Style" pitchFamily="18" charset="0"/>
              </a:rPr>
              <a:t>    2. Fine Feed &amp; High Cutting Speeds.</a:t>
            </a:r>
          </a:p>
          <a:p>
            <a:pPr algn="just">
              <a:buNone/>
            </a:pPr>
            <a:r>
              <a:rPr lang="en-US" sz="1700" dirty="0" smtClean="0">
                <a:latin typeface="Bookman Old Style" pitchFamily="18" charset="0"/>
              </a:rPr>
              <a:t>    3.  Imparting Low Depth Of cuts.</a:t>
            </a:r>
          </a:p>
          <a:p>
            <a:pPr algn="just">
              <a:buNone/>
            </a:pPr>
            <a:r>
              <a:rPr lang="en-US" sz="1700" dirty="0" smtClean="0">
                <a:latin typeface="Bookman Old Style" pitchFamily="18" charset="0"/>
              </a:rPr>
              <a:t>    4.  Use Of Efficient Coolants. </a:t>
            </a:r>
          </a:p>
          <a:p>
            <a:pPr algn="just">
              <a:buNone/>
            </a:pPr>
            <a:endParaRPr lang="en-US" sz="1700" dirty="0" smtClean="0">
              <a:latin typeface="Bookman Old Style" pitchFamily="18" charset="0"/>
            </a:endParaRPr>
          </a:p>
          <a:p>
            <a:pPr algn="just"/>
            <a:r>
              <a:rPr lang="en-US" sz="1700" b="1" dirty="0" smtClean="0">
                <a:latin typeface="Bookman Old Style" pitchFamily="18" charset="0"/>
              </a:rPr>
              <a:t>Effects:</a:t>
            </a:r>
            <a:r>
              <a:rPr lang="en-US" sz="1700" dirty="0" smtClean="0">
                <a:latin typeface="Bookman Old Style" pitchFamily="18" charset="0"/>
              </a:rPr>
              <a:t> when the chip is too long/stringy, it wraps around the tool or the workipece resulting in scratches &amp; poor surface finish on the job. Life of cutting tools also reduces.   </a:t>
            </a:r>
          </a:p>
          <a:p>
            <a:pPr algn="just"/>
            <a:endParaRPr lang="en-US" sz="1700" dirty="0" smtClean="0">
              <a:latin typeface="Bookman Old Style" pitchFamily="18" charset="0"/>
              <a:cs typeface="Times New Roman" pitchFamily="18" charset="0"/>
            </a:endParaRPr>
          </a:p>
          <a:p>
            <a:pPr algn="just">
              <a:buNone/>
            </a:pPr>
            <a:r>
              <a:rPr lang="en-US" sz="1700" dirty="0" smtClean="0">
                <a:latin typeface="Bookman Old Style"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228600"/>
          </a:xfrm>
        </p:spPr>
        <p:txBody>
          <a:bodyPr>
            <a:normAutofit fontScale="90000"/>
          </a:bodyPr>
          <a:lstStyle/>
          <a:p>
            <a:r>
              <a:rPr lang="en-US" sz="2000" b="1" dirty="0" smtClean="0">
                <a:latin typeface="Bookman Old Style" pitchFamily="18" charset="0"/>
              </a:rPr>
              <a:t>Continuous Chips with </a:t>
            </a:r>
            <a:r>
              <a:rPr lang="en-US" sz="2000" b="1" dirty="0" smtClean="0">
                <a:latin typeface="Bookman Old Style" pitchFamily="18" charset="0"/>
                <a:cs typeface="Times New Roman" pitchFamily="18" charset="0"/>
              </a:rPr>
              <a:t>Built Up Edges (BUE)</a:t>
            </a:r>
            <a:endParaRPr lang="en-US" sz="2000" dirty="0"/>
          </a:p>
        </p:txBody>
      </p:sp>
      <p:sp>
        <p:nvSpPr>
          <p:cNvPr id="3" name="Content Placeholder 2"/>
          <p:cNvSpPr>
            <a:spLocks noGrp="1"/>
          </p:cNvSpPr>
          <p:nvPr>
            <p:ph sz="half" idx="1"/>
          </p:nvPr>
        </p:nvSpPr>
        <p:spPr>
          <a:xfrm>
            <a:off x="304800" y="381000"/>
            <a:ext cx="5562600" cy="6019800"/>
          </a:xfrm>
        </p:spPr>
        <p:txBody>
          <a:bodyPr>
            <a:normAutofit/>
          </a:bodyPr>
          <a:lstStyle/>
          <a:p>
            <a:pPr algn="just"/>
            <a:r>
              <a:rPr lang="en-US" sz="1700" dirty="0" smtClean="0">
                <a:latin typeface="Bookman Old Style" pitchFamily="18" charset="0"/>
                <a:cs typeface="Times New Roman" pitchFamily="18" charset="0"/>
              </a:rPr>
              <a:t>During machining tough steels such as alloy steels , tool steels etc.,, larger cutting forces are required, in turn produces lot of heat at tool-work interface. </a:t>
            </a:r>
          </a:p>
          <a:p>
            <a:pPr algn="just"/>
            <a:r>
              <a:rPr lang="en-US" sz="1700" dirty="0" smtClean="0">
                <a:latin typeface="Bookman Old Style" pitchFamily="18" charset="0"/>
                <a:cs typeface="Times New Roman" pitchFamily="18" charset="0"/>
              </a:rPr>
              <a:t>This causes the compresses metal adjacent to the tool nose to get welded to it in the form of </a:t>
            </a:r>
            <a:r>
              <a:rPr lang="en-US" sz="1700" b="1" dirty="0" smtClean="0">
                <a:latin typeface="Bookman Old Style" pitchFamily="18" charset="0"/>
                <a:cs typeface="Times New Roman" pitchFamily="18" charset="0"/>
              </a:rPr>
              <a:t>Metal Lumps.</a:t>
            </a:r>
          </a:p>
          <a:p>
            <a:pPr algn="just"/>
            <a:r>
              <a:rPr lang="en-US" sz="1700" dirty="0" smtClean="0">
                <a:latin typeface="Bookman Old Style" pitchFamily="18" charset="0"/>
                <a:cs typeface="Times New Roman" pitchFamily="18" charset="0"/>
              </a:rPr>
              <a:t>Extra metal welded to the nose or point of the cutting tool is called </a:t>
            </a:r>
            <a:r>
              <a:rPr lang="en-US" sz="1700" b="1" dirty="0" smtClean="0">
                <a:latin typeface="Bookman Old Style" pitchFamily="18" charset="0"/>
                <a:cs typeface="Times New Roman" pitchFamily="18" charset="0"/>
              </a:rPr>
              <a:t>built up edges.</a:t>
            </a:r>
          </a:p>
          <a:p>
            <a:pPr algn="just"/>
            <a:r>
              <a:rPr lang="en-US" sz="1700" dirty="0" smtClean="0">
                <a:latin typeface="Bookman Old Style" pitchFamily="18" charset="0"/>
                <a:cs typeface="Times New Roman" pitchFamily="18" charset="0"/>
              </a:rPr>
              <a:t>As the chip slides up the tool, a major part of the built up edge is broken &amp; carried away along the flowing chip, while a small part of the built –up- edge adheres to the surface of the workpiece leading to poor surface finish.</a:t>
            </a:r>
          </a:p>
          <a:p>
            <a:pPr algn="just"/>
            <a:r>
              <a:rPr lang="en-US" sz="1700" dirty="0" smtClean="0">
                <a:latin typeface="Bookman Old Style" pitchFamily="18" charset="0"/>
                <a:cs typeface="Times New Roman" pitchFamily="18" charset="0"/>
              </a:rPr>
              <a:t>Formation of BUE can be reduced by circulating a proper cutting fluid at the cutting zone during machining.   </a:t>
            </a:r>
          </a:p>
          <a:p>
            <a:pPr algn="just"/>
            <a:r>
              <a:rPr lang="en-US" sz="1700" b="1" dirty="0" smtClean="0">
                <a:latin typeface="Bookman Old Style" pitchFamily="18" charset="0"/>
                <a:cs typeface="Times New Roman" pitchFamily="18" charset="0"/>
              </a:rPr>
              <a:t>Various conditions for </a:t>
            </a:r>
            <a:r>
              <a:rPr lang="en-US" sz="1700" b="1" dirty="0" smtClean="0">
                <a:latin typeface="Bookman Old Style" pitchFamily="18" charset="0"/>
              </a:rPr>
              <a:t>Continuous Chips</a:t>
            </a:r>
            <a:r>
              <a:rPr lang="en-US" sz="1700" dirty="0" smtClean="0">
                <a:latin typeface="Bookman Old Style" pitchFamily="18" charset="0"/>
              </a:rPr>
              <a:t>:</a:t>
            </a:r>
          </a:p>
          <a:p>
            <a:pPr algn="just">
              <a:buNone/>
            </a:pPr>
            <a:r>
              <a:rPr lang="en-US" sz="1700" dirty="0" smtClean="0">
                <a:latin typeface="Bookman Old Style" pitchFamily="18" charset="0"/>
                <a:cs typeface="Times New Roman" pitchFamily="18" charset="0"/>
              </a:rPr>
              <a:t>              1. Low Cutting Speeds.</a:t>
            </a:r>
          </a:p>
          <a:p>
            <a:pPr algn="just">
              <a:buNone/>
            </a:pPr>
            <a:r>
              <a:rPr lang="en-US" sz="1700" dirty="0" smtClean="0">
                <a:latin typeface="Bookman Old Style" pitchFamily="18" charset="0"/>
                <a:cs typeface="Times New Roman" pitchFamily="18" charset="0"/>
              </a:rPr>
              <a:t>              2. Cutting Tool With Low Rake Angle.</a:t>
            </a:r>
          </a:p>
          <a:p>
            <a:pPr algn="just">
              <a:buNone/>
            </a:pPr>
            <a:r>
              <a:rPr lang="en-US" sz="1700" dirty="0" smtClean="0">
                <a:latin typeface="Bookman Old Style" pitchFamily="18" charset="0"/>
                <a:cs typeface="Times New Roman" pitchFamily="18" charset="0"/>
              </a:rPr>
              <a:t>              3. Rough Surface Of Cutting Tool.</a:t>
            </a:r>
          </a:p>
        </p:txBody>
      </p:sp>
      <p:sp>
        <p:nvSpPr>
          <p:cNvPr id="5" name="Footer Placeholder 4"/>
          <p:cNvSpPr>
            <a:spLocks noGrp="1"/>
          </p:cNvSpPr>
          <p:nvPr>
            <p:ph type="ftr" sz="quarter" idx="11"/>
          </p:nvPr>
        </p:nvSpPr>
        <p:spPr>
          <a:xfrm>
            <a:off x="1905000" y="6400800"/>
            <a:ext cx="5257800" cy="320675"/>
          </a:xfrm>
        </p:spPr>
        <p:txBody>
          <a:bodyPr/>
          <a:lstStyle/>
          <a:p>
            <a:r>
              <a:rPr lang="en-US" dirty="0" smtClean="0"/>
              <a:t>Department of Mechanical Engineering , RYMEC, BALLARI</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pic>
        <p:nvPicPr>
          <p:cNvPr id="7" name="Picture 5"/>
          <p:cNvPicPr>
            <a:picLocks noGrp="1" noChangeAspect="1" noChangeArrowheads="1"/>
          </p:cNvPicPr>
          <p:nvPr>
            <p:ph sz="half" idx="2"/>
          </p:nvPr>
        </p:nvPicPr>
        <p:blipFill>
          <a:blip r:embed="rId2" cstate="print"/>
          <a:stretch>
            <a:fillRect/>
          </a:stretch>
        </p:blipFill>
        <p:spPr bwMode="auto">
          <a:xfrm>
            <a:off x="6172200" y="838200"/>
            <a:ext cx="28194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34962"/>
          </a:xfrm>
        </p:spPr>
        <p:txBody>
          <a:bodyPr>
            <a:normAutofit fontScale="90000"/>
          </a:bodyPr>
          <a:lstStyle/>
          <a:p>
            <a:r>
              <a:rPr lang="en-US" sz="2000" b="1" dirty="0" smtClean="0">
                <a:latin typeface="Bookman Old Style" pitchFamily="18" charset="0"/>
              </a:rPr>
              <a:t>Effects </a:t>
            </a:r>
            <a:r>
              <a:rPr lang="en-US" sz="2000" b="1" dirty="0" smtClean="0">
                <a:latin typeface="Bookman Old Style" pitchFamily="18" charset="0"/>
                <a:cs typeface="Times New Roman" pitchFamily="18" charset="0"/>
              </a:rPr>
              <a:t>Built Up Edges (BUE)</a:t>
            </a:r>
            <a:endParaRPr lang="en-US" sz="2000" dirty="0"/>
          </a:p>
        </p:txBody>
      </p:sp>
      <p:sp>
        <p:nvSpPr>
          <p:cNvPr id="3" name="Content Placeholder 2"/>
          <p:cNvSpPr>
            <a:spLocks noGrp="1"/>
          </p:cNvSpPr>
          <p:nvPr>
            <p:ph sz="half" idx="1"/>
          </p:nvPr>
        </p:nvSpPr>
        <p:spPr>
          <a:xfrm>
            <a:off x="152400" y="533400"/>
            <a:ext cx="4343400" cy="5638800"/>
          </a:xfrm>
        </p:spPr>
        <p:txBody>
          <a:bodyPr>
            <a:normAutofit/>
          </a:bodyPr>
          <a:lstStyle/>
          <a:p>
            <a:pPr algn="just">
              <a:lnSpc>
                <a:spcPct val="150000"/>
              </a:lnSpc>
            </a:pPr>
            <a:r>
              <a:rPr lang="en-US" sz="1700" dirty="0" smtClean="0">
                <a:latin typeface="Bookman Old Style" pitchFamily="18" charset="0"/>
                <a:cs typeface="Times New Roman" pitchFamily="18" charset="0"/>
              </a:rPr>
              <a:t>Formation  of built up edges causes the tool edge to become blunt&amp; lose its cutting capacity.</a:t>
            </a:r>
          </a:p>
          <a:p>
            <a:pPr algn="just">
              <a:lnSpc>
                <a:spcPct val="150000"/>
              </a:lnSpc>
            </a:pPr>
            <a:r>
              <a:rPr lang="en-US" sz="1700" dirty="0" smtClean="0">
                <a:latin typeface="Bookman Old Style" pitchFamily="18" charset="0"/>
                <a:cs typeface="Times New Roman" pitchFamily="18" charset="0"/>
              </a:rPr>
              <a:t>It unfavorably changes the rake angle at the tool tip causing increase in cutting forces &amp; Power Consumption.</a:t>
            </a:r>
          </a:p>
          <a:p>
            <a:pPr algn="just">
              <a:lnSpc>
                <a:spcPct val="150000"/>
              </a:lnSpc>
            </a:pPr>
            <a:r>
              <a:rPr lang="en-US" sz="1700" dirty="0" smtClean="0">
                <a:latin typeface="Bookman Old Style" pitchFamily="18" charset="0"/>
                <a:cs typeface="Times New Roman" pitchFamily="18" charset="0"/>
              </a:rPr>
              <a:t>Repeated formation &amp; dislodgement of the BUE causes fluctuation in cutting forces &amp; thus induces vibration which is harmful for the toll , job &amp; machine tool. 	 </a:t>
            </a:r>
          </a:p>
          <a:p>
            <a:pPr algn="just"/>
            <a:endParaRPr lang="en-US" sz="1700" dirty="0" smtClean="0">
              <a:latin typeface="Bookman Old Style"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smtClean="0"/>
              <a:t>Department of Mechanical Engineering , RYMEC, BALLARI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pic>
        <p:nvPicPr>
          <p:cNvPr id="1026" name="Picture 2"/>
          <p:cNvPicPr>
            <a:picLocks noGrp="1" noChangeAspect="1" noChangeArrowheads="1"/>
          </p:cNvPicPr>
          <p:nvPr>
            <p:ph sz="half" idx="2"/>
          </p:nvPr>
        </p:nvPicPr>
        <p:blipFill>
          <a:blip r:embed="rId2"/>
          <a:srcRect/>
          <a:stretch>
            <a:fillRect/>
          </a:stretch>
        </p:blipFill>
        <p:spPr bwMode="auto">
          <a:xfrm>
            <a:off x="4800600" y="1658271"/>
            <a:ext cx="4267200" cy="31423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457200"/>
          </a:xfrm>
        </p:spPr>
        <p:txBody>
          <a:bodyPr>
            <a:normAutofit/>
          </a:bodyPr>
          <a:lstStyle/>
          <a:p>
            <a:r>
              <a:rPr lang="en-US" sz="2000" b="1" dirty="0" smtClean="0">
                <a:latin typeface="Bookman Old Style" pitchFamily="18" charset="0"/>
              </a:rPr>
              <a:t>Discontinuous Chips or segmented chips</a:t>
            </a:r>
            <a:endParaRPr lang="en-US" sz="2000" b="1" dirty="0">
              <a:latin typeface="Bookman Old Style" pitchFamily="18" charset="0"/>
            </a:endParaRPr>
          </a:p>
        </p:txBody>
      </p:sp>
      <p:sp>
        <p:nvSpPr>
          <p:cNvPr id="8" name="Content Placeholder 7"/>
          <p:cNvSpPr>
            <a:spLocks noGrp="1"/>
          </p:cNvSpPr>
          <p:nvPr>
            <p:ph idx="1"/>
          </p:nvPr>
        </p:nvSpPr>
        <p:spPr>
          <a:xfrm>
            <a:off x="381000" y="533400"/>
            <a:ext cx="8534400" cy="5791200"/>
          </a:xfrm>
        </p:spPr>
        <p:txBody>
          <a:bodyPr>
            <a:normAutofit/>
          </a:bodyPr>
          <a:lstStyle/>
          <a:p>
            <a:pPr marL="342900" lvl="1" indent="-342900" algn="just">
              <a:buFont typeface="Arial" pitchFamily="34" charset="0"/>
              <a:buChar char="•"/>
            </a:pPr>
            <a:r>
              <a:rPr lang="en-US" sz="1700" dirty="0" smtClean="0">
                <a:latin typeface="Bookman Old Style" pitchFamily="18" charset="0"/>
                <a:cs typeface="Times New Roman" pitchFamily="18" charset="0"/>
              </a:rPr>
              <a:t>While cutting brittle materials like cast iron, brass, etc., the workpiece  materials along the shear plane will periodically fracture producing a </a:t>
            </a:r>
            <a:r>
              <a:rPr lang="en-US" sz="1700" b="1" dirty="0" smtClean="0">
                <a:latin typeface="Bookman Old Style" pitchFamily="18" charset="0"/>
                <a:cs typeface="Times New Roman" pitchFamily="18" charset="0"/>
              </a:rPr>
              <a:t>segmented chip.</a:t>
            </a:r>
          </a:p>
          <a:p>
            <a:pPr marL="342900" lvl="1" indent="-342900" algn="just">
              <a:buFont typeface="Arial" pitchFamily="34" charset="0"/>
              <a:buChar char="•"/>
            </a:pPr>
            <a:r>
              <a:rPr lang="en-US" sz="1700" dirty="0" smtClean="0">
                <a:latin typeface="Bookman Old Style" pitchFamily="18" charset="0"/>
                <a:cs typeface="Times New Roman" pitchFamily="18" charset="0"/>
              </a:rPr>
              <a:t>Primary reason for the formation of such chips in brittle materials is the fact that, the binding strengths for metal grains are not very strong &amp; as such the metal easily shears before it elongates.</a:t>
            </a:r>
          </a:p>
          <a:p>
            <a:pPr marL="342900" lvl="1" indent="-342900" algn="just">
              <a:buFont typeface="Arial" pitchFamily="34" charset="0"/>
              <a:buChar char="•"/>
            </a:pPr>
            <a:r>
              <a:rPr lang="en-US" sz="1700" dirty="0" smtClean="0">
                <a:latin typeface="Bookman Old Style" pitchFamily="18" charset="0"/>
                <a:cs typeface="Times New Roman" pitchFamily="18" charset="0"/>
              </a:rPr>
              <a:t>Sometimes they produced while machining ductile materials, especially when low cutting speeds &amp;  adequate coolant is not supplied during  cutting operation.</a:t>
            </a:r>
          </a:p>
          <a:p>
            <a:pPr marL="342900" lvl="1" indent="-342900" algn="just">
              <a:buFont typeface="Arial" pitchFamily="34" charset="0"/>
              <a:buChar char="•"/>
            </a:pPr>
            <a:r>
              <a:rPr lang="en-US" sz="1700" dirty="0" smtClean="0">
                <a:latin typeface="Bookman Old Style" pitchFamily="18" charset="0"/>
                <a:cs typeface="Times New Roman" pitchFamily="18" charset="0"/>
              </a:rPr>
              <a:t>Resulting in poor surface finish &amp; excessive tool wear.</a:t>
            </a:r>
          </a:p>
          <a:p>
            <a:pPr marL="342900" lvl="1" indent="-342900" algn="just">
              <a:buNone/>
            </a:pPr>
            <a:endParaRPr lang="en-US" sz="1700" b="1" dirty="0" smtClean="0">
              <a:latin typeface="Bookman Old Style" pitchFamily="18" charset="0"/>
              <a:cs typeface="Times New Roman" pitchFamily="18" charset="0"/>
            </a:endParaRPr>
          </a:p>
          <a:p>
            <a:pPr marL="342900" lvl="1" indent="-342900" algn="just">
              <a:buNone/>
            </a:pPr>
            <a:r>
              <a:rPr lang="en-US" sz="1700" b="1" dirty="0" smtClean="0">
                <a:latin typeface="Bookman Old Style" pitchFamily="18" charset="0"/>
                <a:cs typeface="Times New Roman" pitchFamily="18" charset="0"/>
              </a:rPr>
              <a:t>   Various conditions for Disc</a:t>
            </a:r>
            <a:r>
              <a:rPr lang="en-US" sz="1700" b="1" dirty="0" smtClean="0">
                <a:latin typeface="Bookman Old Style" pitchFamily="18" charset="0"/>
              </a:rPr>
              <a:t>ontinuous Chips:</a:t>
            </a:r>
          </a:p>
          <a:p>
            <a:pPr marL="342900" lvl="1" indent="-342900" algn="just">
              <a:buNone/>
            </a:pPr>
            <a:r>
              <a:rPr lang="en-US" sz="1700" b="1" dirty="0" smtClean="0">
                <a:latin typeface="Bookman Old Style" pitchFamily="18" charset="0"/>
                <a:cs typeface="Times New Roman" pitchFamily="18" charset="0"/>
              </a:rPr>
              <a:t>   </a:t>
            </a:r>
            <a:r>
              <a:rPr lang="en-US" sz="1700" dirty="0" smtClean="0">
                <a:latin typeface="Bookman Old Style" pitchFamily="18" charset="0"/>
                <a:cs typeface="Times New Roman" pitchFamily="18" charset="0"/>
              </a:rPr>
              <a:t>1</a:t>
            </a:r>
            <a:r>
              <a:rPr lang="en-US" sz="1700" b="1" dirty="0" smtClean="0">
                <a:latin typeface="Bookman Old Style" pitchFamily="18" charset="0"/>
                <a:cs typeface="Times New Roman" pitchFamily="18" charset="0"/>
              </a:rPr>
              <a:t>. </a:t>
            </a:r>
            <a:r>
              <a:rPr lang="en-US" sz="1700" dirty="0" smtClean="0">
                <a:latin typeface="Bookman Old Style" pitchFamily="18" charset="0"/>
                <a:cs typeface="Times New Roman" pitchFamily="18" charset="0"/>
              </a:rPr>
              <a:t> Workpiece material is brittle. </a:t>
            </a:r>
          </a:p>
          <a:p>
            <a:pPr marL="342900" lvl="1" indent="-342900" algn="just">
              <a:buNone/>
            </a:pPr>
            <a:r>
              <a:rPr lang="en-US" sz="1700" dirty="0" smtClean="0">
                <a:latin typeface="Bookman Old Style" pitchFamily="18" charset="0"/>
                <a:cs typeface="Times New Roman" pitchFamily="18" charset="0"/>
              </a:rPr>
              <a:t>   2.  Small rake angle is provided on the tool.</a:t>
            </a:r>
          </a:p>
          <a:p>
            <a:pPr marL="342900" lvl="1" indent="-342900" algn="just">
              <a:buNone/>
            </a:pPr>
            <a:r>
              <a:rPr lang="en-US" sz="1700" dirty="0" smtClean="0">
                <a:latin typeface="Bookman Old Style" pitchFamily="18" charset="0"/>
                <a:cs typeface="Times New Roman" pitchFamily="18" charset="0"/>
              </a:rPr>
              <a:t>   3.  Imparting high depth of cut.   </a:t>
            </a:r>
          </a:p>
        </p:txBody>
      </p:sp>
      <p:sp>
        <p:nvSpPr>
          <p:cNvPr id="5" name="Footer Placeholder 4"/>
          <p:cNvSpPr>
            <a:spLocks noGrp="1"/>
          </p:cNvSpPr>
          <p:nvPr>
            <p:ph type="ftr" sz="quarter" idx="11"/>
          </p:nvPr>
        </p:nvSpPr>
        <p:spPr/>
        <p:txBody>
          <a:bodyPr/>
          <a:lstStyle/>
          <a:p>
            <a:r>
              <a:rPr lang="en-US" smtClean="0"/>
              <a:t>Department of Mechanical Engineering , RYMEC, BALLARI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a:normAutofit fontScale="90000"/>
          </a:bodyPr>
          <a:lstStyle/>
          <a:p>
            <a:pPr algn="l"/>
            <a:r>
              <a:rPr lang="en-US" sz="2200" b="1" dirty="0" smtClean="0">
                <a:solidFill>
                  <a:srgbClr val="0000FF"/>
                </a:solidFill>
              </a:rPr>
              <a:t/>
            </a:r>
            <a:br>
              <a:rPr lang="en-US" sz="2200" b="1" dirty="0" smtClean="0">
                <a:solidFill>
                  <a:srgbClr val="0000FF"/>
                </a:solidFill>
              </a:rPr>
            </a:br>
            <a:r>
              <a:rPr lang="en-US" sz="2200" b="1" dirty="0" smtClean="0">
                <a:solidFill>
                  <a:srgbClr val="0000FF"/>
                </a:solidFill>
              </a:rPr>
              <a:t/>
            </a:r>
            <a:br>
              <a:rPr lang="en-US" sz="2200" b="1" dirty="0" smtClean="0">
                <a:solidFill>
                  <a:srgbClr val="0000FF"/>
                </a:solidFill>
              </a:rPr>
            </a:br>
            <a:r>
              <a:rPr lang="en-US" sz="2000" b="1" dirty="0" smtClean="0">
                <a:solidFill>
                  <a:srgbClr val="0000FF"/>
                </a:solidFill>
                <a:latin typeface="Bookman Old Style" pitchFamily="18" charset="0"/>
              </a:rPr>
              <a:t>COURSE OUTCOMES:</a:t>
            </a:r>
            <a:r>
              <a:rPr lang="en-US" b="1" dirty="0" smtClean="0">
                <a:solidFill>
                  <a:srgbClr val="0000FF"/>
                </a:solidFill>
              </a:rPr>
              <a:t/>
            </a:r>
            <a:br>
              <a:rPr lang="en-US" b="1" dirty="0" smtClean="0">
                <a:solidFill>
                  <a:srgbClr val="0000FF"/>
                </a:solidFill>
              </a:rPr>
            </a:br>
            <a:endParaRPr lang="en-US" dirty="0"/>
          </a:p>
        </p:txBody>
      </p:sp>
      <p:sp>
        <p:nvSpPr>
          <p:cNvPr id="3" name="Content Placeholder 2"/>
          <p:cNvSpPr>
            <a:spLocks noGrp="1"/>
          </p:cNvSpPr>
          <p:nvPr>
            <p:ph idx="1"/>
          </p:nvPr>
        </p:nvSpPr>
        <p:spPr>
          <a:xfrm>
            <a:off x="228600" y="1219200"/>
            <a:ext cx="8686800" cy="4267200"/>
          </a:xfrm>
        </p:spPr>
        <p:txBody>
          <a:bodyPr>
            <a:normAutofit fontScale="25000" lnSpcReduction="20000"/>
          </a:bodyPr>
          <a:lstStyle/>
          <a:p>
            <a:pPr algn="just"/>
            <a:r>
              <a:rPr lang="en-US" sz="6400" b="1" dirty="0" smtClean="0">
                <a:solidFill>
                  <a:srgbClr val="FF0000"/>
                </a:solidFill>
                <a:latin typeface="Bookman Old Style" pitchFamily="18" charset="0"/>
              </a:rPr>
              <a:t>At The End Of The Course The Student Will Be Able To:</a:t>
            </a:r>
          </a:p>
          <a:p>
            <a:pPr algn="just"/>
            <a:endParaRPr lang="en-US" sz="4200" b="1" dirty="0" smtClean="0">
              <a:solidFill>
                <a:srgbClr val="FF0000"/>
              </a:solidFill>
              <a:latin typeface="Bookman Old Style" pitchFamily="18" charset="0"/>
            </a:endParaRPr>
          </a:p>
          <a:p>
            <a:pPr algn="just">
              <a:lnSpc>
                <a:spcPct val="170000"/>
              </a:lnSpc>
            </a:pPr>
            <a:r>
              <a:rPr lang="en-US" sz="6200" b="1" dirty="0" smtClean="0">
                <a:solidFill>
                  <a:srgbClr val="0000CC"/>
                </a:solidFill>
                <a:latin typeface="Bookman Old Style" pitchFamily="18" charset="0"/>
              </a:rPr>
              <a:t>CO1:  </a:t>
            </a:r>
            <a:r>
              <a:rPr lang="en-US" sz="6200" b="1" dirty="0" smtClean="0">
                <a:latin typeface="Bookman Old Style" pitchFamily="18" charset="0"/>
              </a:rPr>
              <a:t>Explain the construction &amp; specification of various machine tools.</a:t>
            </a:r>
          </a:p>
          <a:p>
            <a:pPr algn="just">
              <a:lnSpc>
                <a:spcPct val="170000"/>
              </a:lnSpc>
            </a:pPr>
            <a:r>
              <a:rPr lang="en-US" sz="6200" b="1" dirty="0" smtClean="0">
                <a:solidFill>
                  <a:srgbClr val="0000CC"/>
                </a:solidFill>
                <a:latin typeface="Bookman Old Style" pitchFamily="18" charset="0"/>
              </a:rPr>
              <a:t>CO2: </a:t>
            </a:r>
            <a:r>
              <a:rPr lang="en-US" sz="6200" b="1" dirty="0" smtClean="0">
                <a:latin typeface="Bookman Old Style" pitchFamily="18" charset="0"/>
              </a:rPr>
              <a:t>Discuss different cutting tool materials, tool nomenclature &amp; surface finish.</a:t>
            </a:r>
            <a:endParaRPr lang="en-US" sz="6200" b="1" dirty="0" smtClean="0">
              <a:solidFill>
                <a:srgbClr val="0000CC"/>
              </a:solidFill>
              <a:latin typeface="Bookman Old Style" pitchFamily="18" charset="0"/>
            </a:endParaRPr>
          </a:p>
          <a:p>
            <a:pPr algn="just">
              <a:lnSpc>
                <a:spcPct val="170000"/>
              </a:lnSpc>
            </a:pPr>
            <a:r>
              <a:rPr lang="en-US" sz="6200" b="1" dirty="0" smtClean="0">
                <a:solidFill>
                  <a:srgbClr val="0000CC"/>
                </a:solidFill>
                <a:latin typeface="Bookman Old Style" pitchFamily="18" charset="0"/>
              </a:rPr>
              <a:t>CO3:  </a:t>
            </a:r>
            <a:r>
              <a:rPr lang="en-US" sz="6200" b="1" dirty="0" smtClean="0">
                <a:latin typeface="Bookman Old Style" pitchFamily="18" charset="0"/>
              </a:rPr>
              <a:t>Apply mechanics of machining process to evaluate machining time.</a:t>
            </a:r>
          </a:p>
          <a:p>
            <a:pPr algn="just">
              <a:lnSpc>
                <a:spcPct val="170000"/>
              </a:lnSpc>
            </a:pPr>
            <a:r>
              <a:rPr lang="en-US" sz="6400" b="1" dirty="0" smtClean="0">
                <a:solidFill>
                  <a:srgbClr val="0000CC"/>
                </a:solidFill>
                <a:latin typeface="Bookman Old Style" pitchFamily="18" charset="0"/>
              </a:rPr>
              <a:t>CO4: </a:t>
            </a:r>
            <a:r>
              <a:rPr lang="en-US" sz="6400" b="1" dirty="0" smtClean="0">
                <a:latin typeface="Bookman Old Style" pitchFamily="18" charset="0"/>
              </a:rPr>
              <a:t>Analyze tool wear mechanisms and equations to enhance tool life and minimize machining cost.</a:t>
            </a:r>
          </a:p>
          <a:p>
            <a:pPr algn="just">
              <a:lnSpc>
                <a:spcPct val="170000"/>
              </a:lnSpc>
            </a:pPr>
            <a:r>
              <a:rPr lang="en-US" sz="6400" b="1" dirty="0" smtClean="0">
                <a:solidFill>
                  <a:srgbClr val="0000CC"/>
                </a:solidFill>
                <a:latin typeface="Bookman Old Style" pitchFamily="18" charset="0"/>
              </a:rPr>
              <a:t>CO5: </a:t>
            </a:r>
            <a:r>
              <a:rPr lang="en-US" sz="6400" b="1" dirty="0" smtClean="0">
                <a:latin typeface="Bookman Old Style" pitchFamily="18" charset="0"/>
              </a:rPr>
              <a:t>Understand the concepts of different metal forming processes</a:t>
            </a:r>
            <a:r>
              <a:rPr lang="en-US" sz="6400" dirty="0" smtClean="0">
                <a:latin typeface="Bookman Old Style" pitchFamily="18" charset="0"/>
              </a:rPr>
              <a:t>.</a:t>
            </a:r>
          </a:p>
          <a:p>
            <a:pPr algn="just">
              <a:lnSpc>
                <a:spcPct val="170000"/>
              </a:lnSpc>
            </a:pPr>
            <a:r>
              <a:rPr lang="en-US" sz="6400" b="1" dirty="0" smtClean="0">
                <a:solidFill>
                  <a:srgbClr val="0000CC"/>
                </a:solidFill>
                <a:latin typeface="Bookman Old Style" pitchFamily="18" charset="0"/>
              </a:rPr>
              <a:t>CO6</a:t>
            </a:r>
            <a:r>
              <a:rPr lang="en-US" sz="6400" dirty="0" smtClean="0">
                <a:latin typeface="Bookman Old Style" pitchFamily="18" charset="0"/>
              </a:rPr>
              <a:t>: </a:t>
            </a:r>
            <a:r>
              <a:rPr lang="en-US" sz="6400" b="1" dirty="0" smtClean="0">
                <a:latin typeface="Bookman Old Style" pitchFamily="18" charset="0"/>
              </a:rPr>
              <a:t>Apply the concepts of design of sheet metal dies to design different dies for simple sheet metal components.</a:t>
            </a:r>
          </a:p>
          <a:p>
            <a:endParaRPr lang="en-US" sz="62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sp>
        <p:nvSpPr>
          <p:cNvPr id="7" name="Footer Placeholder 6"/>
          <p:cNvSpPr>
            <a:spLocks noGrp="1"/>
          </p:cNvSpPr>
          <p:nvPr>
            <p:ph type="ftr" sz="quarter" idx="11"/>
          </p:nvPr>
        </p:nvSpPr>
        <p:spPr/>
        <p:txBody>
          <a:bodyPr/>
          <a:lstStyle/>
          <a:p>
            <a:r>
              <a:rPr lang="en-US" smtClean="0"/>
              <a:t>Department of Mechanical Engineering , RYMEC, BALLARI</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Department of Mechanical Engineering , RYMEC, BALLARI</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381000" y="1219200"/>
            <a:ext cx="8382000" cy="4190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normAutofit fontScale="90000"/>
          </a:bodyPr>
          <a:lstStyle/>
          <a:p>
            <a:r>
              <a:rPr lang="en-IN" sz="2000" b="1" dirty="0" smtClean="0">
                <a:latin typeface="Bookman Old Style" pitchFamily="18" charset="0"/>
              </a:rPr>
              <a:t>Cutting </a:t>
            </a:r>
            <a:r>
              <a:rPr lang="en-IN" sz="2000" b="1" dirty="0" smtClean="0">
                <a:latin typeface="Bookman Old Style" pitchFamily="18" charset="0"/>
              </a:rPr>
              <a:t>Tool Materials And Its </a:t>
            </a:r>
            <a:r>
              <a:rPr lang="en-IN" sz="2000" b="1" dirty="0" smtClean="0">
                <a:latin typeface="Bookman Old Style" pitchFamily="18" charset="0"/>
              </a:rPr>
              <a:t>Applications</a:t>
            </a:r>
            <a:endParaRPr lang="en-US" sz="2000" b="1" dirty="0">
              <a:latin typeface="Bookman Old Style"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Department of Mechanical Engineering , RYMEC, BALLARI</a:t>
            </a:r>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304800" y="685800"/>
            <a:ext cx="85344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905000" y="6356350"/>
            <a:ext cx="5334000" cy="365125"/>
          </a:xfrm>
        </p:spPr>
        <p:txBody>
          <a:bodyPr/>
          <a:lstStyle/>
          <a:p>
            <a:r>
              <a:rPr lang="en-US" dirty="0" smtClean="0"/>
              <a:t>Department of Mechanical Engineering , RYMEC, BALLARI</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219200" y="228600"/>
            <a:ext cx="63246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Department of Mechanical Engineering , RYMEC, BALLARI</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703681" y="304800"/>
            <a:ext cx="7736638"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LATHE</a:t>
            </a:r>
            <a:endParaRPr lang="en-US" dirty="0"/>
          </a:p>
        </p:txBody>
      </p:sp>
      <p:sp>
        <p:nvSpPr>
          <p:cNvPr id="3" name="Content Placeholder 2"/>
          <p:cNvSpPr>
            <a:spLocks noGrp="1"/>
          </p:cNvSpPr>
          <p:nvPr>
            <p:ph idx="1"/>
          </p:nvPr>
        </p:nvSpPr>
        <p:spPr>
          <a:xfrm>
            <a:off x="304800" y="838200"/>
            <a:ext cx="8458200" cy="5638800"/>
          </a:xfrm>
        </p:spPr>
        <p:txBody>
          <a:bodyPr/>
          <a:lstStyle/>
          <a:p>
            <a:pPr algn="just"/>
            <a:r>
              <a:rPr lang="en-US" sz="1900" b="1" dirty="0" smtClean="0"/>
              <a:t>LATHE</a:t>
            </a:r>
            <a:r>
              <a:rPr lang="en-US" dirty="0" smtClean="0"/>
              <a:t> </a:t>
            </a:r>
            <a:r>
              <a:rPr lang="en-US" sz="1900" dirty="0" smtClean="0"/>
              <a:t>is a basic machine tool which performs a number of cutting operations especially turning, threading ,drilling etc.</a:t>
            </a:r>
          </a:p>
          <a:p>
            <a:pPr algn="just"/>
            <a:endParaRPr lang="en-US" sz="1900" dirty="0" smtClean="0"/>
          </a:p>
          <a:p>
            <a:pPr algn="just"/>
            <a:r>
              <a:rPr lang="en-US" sz="1900" dirty="0" smtClean="0"/>
              <a:t>These are generally used for machining of cylindrical jobs.</a:t>
            </a:r>
          </a:p>
          <a:p>
            <a:pPr algn="just"/>
            <a:endParaRPr lang="en-US" sz="1900" dirty="0" smtClean="0"/>
          </a:p>
          <a:p>
            <a:pPr algn="just"/>
            <a:r>
              <a:rPr lang="en-US" sz="1900" dirty="0" smtClean="0"/>
              <a:t>Depending upon their characteristics function ,lathes are classified as:</a:t>
            </a:r>
          </a:p>
          <a:p>
            <a:pPr algn="just"/>
            <a:endParaRPr lang="en-US" sz="1900" dirty="0" smtClean="0"/>
          </a:p>
          <a:p>
            <a:pPr algn="just">
              <a:buNone/>
            </a:pPr>
            <a:r>
              <a:rPr lang="en-US" sz="1900" dirty="0" smtClean="0"/>
              <a:t>                                   1. </a:t>
            </a:r>
            <a:r>
              <a:rPr lang="en-US" sz="1900" b="1" dirty="0" smtClean="0"/>
              <a:t>ENGINE LATHE OR CENTER LATHE</a:t>
            </a:r>
            <a:r>
              <a:rPr lang="en-US" sz="1900" dirty="0" smtClean="0"/>
              <a:t> </a:t>
            </a:r>
          </a:p>
          <a:p>
            <a:pPr algn="just">
              <a:buNone/>
            </a:pPr>
            <a:r>
              <a:rPr lang="en-US" sz="1900" dirty="0" smtClean="0"/>
              <a:t>                                   2. Speed Lathe</a:t>
            </a:r>
          </a:p>
          <a:p>
            <a:pPr algn="just">
              <a:buNone/>
            </a:pPr>
            <a:r>
              <a:rPr lang="en-US" sz="1900" dirty="0" smtClean="0"/>
              <a:t>                                   3. Turret Lathe (semi automatic)</a:t>
            </a:r>
          </a:p>
          <a:p>
            <a:pPr algn="just">
              <a:buNone/>
            </a:pPr>
            <a:r>
              <a:rPr lang="en-US" sz="1900" dirty="0" smtClean="0"/>
              <a:t>                                   4. Capstan Lathe (semi automatic)</a:t>
            </a:r>
          </a:p>
          <a:p>
            <a:pPr algn="just">
              <a:buNone/>
            </a:pPr>
            <a:r>
              <a:rPr lang="en-US" sz="1900" dirty="0" smtClean="0"/>
              <a:t>                                   5. CNC Lathe</a:t>
            </a:r>
          </a:p>
          <a:p>
            <a:pPr algn="just">
              <a:buNone/>
            </a:pPr>
            <a:endParaRPr lang="en-US" sz="1900" dirty="0" smtClean="0"/>
          </a:p>
          <a:p>
            <a:pPr algn="just"/>
            <a:r>
              <a:rPr lang="en-US" sz="1900" dirty="0" smtClean="0"/>
              <a:t>These lathes are used in practice to perform variety of machining operations depending upon requirement and scale of production.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Department of Mechanical Engineering , RYMEC, BALLARI</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2800" dirty="0" smtClean="0"/>
              <a:t>ENGINE LATHE OR CENTRE LATHE OR LATHE</a:t>
            </a:r>
            <a:endParaRPr lang="en-US" sz="2800" dirty="0"/>
          </a:p>
        </p:txBody>
      </p:sp>
      <p:pic>
        <p:nvPicPr>
          <p:cNvPr id="1026" name="Picture 2"/>
          <p:cNvPicPr>
            <a:picLocks noGrp="1" noChangeAspect="1" noChangeArrowheads="1"/>
          </p:cNvPicPr>
          <p:nvPr>
            <p:ph idx="1"/>
          </p:nvPr>
        </p:nvPicPr>
        <p:blipFill>
          <a:blip r:embed="rId2"/>
          <a:srcRect/>
          <a:stretch>
            <a:fillRect/>
          </a:stretch>
        </p:blipFill>
        <p:spPr bwMode="auto">
          <a:xfrm>
            <a:off x="304800" y="1066800"/>
            <a:ext cx="8534400" cy="4953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Department of Mechanical Engineering , RYMEC, BALLARI</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WORKING PRINCIPLE</a:t>
            </a:r>
            <a:endParaRPr lang="en-US" dirty="0"/>
          </a:p>
        </p:txBody>
      </p:sp>
      <p:sp>
        <p:nvSpPr>
          <p:cNvPr id="4" name="Content Placeholder 3"/>
          <p:cNvSpPr>
            <a:spLocks noGrp="1"/>
          </p:cNvSpPr>
          <p:nvPr>
            <p:ph sz="half" idx="1"/>
          </p:nvPr>
        </p:nvSpPr>
        <p:spPr>
          <a:xfrm>
            <a:off x="228600" y="838200"/>
            <a:ext cx="4648200" cy="5791200"/>
          </a:xfrm>
        </p:spPr>
        <p:txBody>
          <a:bodyPr>
            <a:normAutofit/>
          </a:bodyPr>
          <a:lstStyle/>
          <a:p>
            <a:pPr algn="just"/>
            <a:r>
              <a:rPr lang="en-US" sz="1900" dirty="0" smtClean="0"/>
              <a:t>Here the job to be machined  rotates between two centers or with a chuck while one or more stationary tools performs the cutting operations. </a:t>
            </a:r>
          </a:p>
          <a:p>
            <a:pPr algn="just"/>
            <a:endParaRPr lang="en-US" sz="1900" dirty="0" smtClean="0"/>
          </a:p>
          <a:p>
            <a:pPr algn="just"/>
            <a:r>
              <a:rPr lang="en-US" sz="1900" dirty="0" smtClean="0"/>
              <a:t>The tool will remove the material in the form of chips from the rotating workpiece to produce circular objects.</a:t>
            </a:r>
          </a:p>
          <a:p>
            <a:pPr algn="just"/>
            <a:endParaRPr lang="en-US" sz="1900" dirty="0" smtClean="0"/>
          </a:p>
          <a:p>
            <a:pPr algn="just"/>
            <a:r>
              <a:rPr lang="en-US" sz="1900" dirty="0" smtClean="0"/>
              <a:t>In fig: workpiece is rigidly held in a chuck</a:t>
            </a:r>
          </a:p>
          <a:p>
            <a:pPr algn="just">
              <a:buNone/>
            </a:pPr>
            <a:r>
              <a:rPr lang="en-US" sz="1900" dirty="0" smtClean="0"/>
              <a:t> (work holding device) and rotated at high speeds.</a:t>
            </a:r>
          </a:p>
          <a:p>
            <a:pPr algn="just">
              <a:buNone/>
            </a:pPr>
            <a:endParaRPr lang="en-US" sz="1900" dirty="0" smtClean="0"/>
          </a:p>
          <a:p>
            <a:pPr algn="just"/>
            <a:r>
              <a:rPr lang="en-US" sz="1900" dirty="0" smtClean="0"/>
              <a:t>A v-shaped cutting tool held against the workpiece opposite  to its direction of rotation , when moved parallel to the axis of the workpiece to produce circular objects.</a:t>
            </a:r>
          </a:p>
          <a:p>
            <a:pPr algn="just">
              <a:buNone/>
            </a:pPr>
            <a:endParaRPr lang="en-US" sz="1900" dirty="0" smtClean="0"/>
          </a:p>
        </p:txBody>
      </p:sp>
      <p:pic>
        <p:nvPicPr>
          <p:cNvPr id="2050" name="Picture 2"/>
          <p:cNvPicPr>
            <a:picLocks noGrp="1" noChangeAspect="1" noChangeArrowheads="1"/>
          </p:cNvPicPr>
          <p:nvPr>
            <p:ph sz="half" idx="2"/>
          </p:nvPr>
        </p:nvPicPr>
        <p:blipFill>
          <a:blip r:embed="rId2"/>
          <a:srcRect/>
          <a:stretch>
            <a:fillRect/>
          </a:stretch>
        </p:blipFill>
        <p:spPr bwMode="auto">
          <a:xfrm>
            <a:off x="5029200" y="2284056"/>
            <a:ext cx="4038600" cy="3158251"/>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Department of Mechanical Engineering , RYMEC, BALLARI</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PARTS OF LATHE</a:t>
            </a:r>
            <a:endParaRPr lang="en-US" dirty="0"/>
          </a:p>
        </p:txBody>
      </p:sp>
      <p:sp>
        <p:nvSpPr>
          <p:cNvPr id="6" name="Content Placeholder 5"/>
          <p:cNvSpPr>
            <a:spLocks noGrp="1"/>
          </p:cNvSpPr>
          <p:nvPr>
            <p:ph sz="half" idx="1"/>
          </p:nvPr>
        </p:nvSpPr>
        <p:spPr>
          <a:xfrm>
            <a:off x="0" y="914400"/>
            <a:ext cx="2438400" cy="4602163"/>
          </a:xfrm>
        </p:spPr>
        <p:txBody>
          <a:bodyPr/>
          <a:lstStyle/>
          <a:p>
            <a:r>
              <a:rPr lang="en-US" sz="1900" dirty="0" smtClean="0"/>
              <a:t>Support columns </a:t>
            </a:r>
          </a:p>
          <a:p>
            <a:r>
              <a:rPr lang="en-US" sz="1900" dirty="0" smtClean="0"/>
              <a:t>Bed</a:t>
            </a:r>
          </a:p>
          <a:p>
            <a:r>
              <a:rPr lang="en-US" sz="1900" dirty="0" smtClean="0"/>
              <a:t>Head stock (live center)</a:t>
            </a:r>
          </a:p>
          <a:p>
            <a:r>
              <a:rPr lang="en-US" sz="1900" dirty="0" smtClean="0"/>
              <a:t>Tail stock (dead center)</a:t>
            </a:r>
          </a:p>
          <a:p>
            <a:r>
              <a:rPr lang="en-US" sz="1900" dirty="0" smtClean="0"/>
              <a:t>Lead screw</a:t>
            </a:r>
          </a:p>
          <a:p>
            <a:r>
              <a:rPr lang="en-US" sz="1900" dirty="0" smtClean="0"/>
              <a:t>Feed rod</a:t>
            </a:r>
          </a:p>
          <a:p>
            <a:r>
              <a:rPr lang="en-US" sz="1900" dirty="0" smtClean="0"/>
              <a:t>Carriage </a:t>
            </a:r>
          </a:p>
          <a:p>
            <a:pPr>
              <a:buNone/>
            </a:pPr>
            <a:r>
              <a:rPr lang="en-US" sz="1900" dirty="0" smtClean="0"/>
              <a:t> tool post</a:t>
            </a:r>
          </a:p>
          <a:p>
            <a:pPr>
              <a:buNone/>
            </a:pPr>
            <a:r>
              <a:rPr lang="en-US" sz="1900" dirty="0" smtClean="0"/>
              <a:t>hand traversing  wheel </a:t>
            </a:r>
          </a:p>
          <a:p>
            <a:endParaRPr lang="en-US" dirty="0"/>
          </a:p>
        </p:txBody>
      </p:sp>
      <p:pic>
        <p:nvPicPr>
          <p:cNvPr id="8" name="Picture 2"/>
          <p:cNvPicPr>
            <a:picLocks noGrp="1" noChangeAspect="1" noChangeArrowheads="1"/>
          </p:cNvPicPr>
          <p:nvPr>
            <p:ph sz="half" idx="2"/>
          </p:nvPr>
        </p:nvPicPr>
        <p:blipFill>
          <a:blip r:embed="rId2" cstate="print"/>
          <a:srcRect/>
          <a:stretch>
            <a:fillRect/>
          </a:stretch>
        </p:blipFill>
        <p:spPr bwMode="auto">
          <a:xfrm>
            <a:off x="2743200" y="1828800"/>
            <a:ext cx="6324600" cy="34290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
        <p:nvSpPr>
          <p:cNvPr id="7" name="Footer Placeholder 6"/>
          <p:cNvSpPr>
            <a:spLocks noGrp="1"/>
          </p:cNvSpPr>
          <p:nvPr>
            <p:ph type="ftr" sz="quarter" idx="11"/>
          </p:nvPr>
        </p:nvSpPr>
        <p:spPr/>
        <p:txBody>
          <a:bodyPr/>
          <a:lstStyle/>
          <a:p>
            <a:r>
              <a:rPr lang="en-US" smtClean="0"/>
              <a:t>Department of Mechanical Engineering , RYMEC, BALLARI</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28600"/>
            <a:ext cx="7772400" cy="381000"/>
          </a:xfrm>
        </p:spPr>
        <p:txBody>
          <a:bodyPr>
            <a:normAutofit fontScale="90000"/>
          </a:bodyPr>
          <a:lstStyle/>
          <a:p>
            <a:r>
              <a:rPr lang="en-US" dirty="0" smtClean="0"/>
              <a:t>LATHE ACCESSORIES</a:t>
            </a:r>
            <a:endParaRPr lang="en-US" dirty="0"/>
          </a:p>
        </p:txBody>
      </p:sp>
      <p:sp>
        <p:nvSpPr>
          <p:cNvPr id="6" name="Subtitle 5"/>
          <p:cNvSpPr>
            <a:spLocks noGrp="1"/>
          </p:cNvSpPr>
          <p:nvPr>
            <p:ph type="subTitle" idx="1"/>
          </p:nvPr>
        </p:nvSpPr>
        <p:spPr>
          <a:xfrm>
            <a:off x="381000" y="990600"/>
            <a:ext cx="8382000" cy="5486400"/>
          </a:xfrm>
        </p:spPr>
        <p:txBody>
          <a:bodyPr/>
          <a:lstStyle/>
          <a:p>
            <a:pPr marL="342900" indent="-342900" algn="l">
              <a:lnSpc>
                <a:spcPct val="200000"/>
              </a:lnSpc>
              <a:buFont typeface="Arial" pitchFamily="34" charset="0"/>
              <a:buChar char="•"/>
            </a:pPr>
            <a:r>
              <a:rPr lang="en-US" sz="1900" dirty="0" smtClean="0">
                <a:solidFill>
                  <a:schemeClr val="tx1"/>
                </a:solidFill>
              </a:rPr>
              <a:t>Centres  (live and dead)</a:t>
            </a:r>
          </a:p>
          <a:p>
            <a:pPr marL="342900" indent="-342900" algn="l">
              <a:lnSpc>
                <a:spcPct val="200000"/>
              </a:lnSpc>
              <a:buFont typeface="Arial" pitchFamily="34" charset="0"/>
              <a:buChar char="•"/>
            </a:pPr>
            <a:r>
              <a:rPr lang="en-US" sz="1900" dirty="0" smtClean="0">
                <a:solidFill>
                  <a:schemeClr val="tx1"/>
                </a:solidFill>
              </a:rPr>
              <a:t>Chuck</a:t>
            </a:r>
          </a:p>
          <a:p>
            <a:pPr marL="342900" indent="-342900" algn="l">
              <a:lnSpc>
                <a:spcPct val="200000"/>
              </a:lnSpc>
              <a:buFont typeface="Arial" pitchFamily="34" charset="0"/>
              <a:buChar char="•"/>
            </a:pPr>
            <a:r>
              <a:rPr lang="en-US" sz="1900" dirty="0" smtClean="0">
                <a:solidFill>
                  <a:schemeClr val="tx1"/>
                </a:solidFill>
              </a:rPr>
              <a:t>Lathe dog carrier</a:t>
            </a:r>
          </a:p>
          <a:p>
            <a:pPr marL="342900" indent="-342900" algn="l">
              <a:lnSpc>
                <a:spcPct val="200000"/>
              </a:lnSpc>
              <a:buFont typeface="Arial" pitchFamily="34" charset="0"/>
              <a:buChar char="•"/>
            </a:pPr>
            <a:r>
              <a:rPr lang="en-US" sz="1900" dirty="0" smtClean="0">
                <a:solidFill>
                  <a:schemeClr val="tx1"/>
                </a:solidFill>
              </a:rPr>
              <a:t>Drive plate</a:t>
            </a:r>
          </a:p>
          <a:p>
            <a:pPr marL="342900" indent="-342900" algn="l">
              <a:lnSpc>
                <a:spcPct val="200000"/>
              </a:lnSpc>
              <a:buFont typeface="Arial" pitchFamily="34" charset="0"/>
              <a:buChar char="•"/>
            </a:pPr>
            <a:r>
              <a:rPr lang="en-IN" sz="1900" dirty="0" smtClean="0">
                <a:solidFill>
                  <a:schemeClr val="tx1"/>
                </a:solidFill>
              </a:rPr>
              <a:t>Face plate</a:t>
            </a:r>
          </a:p>
          <a:p>
            <a:pPr marL="342900" indent="-342900" algn="l">
              <a:lnSpc>
                <a:spcPct val="200000"/>
              </a:lnSpc>
              <a:buFont typeface="Arial" pitchFamily="34" charset="0"/>
              <a:buChar char="•"/>
            </a:pPr>
            <a:r>
              <a:rPr lang="en-IN" sz="1900" dirty="0" smtClean="0">
                <a:solidFill>
                  <a:schemeClr val="tx1"/>
                </a:solidFill>
              </a:rPr>
              <a:t>Mandrels</a:t>
            </a:r>
            <a:endParaRPr lang="en-US" sz="1900" dirty="0" smtClean="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7" name="Footer Placeholder 6"/>
          <p:cNvSpPr>
            <a:spLocks noGrp="1"/>
          </p:cNvSpPr>
          <p:nvPr>
            <p:ph type="ftr" sz="quarter" idx="11"/>
          </p:nvPr>
        </p:nvSpPr>
        <p:spPr/>
        <p:txBody>
          <a:bodyPr/>
          <a:lstStyle/>
          <a:p>
            <a:r>
              <a:rPr lang="en-US" smtClean="0"/>
              <a:t>Department of Mechanical Engineering , RYMEC, BALLARI</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381000"/>
          </a:xfrm>
        </p:spPr>
        <p:txBody>
          <a:bodyPr>
            <a:normAutofit fontScale="90000"/>
          </a:bodyPr>
          <a:lstStyle/>
          <a:p>
            <a:r>
              <a:rPr lang="en-US" dirty="0" smtClean="0"/>
              <a:t/>
            </a:r>
            <a:br>
              <a:rPr lang="en-US" dirty="0" smtClean="0"/>
            </a:br>
            <a:r>
              <a:rPr lang="en-US" dirty="0" smtClean="0"/>
              <a:t>Centres  (Live And Dead)</a:t>
            </a:r>
            <a:br>
              <a:rPr lang="en-US" dirty="0" smtClean="0"/>
            </a:br>
            <a:endParaRPr lang="en-US" dirty="0"/>
          </a:p>
        </p:txBody>
      </p:sp>
      <p:sp>
        <p:nvSpPr>
          <p:cNvPr id="5" name="Content Placeholder 4"/>
          <p:cNvSpPr>
            <a:spLocks noGrp="1"/>
          </p:cNvSpPr>
          <p:nvPr>
            <p:ph sz="half" idx="1"/>
          </p:nvPr>
        </p:nvSpPr>
        <p:spPr>
          <a:xfrm>
            <a:off x="304800" y="838200"/>
            <a:ext cx="5410200" cy="6019800"/>
          </a:xfrm>
        </p:spPr>
        <p:txBody>
          <a:bodyPr>
            <a:normAutofit fontScale="92500" lnSpcReduction="20000"/>
          </a:bodyPr>
          <a:lstStyle/>
          <a:p>
            <a:pPr algn="just"/>
            <a:r>
              <a:rPr lang="en-US" sz="1900" dirty="0" smtClean="0"/>
              <a:t>Shaft type work pieces are generally held between centres.</a:t>
            </a:r>
          </a:p>
          <a:p>
            <a:pPr algn="just"/>
            <a:endParaRPr lang="en-US" sz="1900" dirty="0" smtClean="0"/>
          </a:p>
          <a:p>
            <a:pPr algn="just"/>
            <a:r>
              <a:rPr lang="en-US" sz="1900" dirty="0" smtClean="0"/>
              <a:t>Conical center holes are drilled one at the end of the work piece to provide location for the lathe centres.</a:t>
            </a:r>
          </a:p>
          <a:p>
            <a:pPr algn="just">
              <a:buNone/>
            </a:pPr>
            <a:endParaRPr lang="en-US" sz="1900" dirty="0" smtClean="0"/>
          </a:p>
          <a:p>
            <a:pPr algn="just"/>
            <a:r>
              <a:rPr lang="en-US" sz="1900" dirty="0" smtClean="0"/>
              <a:t>Live centre (revolving centre) is mounted on a ball bearing or tapered roller bearing along with thrust bearing, </a:t>
            </a:r>
            <a:r>
              <a:rPr lang="en-US" sz="2000" dirty="0" smtClean="0"/>
              <a:t>and rotates with the work.</a:t>
            </a:r>
          </a:p>
          <a:p>
            <a:pPr algn="just"/>
            <a:endParaRPr lang="en-US" sz="2000" dirty="0" smtClean="0"/>
          </a:p>
          <a:p>
            <a:pPr algn="just"/>
            <a:r>
              <a:rPr lang="en-US" sz="2000" dirty="0" smtClean="0"/>
              <a:t>Live centre is preferred during high speed machining because it reduces the frictional heat generated on the centre.</a:t>
            </a:r>
          </a:p>
          <a:p>
            <a:pPr algn="just"/>
            <a:endParaRPr lang="en-US" sz="2000" dirty="0" smtClean="0"/>
          </a:p>
          <a:p>
            <a:pPr algn="just"/>
            <a:r>
              <a:rPr lang="en-US" sz="2000" dirty="0" smtClean="0"/>
              <a:t>Tail stock centre may be a dead centre (stationary) which does not rotate the work , support the workpiece at the rotating end of the machine. </a:t>
            </a:r>
          </a:p>
          <a:p>
            <a:pPr algn="just"/>
            <a:endParaRPr lang="en-US" sz="2000" dirty="0" smtClean="0"/>
          </a:p>
          <a:p>
            <a:pPr algn="just"/>
            <a:r>
              <a:rPr lang="en-US" sz="2000" dirty="0" smtClean="0"/>
              <a:t>It produces friction between the workpiece and centre, due to the rotation of the workpiece.</a:t>
            </a:r>
          </a:p>
          <a:p>
            <a:pPr algn="just"/>
            <a:endParaRPr lang="en-US" sz="2000" dirty="0" smtClean="0"/>
          </a:p>
          <a:p>
            <a:pPr algn="just"/>
            <a:endParaRPr lang="en-US" sz="1900" dirty="0" smtClean="0"/>
          </a:p>
        </p:txBody>
      </p:sp>
      <p:pic>
        <p:nvPicPr>
          <p:cNvPr id="7" name="Content Placeholder 6"/>
          <p:cNvPicPr>
            <a:picLocks noGrp="1" noChangeAspect="1"/>
          </p:cNvPicPr>
          <p:nvPr>
            <p:ph sz="half" idx="2"/>
          </p:nvPr>
        </p:nvPicPr>
        <p:blipFill>
          <a:blip r:embed="rId2"/>
          <a:stretch>
            <a:fillRect/>
          </a:stretch>
        </p:blipFill>
        <p:spPr>
          <a:xfrm>
            <a:off x="6181725" y="990600"/>
            <a:ext cx="2809875" cy="2085975"/>
          </a:xfrm>
          <a:prstGeom prst="rect">
            <a:avLst/>
          </a:prstGeom>
        </p:spPr>
      </p:pic>
      <p:pic>
        <p:nvPicPr>
          <p:cNvPr id="1026" name="Picture 2" descr="C:\Users\Dell\Desktop\download.jpg"/>
          <p:cNvPicPr>
            <a:picLocks noChangeAspect="1" noChangeArrowheads="1"/>
          </p:cNvPicPr>
          <p:nvPr/>
        </p:nvPicPr>
        <p:blipFill>
          <a:blip r:embed="rId3"/>
          <a:srcRect/>
          <a:stretch>
            <a:fillRect/>
          </a:stretch>
        </p:blipFill>
        <p:spPr bwMode="auto">
          <a:xfrm>
            <a:off x="6096000" y="3886200"/>
            <a:ext cx="3000375" cy="2133600"/>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sp>
        <p:nvSpPr>
          <p:cNvPr id="8" name="Footer Placeholder 7"/>
          <p:cNvSpPr>
            <a:spLocks noGrp="1"/>
          </p:cNvSpPr>
          <p:nvPr>
            <p:ph type="ftr" sz="quarter" idx="11"/>
          </p:nvPr>
        </p:nvSpPr>
        <p:spPr/>
        <p:txBody>
          <a:bodyPr/>
          <a:lstStyle/>
          <a:p>
            <a:r>
              <a:rPr lang="en-US" smtClean="0"/>
              <a:t>Department of Mechanical Engineering , RYMEC, BALLARI</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533401"/>
          </a:xfrm>
        </p:spPr>
        <p:txBody>
          <a:bodyPr>
            <a:normAutofit/>
          </a:bodyPr>
          <a:lstStyle/>
          <a:p>
            <a:r>
              <a:rPr lang="en-US" sz="2200" b="1" dirty="0" smtClean="0">
                <a:latin typeface="Bookman Old Style" pitchFamily="18" charset="0"/>
              </a:rPr>
              <a:t>Module 1- Introduction To Metal Cutting </a:t>
            </a:r>
            <a:endParaRPr lang="en-US" sz="2200" b="1" dirty="0">
              <a:latin typeface="Bookman Old Style" pitchFamily="18" charset="0"/>
            </a:endParaRPr>
          </a:p>
        </p:txBody>
      </p:sp>
      <p:sp>
        <p:nvSpPr>
          <p:cNvPr id="3" name="Subtitle 2"/>
          <p:cNvSpPr>
            <a:spLocks noGrp="1"/>
          </p:cNvSpPr>
          <p:nvPr>
            <p:ph type="subTitle" idx="1"/>
          </p:nvPr>
        </p:nvSpPr>
        <p:spPr>
          <a:xfrm>
            <a:off x="381000" y="609600"/>
            <a:ext cx="8382000" cy="5486400"/>
          </a:xfrm>
        </p:spPr>
        <p:txBody>
          <a:bodyPr>
            <a:normAutofit/>
          </a:bodyPr>
          <a:lstStyle/>
          <a:p>
            <a:pPr marL="342900" indent="-342900" algn="just">
              <a:lnSpc>
                <a:spcPct val="150000"/>
              </a:lnSpc>
              <a:buFont typeface="Arial" pitchFamily="34" charset="0"/>
              <a:buChar char="•"/>
            </a:pPr>
            <a:r>
              <a:rPr lang="en-US" sz="1700" dirty="0" smtClean="0">
                <a:solidFill>
                  <a:schemeClr val="tx1"/>
                </a:solidFill>
                <a:latin typeface="Bookman Old Style" pitchFamily="18" charset="0"/>
              </a:rPr>
              <a:t>Metal removal process is a Machining Process in which excess amount of material is removed in the form of chips in order to shape the material to the required dimension and size.</a:t>
            </a:r>
          </a:p>
          <a:p>
            <a:pPr marL="342900" indent="-342900" algn="just">
              <a:lnSpc>
                <a:spcPct val="150000"/>
              </a:lnSpc>
              <a:buFont typeface="Arial" pitchFamily="34" charset="0"/>
              <a:buChar char="•"/>
            </a:pPr>
            <a:r>
              <a:rPr lang="en-US" sz="1700" dirty="0" smtClean="0">
                <a:solidFill>
                  <a:schemeClr val="tx1"/>
                </a:solidFill>
                <a:latin typeface="Bookman Old Style" pitchFamily="18" charset="0"/>
              </a:rPr>
              <a:t>Machining </a:t>
            </a:r>
            <a:r>
              <a:rPr lang="en-US" sz="1700" dirty="0">
                <a:solidFill>
                  <a:schemeClr val="tx1"/>
                </a:solidFill>
                <a:latin typeface="Bookman Old Style" pitchFamily="18" charset="0"/>
              </a:rPr>
              <a:t>is not just one process; it is a group of processes. The common feature is the use </a:t>
            </a:r>
            <a:r>
              <a:rPr lang="en-US" sz="1700" dirty="0" smtClean="0">
                <a:solidFill>
                  <a:schemeClr val="tx1"/>
                </a:solidFill>
                <a:latin typeface="Bookman Old Style" pitchFamily="18" charset="0"/>
              </a:rPr>
              <a:t>of a </a:t>
            </a:r>
            <a:r>
              <a:rPr lang="en-US" sz="1700" dirty="0">
                <a:solidFill>
                  <a:schemeClr val="tx1"/>
                </a:solidFill>
                <a:latin typeface="Bookman Old Style" pitchFamily="18" charset="0"/>
              </a:rPr>
              <a:t>cutting tool to form a chip that is removed from the work-part</a:t>
            </a:r>
            <a:r>
              <a:rPr lang="en-US" sz="1700" dirty="0" smtClean="0">
                <a:solidFill>
                  <a:schemeClr val="tx1"/>
                </a:solidFill>
                <a:latin typeface="Bookman Old Style" pitchFamily="18" charset="0"/>
              </a:rPr>
              <a:t>.</a:t>
            </a:r>
          </a:p>
          <a:p>
            <a:pPr marL="342900" indent="-342900" algn="just">
              <a:lnSpc>
                <a:spcPct val="150000"/>
              </a:lnSpc>
              <a:buFont typeface="Arial" pitchFamily="34" charset="0"/>
              <a:buChar char="•"/>
            </a:pPr>
            <a:r>
              <a:rPr lang="en-US" sz="1700" dirty="0" smtClean="0">
                <a:solidFill>
                  <a:schemeClr val="tx1"/>
                </a:solidFill>
                <a:latin typeface="Bookman Old Style" pitchFamily="18" charset="0"/>
              </a:rPr>
              <a:t>To perform the operation ,Relative motion is required between the tool and work. This relative motion is achieved in most Machining operations by means of a primary motion, called the cutting speed, and a secondary Motion, called the feed.</a:t>
            </a:r>
          </a:p>
          <a:p>
            <a:pPr marL="342900" indent="-342900" algn="just">
              <a:lnSpc>
                <a:spcPct val="150000"/>
              </a:lnSpc>
              <a:buFont typeface="Arial" pitchFamily="34" charset="0"/>
              <a:buChar char="•"/>
            </a:pPr>
            <a:r>
              <a:rPr lang="en-US" sz="1700" dirty="0" smtClean="0">
                <a:solidFill>
                  <a:schemeClr val="tx1"/>
                </a:solidFill>
                <a:latin typeface="Bookman Old Style" pitchFamily="18" charset="0"/>
              </a:rPr>
              <a:t>Shape of the tool and its penetration into the work surface, combined with these motions, produces the desired geometry of the resulting work surface.</a:t>
            </a:r>
          </a:p>
          <a:p>
            <a:endParaRPr lang="en-US" sz="1600" dirty="0">
              <a:solidFill>
                <a:schemeClr val="tx1"/>
              </a:solidFill>
              <a:latin typeface="Times New Roman" pitchFamily="18" charset="0"/>
              <a:cs typeface="Times New Roman" pitchFamily="18" charset="0"/>
            </a:endParaRPr>
          </a:p>
        </p:txBody>
      </p:sp>
      <p:sp>
        <p:nvSpPr>
          <p:cNvPr id="4" name="Rectangle 3"/>
          <p:cNvSpPr/>
          <p:nvPr/>
        </p:nvSpPr>
        <p:spPr>
          <a:xfrm>
            <a:off x="1143000" y="6260069"/>
            <a:ext cx="6858000" cy="307777"/>
          </a:xfrm>
          <a:prstGeom prst="rect">
            <a:avLst/>
          </a:prstGeom>
        </p:spPr>
        <p:txBody>
          <a:bodyPr wrap="square">
            <a:spAutoFit/>
          </a:bodyPr>
          <a:lstStyle/>
          <a:p>
            <a:r>
              <a:rPr lang="en-US" sz="1400" dirty="0" smtClean="0">
                <a:solidFill>
                  <a:schemeClr val="accent1"/>
                </a:solidFill>
                <a:latin typeface="Bookman Old Style" pitchFamily="18" charset="0"/>
              </a:rPr>
              <a:t>DEPARTMENT  OF MECHANICAL ENGINEERING , RYMEC, BALLARI </a:t>
            </a:r>
            <a:endParaRPr lang="en-US" sz="1400" dirty="0">
              <a:latin typeface="Bookman Old Style"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Department of Mechanical Engineering , RYMEC, BALLARI</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152400"/>
            <a:ext cx="8229600" cy="533400"/>
          </a:xfrm>
        </p:spPr>
        <p:txBody>
          <a:bodyPr>
            <a:normAutofit fontScale="90000"/>
          </a:bodyPr>
          <a:lstStyle/>
          <a:p>
            <a:r>
              <a:rPr lang="en-US" dirty="0" smtClean="0"/>
              <a:t>Chucks – Work Holding Devices</a:t>
            </a:r>
            <a:endParaRPr lang="en-US" dirty="0"/>
          </a:p>
        </p:txBody>
      </p:sp>
      <p:sp>
        <p:nvSpPr>
          <p:cNvPr id="10" name="Content Placeholder 9"/>
          <p:cNvSpPr>
            <a:spLocks noGrp="1"/>
          </p:cNvSpPr>
          <p:nvPr>
            <p:ph sz="half" idx="1"/>
          </p:nvPr>
        </p:nvSpPr>
        <p:spPr>
          <a:xfrm>
            <a:off x="304800" y="914400"/>
            <a:ext cx="5638800" cy="5105400"/>
          </a:xfrm>
        </p:spPr>
        <p:txBody>
          <a:bodyPr>
            <a:normAutofit/>
          </a:bodyPr>
          <a:lstStyle/>
          <a:p>
            <a:pPr algn="just"/>
            <a:r>
              <a:rPr lang="en-US" sz="1900" dirty="0" smtClean="0"/>
              <a:t>The jaws are made to move simultaneously and equally in radially inward outward directions by rotating disc  whose spiral grooves mesh with teeths provided on the jaws. </a:t>
            </a:r>
          </a:p>
          <a:p>
            <a:pPr algn="just"/>
            <a:endParaRPr lang="en-US" sz="1900" dirty="0" smtClean="0"/>
          </a:p>
          <a:p>
            <a:pPr algn="just"/>
            <a:r>
              <a:rPr lang="en-US" sz="1900" dirty="0" smtClean="0"/>
              <a:t>Disc can be rotated by means of a key inserted in any one of the three sockets provided on the cylindrical surface of the chuck. </a:t>
            </a:r>
          </a:p>
          <a:p>
            <a:pPr algn="just"/>
            <a:endParaRPr lang="en-US" sz="1900" dirty="0" smtClean="0"/>
          </a:p>
          <a:p>
            <a:pPr algn="just"/>
            <a:r>
              <a:rPr lang="en-US" sz="1900" dirty="0" smtClean="0"/>
              <a:t>In a four jaw  chuck , each of the jaws can be adjusted independently , this infact necessary for correctly aligning a non circular workpieces with the axis of spindle.  </a:t>
            </a:r>
          </a:p>
          <a:p>
            <a:pPr algn="just"/>
            <a:endParaRPr lang="en-US" sz="1900" dirty="0" smtClean="0"/>
          </a:p>
          <a:p>
            <a:pPr algn="just"/>
            <a:endParaRPr lang="en-US" sz="1900" dirty="0" smtClean="0"/>
          </a:p>
        </p:txBody>
      </p:sp>
      <p:pic>
        <p:nvPicPr>
          <p:cNvPr id="12" name="Content Placeholder 11"/>
          <p:cNvPicPr>
            <a:picLocks noGrp="1" noChangeAspect="1"/>
          </p:cNvPicPr>
          <p:nvPr>
            <p:ph sz="half" idx="2"/>
          </p:nvPr>
        </p:nvPicPr>
        <p:blipFill>
          <a:blip r:embed="rId2"/>
          <a:stretch>
            <a:fillRect/>
          </a:stretch>
        </p:blipFill>
        <p:spPr>
          <a:xfrm>
            <a:off x="6629400" y="2895600"/>
            <a:ext cx="2286000" cy="2438400"/>
          </a:xfrm>
          <a:prstGeom prst="rect">
            <a:avLst/>
          </a:prstGeom>
        </p:spPr>
      </p:pic>
      <p:pic>
        <p:nvPicPr>
          <p:cNvPr id="2051" name="Picture 3" descr="C:\Users\Dell\Desktop\download (1).jpg"/>
          <p:cNvPicPr>
            <a:picLocks noChangeAspect="1" noChangeArrowheads="1"/>
          </p:cNvPicPr>
          <p:nvPr/>
        </p:nvPicPr>
        <p:blipFill>
          <a:blip r:embed="rId3"/>
          <a:srcRect/>
          <a:stretch>
            <a:fillRect/>
          </a:stretch>
        </p:blipFill>
        <p:spPr bwMode="auto">
          <a:xfrm>
            <a:off x="6781800" y="685800"/>
            <a:ext cx="1981200" cy="2133600"/>
          </a:xfrm>
          <a:prstGeom prst="rect">
            <a:avLst/>
          </a:prstGeom>
          <a:noFill/>
        </p:spPr>
      </p:pic>
      <p:pic>
        <p:nvPicPr>
          <p:cNvPr id="2054" name="Picture 6"/>
          <p:cNvPicPr>
            <a:picLocks noChangeAspect="1" noChangeArrowheads="1"/>
          </p:cNvPicPr>
          <p:nvPr/>
        </p:nvPicPr>
        <p:blipFill>
          <a:blip r:embed="rId4"/>
          <a:srcRect/>
          <a:stretch>
            <a:fillRect/>
          </a:stretch>
        </p:blipFill>
        <p:spPr bwMode="auto">
          <a:xfrm>
            <a:off x="3048000" y="4841149"/>
            <a:ext cx="2514600" cy="2016851"/>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40</a:t>
            </a:fld>
            <a:endParaRPr lang="en-US"/>
          </a:p>
        </p:txBody>
      </p:sp>
      <p:sp>
        <p:nvSpPr>
          <p:cNvPr id="8" name="Footer Placeholder 7"/>
          <p:cNvSpPr>
            <a:spLocks noGrp="1"/>
          </p:cNvSpPr>
          <p:nvPr>
            <p:ph type="ftr" sz="quarter" idx="11"/>
          </p:nvPr>
        </p:nvSpPr>
        <p:spPr/>
        <p:txBody>
          <a:bodyPr/>
          <a:lstStyle/>
          <a:p>
            <a:r>
              <a:rPr lang="en-US" smtClean="0"/>
              <a:t>Department of Mechanical Engineering , RYMEC, BALLARI</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152400"/>
            <a:ext cx="8229600" cy="411162"/>
          </a:xfrm>
        </p:spPr>
        <p:txBody>
          <a:bodyPr>
            <a:normAutofit fontScale="90000"/>
          </a:bodyPr>
          <a:lstStyle/>
          <a:p>
            <a:r>
              <a:rPr lang="en-US" dirty="0" smtClean="0"/>
              <a:t/>
            </a:r>
            <a:br>
              <a:rPr lang="en-US" dirty="0" smtClean="0"/>
            </a:br>
            <a:r>
              <a:rPr lang="en-US" dirty="0" smtClean="0"/>
              <a:t>Lathe Dog Carrier</a:t>
            </a:r>
            <a:br>
              <a:rPr lang="en-US" dirty="0" smtClean="0"/>
            </a:br>
            <a:endParaRPr lang="en-US" dirty="0"/>
          </a:p>
        </p:txBody>
      </p:sp>
      <p:sp>
        <p:nvSpPr>
          <p:cNvPr id="9" name="Content Placeholder 8"/>
          <p:cNvSpPr>
            <a:spLocks noGrp="1"/>
          </p:cNvSpPr>
          <p:nvPr>
            <p:ph sz="half" idx="1"/>
          </p:nvPr>
        </p:nvSpPr>
        <p:spPr>
          <a:xfrm>
            <a:off x="76200" y="685800"/>
            <a:ext cx="4953000" cy="5867400"/>
          </a:xfrm>
        </p:spPr>
        <p:txBody>
          <a:bodyPr>
            <a:normAutofit fontScale="92500"/>
          </a:bodyPr>
          <a:lstStyle/>
          <a:p>
            <a:pPr algn="just"/>
            <a:r>
              <a:rPr lang="en-US" sz="1900" dirty="0" smtClean="0"/>
              <a:t>A lathe dog, also known as a lathe carrier, is a device that clamps around the workpiece and allows the rotary motion of the machine's spindle to be transmitted to the workpiece. </a:t>
            </a:r>
          </a:p>
          <a:p>
            <a:pPr algn="just">
              <a:buNone/>
            </a:pPr>
            <a:endParaRPr lang="en-US" sz="1900" dirty="0" smtClean="0"/>
          </a:p>
          <a:p>
            <a:pPr algn="just"/>
            <a:r>
              <a:rPr lang="en-US" sz="2000" dirty="0" smtClean="0"/>
              <a:t>A </a:t>
            </a:r>
            <a:r>
              <a:rPr lang="en-US" sz="2000" b="1" dirty="0" smtClean="0"/>
              <a:t>lathe dog</a:t>
            </a:r>
            <a:r>
              <a:rPr lang="en-US" sz="2000" dirty="0" smtClean="0"/>
              <a:t> is used when you are using centers in the head stock and tail stock.</a:t>
            </a:r>
          </a:p>
          <a:p>
            <a:pPr algn="just"/>
            <a:endParaRPr lang="en-US" sz="2000" dirty="0" smtClean="0"/>
          </a:p>
          <a:p>
            <a:pPr algn="just"/>
            <a:r>
              <a:rPr lang="en-US" sz="2000" dirty="0" smtClean="0"/>
              <a:t>A dog is clamped to the workpiece at the head stock end, tail of the dog is inserted in a slot on the drive plate mounted on the lathe spindle.</a:t>
            </a:r>
          </a:p>
          <a:p>
            <a:pPr algn="just">
              <a:buNone/>
            </a:pPr>
            <a:endParaRPr lang="en-US" sz="1900" dirty="0" smtClean="0"/>
          </a:p>
          <a:p>
            <a:pPr algn="just"/>
            <a:r>
              <a:rPr lang="en-US" sz="1900" dirty="0" smtClean="0"/>
              <a:t>At one end there is a loop and a setscrew. That end is slid over the work and tightened. The other end engages a slot in the face plate which drives the dog and work piece.</a:t>
            </a:r>
          </a:p>
          <a:p>
            <a:pPr algn="just"/>
            <a:endParaRPr lang="en-US" sz="1900" dirty="0" smtClean="0"/>
          </a:p>
          <a:p>
            <a:pPr algn="just"/>
            <a:r>
              <a:rPr lang="en-US" sz="1900" dirty="0" smtClean="0"/>
              <a:t>Most commonly used for round workpieces.</a:t>
            </a:r>
          </a:p>
          <a:p>
            <a:pPr algn="just"/>
            <a:endParaRPr lang="en-US" sz="1900" dirty="0" smtClean="0"/>
          </a:p>
          <a:p>
            <a:pPr algn="just">
              <a:buNone/>
            </a:pPr>
            <a:endParaRPr lang="en-US" sz="1900" dirty="0" smtClean="0"/>
          </a:p>
        </p:txBody>
      </p:sp>
      <p:pic>
        <p:nvPicPr>
          <p:cNvPr id="11" name="Content Placeholder 10"/>
          <p:cNvPicPr>
            <a:picLocks noGrp="1" noChangeAspect="1"/>
          </p:cNvPicPr>
          <p:nvPr>
            <p:ph sz="half" idx="2"/>
          </p:nvPr>
        </p:nvPicPr>
        <p:blipFill>
          <a:blip r:embed="rId2"/>
          <a:stretch>
            <a:fillRect/>
          </a:stretch>
        </p:blipFill>
        <p:spPr>
          <a:xfrm>
            <a:off x="5105400" y="838200"/>
            <a:ext cx="4038600" cy="1101436"/>
          </a:xfrm>
          <a:prstGeom prst="rect">
            <a:avLst/>
          </a:prstGeom>
        </p:spPr>
      </p:pic>
      <p:pic>
        <p:nvPicPr>
          <p:cNvPr id="1026" name="Picture 2" descr="C:\Users\Dell\Desktop\unnamed.jpg"/>
          <p:cNvPicPr>
            <a:picLocks noChangeAspect="1" noChangeArrowheads="1"/>
          </p:cNvPicPr>
          <p:nvPr/>
        </p:nvPicPr>
        <p:blipFill>
          <a:blip r:embed="rId3"/>
          <a:srcRect/>
          <a:stretch>
            <a:fillRect/>
          </a:stretch>
        </p:blipFill>
        <p:spPr bwMode="auto">
          <a:xfrm>
            <a:off x="5410200" y="2057400"/>
            <a:ext cx="3175000" cy="2514600"/>
          </a:xfrm>
          <a:prstGeom prst="rect">
            <a:avLst/>
          </a:prstGeom>
          <a:noFill/>
        </p:spPr>
      </p:pic>
      <p:pic>
        <p:nvPicPr>
          <p:cNvPr id="12" name="Picture 2" descr="C:\Users\Dell\Desktop\download.jpg"/>
          <p:cNvPicPr>
            <a:picLocks noChangeAspect="1" noChangeArrowheads="1"/>
          </p:cNvPicPr>
          <p:nvPr/>
        </p:nvPicPr>
        <p:blipFill>
          <a:blip r:embed="rId4"/>
          <a:srcRect/>
          <a:stretch>
            <a:fillRect/>
          </a:stretch>
        </p:blipFill>
        <p:spPr bwMode="auto">
          <a:xfrm>
            <a:off x="5638800" y="4724400"/>
            <a:ext cx="3000375" cy="2133600"/>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pPr/>
              <a:t>41</a:t>
            </a:fld>
            <a:endParaRPr lang="en-US"/>
          </a:p>
        </p:txBody>
      </p:sp>
      <p:sp>
        <p:nvSpPr>
          <p:cNvPr id="10" name="Footer Placeholder 9"/>
          <p:cNvSpPr>
            <a:spLocks noGrp="1"/>
          </p:cNvSpPr>
          <p:nvPr>
            <p:ph type="ftr" sz="quarter" idx="11"/>
          </p:nvPr>
        </p:nvSpPr>
        <p:spPr/>
        <p:txBody>
          <a:bodyPr/>
          <a:lstStyle/>
          <a:p>
            <a:r>
              <a:rPr lang="en-US" smtClean="0"/>
              <a:t>Department of Mechanical Engineering , RYMEC, BALLARI</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IN" dirty="0" smtClean="0"/>
              <a:t/>
            </a:r>
            <a:br>
              <a:rPr lang="en-IN" dirty="0" smtClean="0"/>
            </a:br>
            <a:r>
              <a:rPr lang="en-IN" dirty="0" smtClean="0"/>
              <a:t>Face Plate</a:t>
            </a:r>
            <a:br>
              <a:rPr lang="en-IN" dirty="0" smtClean="0"/>
            </a:br>
            <a:endParaRPr lang="en-US" dirty="0"/>
          </a:p>
        </p:txBody>
      </p:sp>
      <p:sp>
        <p:nvSpPr>
          <p:cNvPr id="3" name="Content Placeholder 2"/>
          <p:cNvSpPr>
            <a:spLocks noGrp="1"/>
          </p:cNvSpPr>
          <p:nvPr>
            <p:ph sz="half" idx="1"/>
          </p:nvPr>
        </p:nvSpPr>
        <p:spPr>
          <a:xfrm>
            <a:off x="457200" y="685800"/>
            <a:ext cx="5105400" cy="5334000"/>
          </a:xfrm>
        </p:spPr>
        <p:txBody>
          <a:bodyPr>
            <a:normAutofit/>
          </a:bodyPr>
          <a:lstStyle/>
          <a:p>
            <a:pPr algn="just"/>
            <a:r>
              <a:rPr lang="en-US" sz="1900" dirty="0" smtClean="0"/>
              <a:t>A lathe faceplate is a basic work holding accessory for a wood or metal turning . It is a circular metal (usually cast iron) plate which fixes to the end of the lathe </a:t>
            </a:r>
            <a:r>
              <a:rPr lang="en-US" sz="1900" dirty="0" smtClean="0">
                <a:hlinkClick r:id="rId2" tooltip="Spindle (tool)"/>
              </a:rPr>
              <a:t>spindle</a:t>
            </a:r>
            <a:r>
              <a:rPr lang="en-US" sz="1900" dirty="0" smtClean="0"/>
              <a:t>. </a:t>
            </a:r>
          </a:p>
          <a:p>
            <a:pPr algn="just"/>
            <a:endParaRPr lang="en-US" sz="1900" dirty="0" smtClean="0"/>
          </a:p>
          <a:p>
            <a:pPr algn="just"/>
            <a:r>
              <a:rPr lang="en-US" sz="1900" dirty="0" smtClean="0"/>
              <a:t>For clamping irregular shaped components face plates are used.</a:t>
            </a:r>
          </a:p>
          <a:p>
            <a:pPr algn="just">
              <a:buNone/>
            </a:pPr>
            <a:endParaRPr lang="en-US" sz="1900" dirty="0" smtClean="0"/>
          </a:p>
          <a:p>
            <a:pPr algn="just"/>
            <a:r>
              <a:rPr lang="en-US" sz="1900" dirty="0" smtClean="0"/>
              <a:t>Its having radial slots as well as bolt holes which allow the workpiece to be clamped to it by means of bolts.</a:t>
            </a:r>
          </a:p>
          <a:p>
            <a:pPr algn="just"/>
            <a:endParaRPr lang="en-US" sz="1900" dirty="0" smtClean="0"/>
          </a:p>
          <a:p>
            <a:pPr algn="just"/>
            <a:r>
              <a:rPr lang="en-US" sz="1900" dirty="0" smtClean="0"/>
              <a:t>The workpiece is then clamped to the faceplate, typically using </a:t>
            </a:r>
            <a:r>
              <a:rPr lang="en-US" sz="1900" dirty="0" smtClean="0">
                <a:hlinkClick r:id="rId3" tooltip="T-nut"/>
              </a:rPr>
              <a:t>t-nuts</a:t>
            </a:r>
            <a:r>
              <a:rPr lang="en-US" sz="1900" dirty="0" smtClean="0"/>
              <a:t> in slots in the faceplate, or less commonly threaded holes in the faceplate itself.</a:t>
            </a:r>
          </a:p>
        </p:txBody>
      </p:sp>
      <p:pic>
        <p:nvPicPr>
          <p:cNvPr id="5" name="Content Placeholder 4"/>
          <p:cNvPicPr>
            <a:picLocks noGrp="1" noChangeAspect="1"/>
          </p:cNvPicPr>
          <p:nvPr>
            <p:ph sz="half" idx="2"/>
          </p:nvPr>
        </p:nvPicPr>
        <p:blipFill>
          <a:blip r:embed="rId4"/>
          <a:stretch>
            <a:fillRect/>
          </a:stretch>
        </p:blipFill>
        <p:spPr>
          <a:xfrm>
            <a:off x="5791200" y="914400"/>
            <a:ext cx="3048000" cy="2286000"/>
          </a:xfrm>
          <a:prstGeom prst="rect">
            <a:avLst/>
          </a:prstGeom>
        </p:spPr>
      </p:pic>
      <p:pic>
        <p:nvPicPr>
          <p:cNvPr id="2050" name="Picture 2" descr="C:\Users\Dell\Desktop\download.jpg"/>
          <p:cNvPicPr>
            <a:picLocks noChangeAspect="1" noChangeArrowheads="1"/>
          </p:cNvPicPr>
          <p:nvPr/>
        </p:nvPicPr>
        <p:blipFill>
          <a:blip r:embed="rId5"/>
          <a:srcRect/>
          <a:stretch>
            <a:fillRect/>
          </a:stretch>
        </p:blipFill>
        <p:spPr bwMode="auto">
          <a:xfrm>
            <a:off x="5943600" y="3352800"/>
            <a:ext cx="2895600" cy="2676525"/>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42</a:t>
            </a:fld>
            <a:endParaRPr lang="en-US"/>
          </a:p>
        </p:txBody>
      </p:sp>
      <p:sp>
        <p:nvSpPr>
          <p:cNvPr id="7" name="Footer Placeholder 6"/>
          <p:cNvSpPr>
            <a:spLocks noGrp="1"/>
          </p:cNvSpPr>
          <p:nvPr>
            <p:ph type="ftr" sz="quarter" idx="11"/>
          </p:nvPr>
        </p:nvSpPr>
        <p:spPr/>
        <p:txBody>
          <a:bodyPr/>
          <a:lstStyle/>
          <a:p>
            <a:r>
              <a:rPr lang="en-US" smtClean="0"/>
              <a:t>Department of Mechanical Engineering , RYMEC, BALLARI</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r>
              <a:rPr lang="en-US" dirty="0" smtClean="0"/>
              <a:t/>
            </a:r>
            <a:br>
              <a:rPr lang="en-US" dirty="0" smtClean="0"/>
            </a:br>
            <a:r>
              <a:rPr lang="en-US" dirty="0" smtClean="0"/>
              <a:t>Drive Plate</a:t>
            </a:r>
            <a:br>
              <a:rPr lang="en-US" dirty="0" smtClean="0"/>
            </a:br>
            <a:endParaRPr lang="en-US" dirty="0"/>
          </a:p>
        </p:txBody>
      </p:sp>
      <p:pic>
        <p:nvPicPr>
          <p:cNvPr id="3077" name="Picture 5"/>
          <p:cNvPicPr>
            <a:picLocks noGrp="1" noChangeAspect="1" noChangeArrowheads="1"/>
          </p:cNvPicPr>
          <p:nvPr>
            <p:ph sz="half" idx="1"/>
          </p:nvPr>
        </p:nvPicPr>
        <p:blipFill>
          <a:blip r:embed="rId2"/>
          <a:stretch>
            <a:fillRect/>
          </a:stretch>
        </p:blipFill>
        <p:spPr bwMode="auto">
          <a:xfrm>
            <a:off x="304800" y="914400"/>
            <a:ext cx="4114800" cy="3733799"/>
          </a:xfrm>
          <a:prstGeom prst="rect">
            <a:avLst/>
          </a:prstGeom>
          <a:noFill/>
          <a:ln w="9525">
            <a:noFill/>
            <a:miter lim="800000"/>
            <a:headEnd/>
            <a:tailEnd/>
          </a:ln>
          <a:effectLst/>
        </p:spPr>
      </p:pic>
      <p:pic>
        <p:nvPicPr>
          <p:cNvPr id="3078" name="Picture 6"/>
          <p:cNvPicPr>
            <a:picLocks noGrp="1" noChangeAspect="1" noChangeArrowheads="1"/>
          </p:cNvPicPr>
          <p:nvPr>
            <p:ph sz="half" idx="2"/>
          </p:nvPr>
        </p:nvPicPr>
        <p:blipFill>
          <a:blip r:embed="rId3"/>
          <a:srcRect/>
          <a:stretch>
            <a:fillRect/>
          </a:stretch>
        </p:blipFill>
        <p:spPr bwMode="auto">
          <a:xfrm>
            <a:off x="4648200" y="533400"/>
            <a:ext cx="4267200" cy="3124200"/>
          </a:xfrm>
          <a:prstGeom prst="rect">
            <a:avLst/>
          </a:prstGeom>
          <a:noFill/>
          <a:ln w="9525">
            <a:noFill/>
            <a:miter lim="800000"/>
            <a:headEnd/>
            <a:tailEnd/>
          </a:ln>
          <a:effectLst/>
        </p:spPr>
      </p:pic>
      <p:pic>
        <p:nvPicPr>
          <p:cNvPr id="3080" name="Picture 8" descr="C:\Users\Dell\Desktop\standard.jpg"/>
          <p:cNvPicPr>
            <a:picLocks noChangeAspect="1" noChangeArrowheads="1"/>
          </p:cNvPicPr>
          <p:nvPr/>
        </p:nvPicPr>
        <p:blipFill>
          <a:blip r:embed="rId4"/>
          <a:srcRect/>
          <a:stretch>
            <a:fillRect/>
          </a:stretch>
        </p:blipFill>
        <p:spPr bwMode="auto">
          <a:xfrm>
            <a:off x="5029200" y="3810000"/>
            <a:ext cx="3886200" cy="2895600"/>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43</a:t>
            </a:fld>
            <a:endParaRPr lang="en-US"/>
          </a:p>
        </p:txBody>
      </p:sp>
      <p:sp>
        <p:nvSpPr>
          <p:cNvPr id="7" name="Footer Placeholder 6"/>
          <p:cNvSpPr>
            <a:spLocks noGrp="1"/>
          </p:cNvSpPr>
          <p:nvPr>
            <p:ph type="ftr" sz="quarter" idx="11"/>
          </p:nvPr>
        </p:nvSpPr>
        <p:spPr/>
        <p:txBody>
          <a:bodyPr/>
          <a:lstStyle/>
          <a:p>
            <a:r>
              <a:rPr lang="en-US" smtClean="0"/>
              <a:t>Department of Mechanical Engineering , RYMEC, BALLARI</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58762"/>
          </a:xfrm>
        </p:spPr>
        <p:txBody>
          <a:bodyPr>
            <a:normAutofit fontScale="90000"/>
          </a:bodyPr>
          <a:lstStyle/>
          <a:p>
            <a:r>
              <a:rPr lang="en-IN" dirty="0" smtClean="0"/>
              <a:t/>
            </a:r>
            <a:br>
              <a:rPr lang="en-IN" dirty="0" smtClean="0"/>
            </a:br>
            <a:r>
              <a:rPr lang="en-IN" dirty="0" smtClean="0"/>
              <a:t>Mandrels</a:t>
            </a:r>
            <a:r>
              <a:rPr lang="en-US" dirty="0" smtClean="0"/>
              <a:t/>
            </a:r>
            <a:br>
              <a:rPr lang="en-US" dirty="0" smtClean="0"/>
            </a:br>
            <a:endParaRPr lang="en-US" dirty="0"/>
          </a:p>
        </p:txBody>
      </p:sp>
      <p:pic>
        <p:nvPicPr>
          <p:cNvPr id="4098" name="Picture 2"/>
          <p:cNvPicPr>
            <a:picLocks noGrp="1" noChangeAspect="1" noChangeArrowheads="1"/>
          </p:cNvPicPr>
          <p:nvPr>
            <p:ph sz="half" idx="1"/>
          </p:nvPr>
        </p:nvPicPr>
        <p:blipFill>
          <a:blip r:embed="rId2"/>
          <a:stretch>
            <a:fillRect/>
          </a:stretch>
        </p:blipFill>
        <p:spPr bwMode="auto">
          <a:xfrm>
            <a:off x="457200" y="1295400"/>
            <a:ext cx="4419600" cy="4495800"/>
          </a:xfrm>
          <a:prstGeom prst="rect">
            <a:avLst/>
          </a:prstGeom>
          <a:noFill/>
          <a:ln w="9525">
            <a:noFill/>
            <a:miter lim="800000"/>
            <a:headEnd/>
            <a:tailEnd/>
          </a:ln>
          <a:effectLst/>
        </p:spPr>
      </p:pic>
      <p:pic>
        <p:nvPicPr>
          <p:cNvPr id="13" name="Content Placeholder 12"/>
          <p:cNvPicPr>
            <a:picLocks noGrp="1" noChangeAspect="1"/>
          </p:cNvPicPr>
          <p:nvPr>
            <p:ph sz="half" idx="2"/>
          </p:nvPr>
        </p:nvPicPr>
        <p:blipFill>
          <a:blip r:embed="rId3"/>
          <a:stretch>
            <a:fillRect/>
          </a:stretch>
        </p:blipFill>
        <p:spPr>
          <a:xfrm>
            <a:off x="5829300" y="1905000"/>
            <a:ext cx="2857500" cy="2143125"/>
          </a:xfrm>
          <a:prstGeom prst="rect">
            <a:avLst/>
          </a:prstGeom>
        </p:spPr>
      </p:pic>
      <p:sp>
        <p:nvSpPr>
          <p:cNvPr id="6" name="Slide Number Placeholder 5"/>
          <p:cNvSpPr>
            <a:spLocks noGrp="1"/>
          </p:cNvSpPr>
          <p:nvPr>
            <p:ph type="sldNum" sz="quarter" idx="12"/>
          </p:nvPr>
        </p:nvSpPr>
        <p:spPr/>
        <p:txBody>
          <a:bodyPr/>
          <a:lstStyle/>
          <a:p>
            <a:fld id="{B6F15528-21DE-4FAA-801E-634DDDAF4B2B}" type="slidenum">
              <a:rPr lang="en-US" smtClean="0"/>
              <a:pPr/>
              <a:t>44</a:t>
            </a:fld>
            <a:endParaRPr lang="en-US"/>
          </a:p>
        </p:txBody>
      </p:sp>
      <p:sp>
        <p:nvSpPr>
          <p:cNvPr id="7" name="Footer Placeholder 6"/>
          <p:cNvSpPr>
            <a:spLocks noGrp="1"/>
          </p:cNvSpPr>
          <p:nvPr>
            <p:ph type="ftr" sz="quarter" idx="11"/>
          </p:nvPr>
        </p:nvSpPr>
        <p:spPr/>
        <p:txBody>
          <a:bodyPr/>
          <a:lstStyle/>
          <a:p>
            <a:r>
              <a:rPr lang="en-US" smtClean="0"/>
              <a:t>Department of Mechanical Engineering , RYMEC, BALLARI</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28600"/>
            <a:ext cx="4572000" cy="6324600"/>
          </a:xfrm>
        </p:spPr>
        <p:txBody>
          <a:bodyPr>
            <a:normAutofit fontScale="25000" lnSpcReduction="20000"/>
          </a:bodyPr>
          <a:lstStyle/>
          <a:p>
            <a:pPr algn="just">
              <a:lnSpc>
                <a:spcPct val="170000"/>
              </a:lnSpc>
              <a:buNone/>
            </a:pPr>
            <a:r>
              <a:rPr lang="en-US" sz="3100" dirty="0" smtClean="0">
                <a:latin typeface="Bookman Old Style" pitchFamily="18" charset="0"/>
                <a:cs typeface="Times New Roman" pitchFamily="18" charset="0"/>
              </a:rPr>
              <a:t>            </a:t>
            </a:r>
            <a:r>
              <a:rPr lang="en-US" sz="4800" dirty="0" smtClean="0">
                <a:latin typeface="Bookman Old Style" pitchFamily="18" charset="0"/>
              </a:rPr>
              <a:t>Example</a:t>
            </a:r>
            <a:r>
              <a:rPr lang="en-US" sz="4800" dirty="0">
                <a:latin typeface="Bookman Old Style" pitchFamily="18" charset="0"/>
              </a:rPr>
              <a:t>: </a:t>
            </a:r>
            <a:r>
              <a:rPr lang="en-US" sz="4800" b="1" dirty="0" smtClean="0">
                <a:latin typeface="Bookman Old Style" pitchFamily="18" charset="0"/>
              </a:rPr>
              <a:t>Drilling A Hole  </a:t>
            </a:r>
            <a:endParaRPr lang="en-US" sz="4800" b="1" dirty="0">
              <a:latin typeface="Bookman Old Style" pitchFamily="18" charset="0"/>
            </a:endParaRPr>
          </a:p>
          <a:p>
            <a:pPr algn="just">
              <a:lnSpc>
                <a:spcPct val="170000"/>
              </a:lnSpc>
            </a:pPr>
            <a:r>
              <a:rPr lang="en-US" sz="4800" dirty="0">
                <a:latin typeface="Bookman Old Style" pitchFamily="18" charset="0"/>
              </a:rPr>
              <a:t>1. Rotate the drill bit or workpiece i.e.., primary or cutting motion.</a:t>
            </a:r>
          </a:p>
          <a:p>
            <a:pPr algn="just">
              <a:lnSpc>
                <a:spcPct val="170000"/>
              </a:lnSpc>
            </a:pPr>
            <a:r>
              <a:rPr lang="en-US" sz="4800" dirty="0">
                <a:latin typeface="Bookman Old Style" pitchFamily="18" charset="0"/>
              </a:rPr>
              <a:t>2. Pressing the drill against the workpiece so that it penetrates the workpiece. i.e. ., feed </a:t>
            </a:r>
            <a:r>
              <a:rPr lang="en-US" sz="4800" dirty="0" smtClean="0">
                <a:latin typeface="Bookman Old Style" pitchFamily="18" charset="0"/>
              </a:rPr>
              <a:t>motion </a:t>
            </a:r>
            <a:r>
              <a:rPr lang="en-US" sz="4800" dirty="0">
                <a:latin typeface="Bookman Old Style" pitchFamily="18" charset="0"/>
              </a:rPr>
              <a:t>(giving feed to drill</a:t>
            </a:r>
            <a:r>
              <a:rPr lang="en-US" sz="4800" dirty="0" smtClean="0">
                <a:latin typeface="Bookman Old Style" pitchFamily="18" charset="0"/>
              </a:rPr>
              <a:t>).</a:t>
            </a:r>
            <a:endParaRPr lang="en-US" sz="4800" dirty="0">
              <a:latin typeface="Bookman Old Style" pitchFamily="18" charset="0"/>
            </a:endParaRPr>
          </a:p>
          <a:p>
            <a:pPr algn="just">
              <a:lnSpc>
                <a:spcPct val="170000"/>
              </a:lnSpc>
              <a:buNone/>
            </a:pPr>
            <a:r>
              <a:rPr lang="en-US" sz="4800" b="1" dirty="0" smtClean="0">
                <a:latin typeface="Bookman Old Style" pitchFamily="18" charset="0"/>
              </a:rPr>
              <a:t>   In </a:t>
            </a:r>
            <a:r>
              <a:rPr lang="en-US" sz="4800" b="1" dirty="0">
                <a:latin typeface="Bookman Old Style" pitchFamily="18" charset="0"/>
              </a:rPr>
              <a:t>Lathe O</a:t>
            </a:r>
            <a:r>
              <a:rPr lang="en-US" sz="4800" b="1" dirty="0" smtClean="0">
                <a:latin typeface="Bookman Old Style" pitchFamily="18" charset="0"/>
              </a:rPr>
              <a:t>perations:</a:t>
            </a:r>
          </a:p>
          <a:p>
            <a:pPr algn="just">
              <a:lnSpc>
                <a:spcPct val="170000"/>
              </a:lnSpc>
            </a:pPr>
            <a:r>
              <a:rPr lang="en-US" sz="4800" dirty="0" smtClean="0">
                <a:latin typeface="Bookman Old Style" pitchFamily="18" charset="0"/>
              </a:rPr>
              <a:t>In </a:t>
            </a:r>
            <a:r>
              <a:rPr lang="en-US" sz="4800" dirty="0">
                <a:latin typeface="Bookman Old Style" pitchFamily="18" charset="0"/>
              </a:rPr>
              <a:t>turning the circular cylinder on lathe the cutting  motion is obtained by the rotation of the workpiece and the feed motion is obtained by the  motion of the tool parallel or perpendicular to work piece axis and normal to the cutting motion. </a:t>
            </a:r>
            <a:endParaRPr lang="en-US" sz="4800" dirty="0" smtClean="0">
              <a:latin typeface="Bookman Old Style" pitchFamily="18" charset="0"/>
            </a:endParaRPr>
          </a:p>
          <a:p>
            <a:pPr algn="just">
              <a:lnSpc>
                <a:spcPct val="170000"/>
              </a:lnSpc>
              <a:buNone/>
            </a:pPr>
            <a:endParaRPr lang="en-US" sz="4800" dirty="0" smtClean="0">
              <a:latin typeface="Bookman Old Style" pitchFamily="18" charset="0"/>
            </a:endParaRPr>
          </a:p>
          <a:p>
            <a:pPr algn="just">
              <a:lnSpc>
                <a:spcPct val="170000"/>
              </a:lnSpc>
              <a:buNone/>
            </a:pPr>
            <a:r>
              <a:rPr lang="en-US" sz="4800" dirty="0" smtClean="0">
                <a:latin typeface="Bookman Old Style" pitchFamily="18" charset="0"/>
              </a:rPr>
              <a:t>  </a:t>
            </a:r>
            <a:r>
              <a:rPr lang="en-US" sz="4800" b="1" dirty="0" smtClean="0">
                <a:latin typeface="Bookman Old Style" pitchFamily="18" charset="0"/>
              </a:rPr>
              <a:t>Terminologies Or Machining Parameters : </a:t>
            </a:r>
          </a:p>
          <a:p>
            <a:pPr algn="just">
              <a:lnSpc>
                <a:spcPct val="170000"/>
              </a:lnSpc>
              <a:buNone/>
            </a:pPr>
            <a:endParaRPr lang="en-US" sz="4800" b="1" dirty="0">
              <a:latin typeface="Bookman Old Style" pitchFamily="18" charset="0"/>
            </a:endParaRPr>
          </a:p>
          <a:p>
            <a:pPr algn="just">
              <a:lnSpc>
                <a:spcPct val="170000"/>
              </a:lnSpc>
            </a:pPr>
            <a:r>
              <a:rPr lang="en-US" sz="4800" b="1" dirty="0" smtClean="0">
                <a:latin typeface="Bookman Old Style" pitchFamily="18" charset="0"/>
              </a:rPr>
              <a:t>Cutting </a:t>
            </a:r>
            <a:r>
              <a:rPr lang="en-US" sz="4800" b="1" dirty="0">
                <a:latin typeface="Bookman Old Style" pitchFamily="18" charset="0"/>
              </a:rPr>
              <a:t>speed </a:t>
            </a:r>
            <a:r>
              <a:rPr lang="en-US" sz="4800" b="1" dirty="0" smtClean="0">
                <a:latin typeface="Bookman Old Style" pitchFamily="18" charset="0"/>
              </a:rPr>
              <a:t>(V) </a:t>
            </a:r>
            <a:r>
              <a:rPr lang="en-US" sz="4800" dirty="0" smtClean="0">
                <a:latin typeface="Bookman Old Style" pitchFamily="18" charset="0"/>
              </a:rPr>
              <a:t>: It </a:t>
            </a:r>
            <a:r>
              <a:rPr lang="en-US" sz="4800" dirty="0">
                <a:latin typeface="Bookman Old Style" pitchFamily="18" charset="0"/>
              </a:rPr>
              <a:t>is the rate of primary cutting motion which determines the rate at which the material </a:t>
            </a:r>
            <a:r>
              <a:rPr lang="en-US" sz="4800" dirty="0" smtClean="0">
                <a:latin typeface="Bookman Old Style" pitchFamily="18" charset="0"/>
              </a:rPr>
              <a:t>is  being removed. It is expressed in terms of  m/min.</a:t>
            </a:r>
          </a:p>
          <a:p>
            <a:pPr algn="just">
              <a:lnSpc>
                <a:spcPct val="170000"/>
              </a:lnSpc>
            </a:pPr>
            <a:r>
              <a:rPr lang="en-US" sz="4800" b="1" dirty="0" smtClean="0">
                <a:latin typeface="Bookman Old Style" pitchFamily="18" charset="0"/>
              </a:rPr>
              <a:t>Depth of cut:  </a:t>
            </a:r>
            <a:r>
              <a:rPr lang="en-US" sz="4800" dirty="0" smtClean="0">
                <a:latin typeface="Bookman Old Style" pitchFamily="18" charset="0"/>
              </a:rPr>
              <a:t>Is the thickness of metal being removed during machining. </a:t>
            </a:r>
            <a:r>
              <a:rPr lang="en-US" sz="4800" dirty="0">
                <a:latin typeface="Bookman Old Style" pitchFamily="18" charset="0"/>
              </a:rPr>
              <a:t>I</a:t>
            </a:r>
            <a:r>
              <a:rPr lang="en-US" sz="4800" dirty="0" smtClean="0">
                <a:latin typeface="Bookman Old Style" pitchFamily="18" charset="0"/>
              </a:rPr>
              <a:t>t is expressed in terms of mm. </a:t>
            </a:r>
          </a:p>
          <a:p>
            <a:pPr algn="just">
              <a:lnSpc>
                <a:spcPct val="150000"/>
              </a:lnSpc>
              <a:buNone/>
            </a:pPr>
            <a:endParaRPr lang="en-US" sz="1800" dirty="0">
              <a:latin typeface="Times New Roman" pitchFamily="18" charset="0"/>
              <a:cs typeface="Times New Roman" pitchFamily="18" charset="0"/>
            </a:endParaRPr>
          </a:p>
          <a:p>
            <a:pPr algn="just">
              <a:lnSpc>
                <a:spcPct val="150000"/>
              </a:lnSpc>
              <a:buNone/>
            </a:pPr>
            <a:endParaRPr lang="en-US" sz="1800" dirty="0">
              <a:latin typeface="Times New Roman" pitchFamily="18" charset="0"/>
              <a:cs typeface="Times New Roman" pitchFamily="18" charset="0"/>
            </a:endParaRPr>
          </a:p>
        </p:txBody>
      </p:sp>
      <p:sp>
        <p:nvSpPr>
          <p:cNvPr id="5" name="Footer Placeholder 4"/>
          <p:cNvSpPr>
            <a:spLocks noGrp="1"/>
          </p:cNvSpPr>
          <p:nvPr>
            <p:ph type="ftr" sz="quarter" idx="11"/>
          </p:nvPr>
        </p:nvSpPr>
        <p:spPr>
          <a:xfrm>
            <a:off x="2667000" y="6492875"/>
            <a:ext cx="3962400" cy="365125"/>
          </a:xfrm>
        </p:spPr>
        <p:txBody>
          <a:bodyPr/>
          <a:lstStyle/>
          <a:p>
            <a:r>
              <a:rPr lang="en-US" dirty="0" smtClean="0"/>
              <a:t>Department of Mechanical Engineering , RYMEC, BALLARI</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1026" name="Picture 2" descr="C:\Users\Dell\Downloads\WhatsApp Image 2021-06-09 at 12.59.10 PM.jpeg"/>
          <p:cNvPicPr>
            <a:picLocks noGrp="1" noChangeAspect="1" noChangeArrowheads="1"/>
          </p:cNvPicPr>
          <p:nvPr>
            <p:ph sz="half" idx="2"/>
          </p:nvPr>
        </p:nvPicPr>
        <p:blipFill>
          <a:blip r:embed="rId3"/>
          <a:srcRect/>
          <a:stretch>
            <a:fillRect/>
          </a:stretch>
        </p:blipFill>
        <p:spPr bwMode="auto">
          <a:xfrm>
            <a:off x="4953000" y="2471210"/>
            <a:ext cx="4038600" cy="278394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411162"/>
          </a:xfrm>
        </p:spPr>
        <p:txBody>
          <a:bodyPr>
            <a:normAutofit fontScale="90000"/>
          </a:bodyPr>
          <a:lstStyle/>
          <a:p>
            <a:r>
              <a:rPr lang="en-US" sz="2400" b="1" dirty="0" smtClean="0">
                <a:latin typeface="Bookman Old Style" pitchFamily="18" charset="0"/>
              </a:rPr>
              <a:t>Principle Operation Of Metal Cutting</a:t>
            </a:r>
            <a:endParaRPr lang="en-US" sz="2400" b="1" dirty="0">
              <a:latin typeface="Bookman Old Style" pitchFamily="18" charset="0"/>
            </a:endParaRPr>
          </a:p>
        </p:txBody>
      </p:sp>
      <p:sp>
        <p:nvSpPr>
          <p:cNvPr id="7" name="Content Placeholder 6"/>
          <p:cNvSpPr>
            <a:spLocks noGrp="1"/>
          </p:cNvSpPr>
          <p:nvPr>
            <p:ph sz="half" idx="1"/>
          </p:nvPr>
        </p:nvSpPr>
        <p:spPr>
          <a:xfrm>
            <a:off x="228600" y="914400"/>
            <a:ext cx="4495800" cy="4876800"/>
          </a:xfrm>
        </p:spPr>
        <p:txBody>
          <a:bodyPr>
            <a:normAutofit fontScale="55000" lnSpcReduction="20000"/>
          </a:bodyPr>
          <a:lstStyle/>
          <a:p>
            <a:pPr algn="just">
              <a:lnSpc>
                <a:spcPct val="170000"/>
              </a:lnSpc>
            </a:pPr>
            <a:r>
              <a:rPr lang="en-US" dirty="0" smtClean="0">
                <a:latin typeface="Bookman Old Style" pitchFamily="18" charset="0"/>
                <a:cs typeface="Times New Roman" pitchFamily="18" charset="0"/>
              </a:rPr>
              <a:t>With respect to the sketch, a wedge shaped edged tool is set to a certain to make a depth of cut and moves relative to the workpiece.</a:t>
            </a:r>
          </a:p>
          <a:p>
            <a:pPr algn="just">
              <a:lnSpc>
                <a:spcPct val="170000"/>
              </a:lnSpc>
            </a:pPr>
            <a:r>
              <a:rPr lang="en-US" dirty="0" smtClean="0">
                <a:latin typeface="Bookman Old Style" pitchFamily="18" charset="0"/>
                <a:cs typeface="Times New Roman" pitchFamily="18" charset="0"/>
              </a:rPr>
              <a:t>Under the action of force , pressure is exerted on the workpiece causing its compression near the tip of the tool. The metal undergoes shear type deformation.</a:t>
            </a:r>
          </a:p>
          <a:p>
            <a:pPr algn="just">
              <a:lnSpc>
                <a:spcPct val="170000"/>
              </a:lnSpc>
            </a:pPr>
            <a:r>
              <a:rPr lang="en-US" dirty="0" smtClean="0">
                <a:latin typeface="Bookman Old Style" pitchFamily="18" charset="0"/>
                <a:cs typeface="Times New Roman" pitchFamily="18" charset="0"/>
              </a:rPr>
              <a:t>If the tool is continued to move relative to the workpiece, there will be continuous shearing of the metal ahead of the tool. Shear occurs along a plane called shear plane.  </a:t>
            </a:r>
          </a:p>
          <a:p>
            <a:endParaRPr lang="en-US" dirty="0"/>
          </a:p>
        </p:txBody>
      </p:sp>
      <p:sp>
        <p:nvSpPr>
          <p:cNvPr id="4" name="Footer Placeholder 3"/>
          <p:cNvSpPr>
            <a:spLocks noGrp="1"/>
          </p:cNvSpPr>
          <p:nvPr>
            <p:ph type="ftr" sz="quarter" idx="11"/>
          </p:nvPr>
        </p:nvSpPr>
        <p:spPr>
          <a:xfrm>
            <a:off x="1752600" y="6356350"/>
            <a:ext cx="5334000" cy="365125"/>
          </a:xfrm>
        </p:spPr>
        <p:txBody>
          <a:bodyPr/>
          <a:lstStyle/>
          <a:p>
            <a:r>
              <a:rPr lang="en-US" dirty="0" smtClean="0"/>
              <a:t>Department of Mechanical Engineering , RYMEC, BALLARI</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pic>
        <p:nvPicPr>
          <p:cNvPr id="9" name="Picture 2"/>
          <p:cNvPicPr>
            <a:picLocks noGrp="1" noChangeAspect="1" noChangeArrowheads="1"/>
          </p:cNvPicPr>
          <p:nvPr>
            <p:ph sz="half" idx="2"/>
          </p:nvPr>
        </p:nvPicPr>
        <p:blipFill>
          <a:blip r:embed="rId2"/>
          <a:srcRect/>
          <a:stretch>
            <a:fillRect/>
          </a:stretch>
        </p:blipFill>
        <p:spPr bwMode="auto">
          <a:xfrm>
            <a:off x="4800600" y="1524000"/>
            <a:ext cx="4114800"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a:bodyPr>
          <a:lstStyle/>
          <a:p>
            <a:r>
              <a:rPr lang="en-US" sz="2400" b="1" dirty="0" smtClean="0">
                <a:latin typeface="Bookman Old Style" pitchFamily="18" charset="0"/>
              </a:rPr>
              <a:t>Orthogonal Cutting</a:t>
            </a:r>
            <a:endParaRPr lang="en-US" sz="2400" b="1" dirty="0">
              <a:latin typeface="Bookman Old Style" pitchFamily="18" charset="0"/>
            </a:endParaRPr>
          </a:p>
        </p:txBody>
      </p:sp>
      <p:sp>
        <p:nvSpPr>
          <p:cNvPr id="3" name="Content Placeholder 2"/>
          <p:cNvSpPr>
            <a:spLocks noGrp="1"/>
          </p:cNvSpPr>
          <p:nvPr>
            <p:ph sz="half" idx="2"/>
          </p:nvPr>
        </p:nvSpPr>
        <p:spPr>
          <a:xfrm>
            <a:off x="0" y="685800"/>
            <a:ext cx="5486400" cy="5715000"/>
          </a:xfrm>
        </p:spPr>
        <p:txBody>
          <a:bodyPr>
            <a:normAutofit/>
          </a:bodyPr>
          <a:lstStyle/>
          <a:p>
            <a:pPr algn="just"/>
            <a:r>
              <a:rPr lang="en-US" sz="1700" dirty="0" smtClean="0">
                <a:latin typeface="Bookman Old Style" pitchFamily="18" charset="0"/>
                <a:cs typeface="Times New Roman" pitchFamily="18" charset="0"/>
              </a:rPr>
              <a:t>Orthogonal cutting is the type of metal cutting operation  in which the cutting edge of the tool is straight &amp; perpendicular to the direction of work or tool travel.</a:t>
            </a:r>
          </a:p>
          <a:p>
            <a:pPr algn="just"/>
            <a:r>
              <a:rPr lang="en-US" sz="1700" dirty="0" smtClean="0">
                <a:latin typeface="Bookman Old Style" pitchFamily="18" charset="0"/>
                <a:cs typeface="Times New Roman" pitchFamily="18" charset="0"/>
              </a:rPr>
              <a:t>The chip flows over the tool face ,&amp; the direction of chip flow velocity is normal to the cutting edge.</a:t>
            </a:r>
          </a:p>
          <a:p>
            <a:pPr algn="just"/>
            <a:r>
              <a:rPr lang="en-US" sz="1700" dirty="0" smtClean="0">
                <a:latin typeface="Bookman Old Style" pitchFamily="18" charset="0"/>
                <a:cs typeface="Times New Roman" pitchFamily="18" charset="0"/>
              </a:rPr>
              <a:t>Only two components of the cutting force acts on the tool, &amp; both of them are perpendicular  to each other &amp; hence can be represented in a 2-D plane. </a:t>
            </a:r>
          </a:p>
          <a:p>
            <a:pPr algn="just"/>
            <a:r>
              <a:rPr lang="en-US" sz="1700" dirty="0" smtClean="0">
                <a:latin typeface="Bookman Old Style" pitchFamily="18" charset="0"/>
                <a:cs typeface="Times New Roman" pitchFamily="18" charset="0"/>
              </a:rPr>
              <a:t>For the same feed &amp; depth of cut, the force which shears the metal acts on a smaller are thereby reducing the life of cutting tool.</a:t>
            </a:r>
          </a:p>
          <a:p>
            <a:pPr algn="just"/>
            <a:r>
              <a:rPr lang="en-US" sz="1700" dirty="0" smtClean="0">
                <a:latin typeface="Bookman Old Style" pitchFamily="18" charset="0"/>
                <a:cs typeface="Times New Roman" pitchFamily="18" charset="0"/>
              </a:rPr>
              <a:t>Forces developed during cutting involves only two Component (cutting force(Fc) and thrust force(Ft).</a:t>
            </a:r>
          </a:p>
          <a:p>
            <a:pPr algn="just"/>
            <a:r>
              <a:rPr lang="en-US" sz="1700" dirty="0" smtClean="0">
                <a:latin typeface="Bookman Old Style" pitchFamily="18" charset="0"/>
                <a:cs typeface="Times New Roman" pitchFamily="18" charset="0"/>
              </a:rPr>
              <a:t>Used for parting off operation on lathe, broaching &amp; slotting operations.</a:t>
            </a:r>
          </a:p>
          <a:p>
            <a:endParaRPr lang="en-US" sz="2000" dirty="0"/>
          </a:p>
        </p:txBody>
      </p:sp>
      <p:pic>
        <p:nvPicPr>
          <p:cNvPr id="8" name="Picture 6"/>
          <p:cNvPicPr>
            <a:picLocks noGrp="1" noChangeAspect="1" noChangeArrowheads="1"/>
          </p:cNvPicPr>
          <p:nvPr>
            <p:ph sz="quarter" idx="4"/>
          </p:nvPr>
        </p:nvPicPr>
        <p:blipFill>
          <a:blip r:embed="rId2"/>
          <a:srcRect/>
          <a:stretch>
            <a:fillRect/>
          </a:stretch>
        </p:blipFill>
        <p:spPr bwMode="auto">
          <a:xfrm>
            <a:off x="5562600" y="685800"/>
            <a:ext cx="3505200" cy="2286000"/>
          </a:xfrm>
          <a:prstGeom prst="rect">
            <a:avLst/>
          </a:prstGeom>
          <a:noFill/>
          <a:ln w="9525">
            <a:noFill/>
            <a:miter lim="800000"/>
            <a:headEnd/>
            <a:tailEnd/>
          </a:ln>
          <a:effectLst/>
        </p:spPr>
      </p:pic>
      <p:cxnSp>
        <p:nvCxnSpPr>
          <p:cNvPr id="11" name="Straight Arrow Connector 10"/>
          <p:cNvCxnSpPr/>
          <p:nvPr/>
        </p:nvCxnSpPr>
        <p:spPr>
          <a:xfrm rot="10800000">
            <a:off x="8382000" y="2284412"/>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7392194" y="24376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458201" y="2362201"/>
            <a:ext cx="685800" cy="400110"/>
          </a:xfrm>
          <a:prstGeom prst="rect">
            <a:avLst/>
          </a:prstGeom>
          <a:noFill/>
        </p:spPr>
        <p:txBody>
          <a:bodyPr wrap="square" rtlCol="0">
            <a:spAutoFit/>
          </a:bodyPr>
          <a:lstStyle/>
          <a:p>
            <a:r>
              <a:rPr lang="en-US" sz="1000" dirty="0" smtClean="0"/>
              <a:t>Cutting direction</a:t>
            </a:r>
            <a:endParaRPr lang="en-US" sz="1000" dirty="0"/>
          </a:p>
        </p:txBody>
      </p:sp>
      <p:sp>
        <p:nvSpPr>
          <p:cNvPr id="16" name="TextBox 15"/>
          <p:cNvSpPr txBox="1"/>
          <p:nvPr/>
        </p:nvSpPr>
        <p:spPr>
          <a:xfrm>
            <a:off x="6858000" y="2438400"/>
            <a:ext cx="685800" cy="400110"/>
          </a:xfrm>
          <a:prstGeom prst="rect">
            <a:avLst/>
          </a:prstGeom>
          <a:noFill/>
        </p:spPr>
        <p:txBody>
          <a:bodyPr wrap="square" rtlCol="0">
            <a:spAutoFit/>
          </a:bodyPr>
          <a:lstStyle/>
          <a:p>
            <a:r>
              <a:rPr lang="en-US" sz="1000" dirty="0" smtClean="0"/>
              <a:t>Feed direction</a:t>
            </a:r>
            <a:endParaRPr lang="en-US" sz="10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7</a:t>
            </a:fld>
            <a:endParaRPr lang="en-US"/>
          </a:p>
        </p:txBody>
      </p:sp>
      <p:sp>
        <p:nvSpPr>
          <p:cNvPr id="12" name="Footer Placeholder 11"/>
          <p:cNvSpPr>
            <a:spLocks noGrp="1"/>
          </p:cNvSpPr>
          <p:nvPr>
            <p:ph type="ftr" sz="quarter" idx="11"/>
          </p:nvPr>
        </p:nvSpPr>
        <p:spPr>
          <a:xfrm>
            <a:off x="2286000" y="6477000"/>
            <a:ext cx="4191000" cy="244475"/>
          </a:xfrm>
        </p:spPr>
        <p:txBody>
          <a:bodyPr/>
          <a:lstStyle/>
          <a:p>
            <a:r>
              <a:rPr lang="en-US" dirty="0" smtClean="0"/>
              <a:t>Department of Mechanical Engineering , RYMEC, BALLARI</a:t>
            </a:r>
            <a:endParaRPr lang="en-US" dirty="0"/>
          </a:p>
        </p:txBody>
      </p:sp>
      <p:pic>
        <p:nvPicPr>
          <p:cNvPr id="1026" name="Picture 2"/>
          <p:cNvPicPr>
            <a:picLocks noChangeAspect="1" noChangeArrowheads="1"/>
          </p:cNvPicPr>
          <p:nvPr/>
        </p:nvPicPr>
        <p:blipFill>
          <a:blip r:embed="rId3"/>
          <a:srcRect/>
          <a:stretch>
            <a:fillRect/>
          </a:stretch>
        </p:blipFill>
        <p:spPr bwMode="auto">
          <a:xfrm>
            <a:off x="5562600" y="3124200"/>
            <a:ext cx="35052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11162"/>
          </a:xfrm>
        </p:spPr>
        <p:txBody>
          <a:bodyPr>
            <a:noAutofit/>
          </a:bodyPr>
          <a:lstStyle/>
          <a:p>
            <a:r>
              <a:rPr lang="en-US" sz="2400" b="1" dirty="0" smtClean="0">
                <a:latin typeface="Bookman Old Style" pitchFamily="18" charset="0"/>
              </a:rPr>
              <a:t>Oblique Cutting</a:t>
            </a:r>
          </a:p>
        </p:txBody>
      </p:sp>
      <p:sp>
        <p:nvSpPr>
          <p:cNvPr id="4" name="Content Placeholder 3"/>
          <p:cNvSpPr>
            <a:spLocks noGrp="1"/>
          </p:cNvSpPr>
          <p:nvPr>
            <p:ph sz="half" idx="1"/>
          </p:nvPr>
        </p:nvSpPr>
        <p:spPr>
          <a:xfrm>
            <a:off x="152400" y="685800"/>
            <a:ext cx="4495800" cy="5638800"/>
          </a:xfrm>
        </p:spPr>
        <p:txBody>
          <a:bodyPr>
            <a:noAutofit/>
          </a:bodyPr>
          <a:lstStyle/>
          <a:p>
            <a:pPr algn="just"/>
            <a:r>
              <a:rPr lang="en-US" sz="1800" dirty="0" smtClean="0">
                <a:latin typeface="Bookman Old Style" pitchFamily="18" charset="0"/>
                <a:cs typeface="Times New Roman" pitchFamily="18" charset="0"/>
              </a:rPr>
              <a:t>Here the cutting edge of the tool is straight &amp; inclined to the direction of work or tool travel.</a:t>
            </a:r>
          </a:p>
          <a:p>
            <a:pPr algn="just"/>
            <a:r>
              <a:rPr lang="en-US" sz="1800" dirty="0" smtClean="0">
                <a:latin typeface="Bookman Old Style" pitchFamily="18" charset="0"/>
                <a:cs typeface="Times New Roman" pitchFamily="18" charset="0"/>
              </a:rPr>
              <a:t>This inclination causes in the direction of the chip to flow across the tool face with a side ways movement producing a helical form of chip.</a:t>
            </a:r>
          </a:p>
          <a:p>
            <a:pPr algn="just"/>
            <a:r>
              <a:rPr lang="en-US" sz="1800" dirty="0" smtClean="0">
                <a:latin typeface="Bookman Old Style" pitchFamily="18" charset="0"/>
                <a:cs typeface="Times New Roman" pitchFamily="18" charset="0"/>
              </a:rPr>
              <a:t>Cutting edge  includes three mutually perpendicular component of force.</a:t>
            </a:r>
          </a:p>
          <a:p>
            <a:pPr algn="just">
              <a:buNone/>
            </a:pPr>
            <a:r>
              <a:rPr lang="en-US" sz="1800" dirty="0" smtClean="0">
                <a:latin typeface="Bookman Old Style" pitchFamily="18" charset="0"/>
                <a:cs typeface="Times New Roman" pitchFamily="18" charset="0"/>
              </a:rPr>
              <a:t>    </a:t>
            </a:r>
            <a:r>
              <a:rPr lang="en-US" sz="1800" b="1" dirty="0" smtClean="0">
                <a:latin typeface="Bookman Old Style" pitchFamily="18" charset="0"/>
                <a:cs typeface="Times New Roman" pitchFamily="18" charset="0"/>
              </a:rPr>
              <a:t>(Cutting force (Fc), thrust force (Ft) and radial force Fr)).</a:t>
            </a:r>
          </a:p>
          <a:p>
            <a:pPr algn="just"/>
            <a:r>
              <a:rPr lang="en-US" sz="1800" dirty="0" smtClean="0">
                <a:latin typeface="Bookman Old Style" pitchFamily="18" charset="0"/>
                <a:cs typeface="Times New Roman" pitchFamily="18" charset="0"/>
              </a:rPr>
              <a:t>Hence it is called 3-D Cutting operation. </a:t>
            </a:r>
          </a:p>
          <a:p>
            <a:pPr algn="just"/>
            <a:r>
              <a:rPr lang="en-US" sz="1800" dirty="0" smtClean="0">
                <a:latin typeface="Bookman Old Style" pitchFamily="18" charset="0"/>
                <a:cs typeface="Times New Roman" pitchFamily="18" charset="0"/>
              </a:rPr>
              <a:t>Here  the cutting force acts comparatively on a larger area enhancing tool life.</a:t>
            </a:r>
          </a:p>
          <a:p>
            <a:pPr algn="just">
              <a:buNone/>
            </a:pPr>
            <a:endParaRPr lang="en-US" sz="1800" b="1" dirty="0" smtClean="0">
              <a:latin typeface="Bookman Old Style" pitchFamily="18" charset="0"/>
              <a:cs typeface="Times New Roman" pitchFamily="18" charset="0"/>
            </a:endParaRPr>
          </a:p>
          <a:p>
            <a:pPr algn="just">
              <a:buNone/>
            </a:pPr>
            <a:endParaRPr lang="en-US" sz="1800" b="1" dirty="0" smtClean="0">
              <a:latin typeface="Bookman Old Style" pitchFamily="18" charset="0"/>
              <a:cs typeface="Times New Roman" pitchFamily="18" charset="0"/>
            </a:endParaRPr>
          </a:p>
          <a:p>
            <a:pPr algn="just">
              <a:buNone/>
            </a:pPr>
            <a:endParaRPr lang="en-US" sz="1800" dirty="0" smtClean="0">
              <a:latin typeface="Bookman Old Style" pitchFamily="18" charset="0"/>
              <a:cs typeface="Times New Roman" pitchFamily="18" charset="0"/>
            </a:endParaRPr>
          </a:p>
          <a:p>
            <a:pPr algn="just">
              <a:buNone/>
            </a:pPr>
            <a:endParaRPr lang="en-US" sz="1800" b="1" dirty="0" smtClean="0">
              <a:latin typeface="Bookman Old Style" pitchFamily="18" charset="0"/>
              <a:cs typeface="Times New Roman" pitchFamily="18" charset="0"/>
            </a:endParaRPr>
          </a:p>
          <a:p>
            <a:pPr algn="just">
              <a:buNone/>
            </a:pPr>
            <a:endParaRPr lang="en-US" sz="1800" b="1" dirty="0" smtClean="0">
              <a:latin typeface="Bookman Old Style" pitchFamily="18" charset="0"/>
              <a:cs typeface="Times New Roman" pitchFamily="18" charset="0"/>
            </a:endParaRPr>
          </a:p>
        </p:txBody>
      </p:sp>
      <p:pic>
        <p:nvPicPr>
          <p:cNvPr id="2050" name="Picture 2"/>
          <p:cNvPicPr>
            <a:picLocks noGrp="1" noChangeAspect="1" noChangeArrowheads="1"/>
          </p:cNvPicPr>
          <p:nvPr>
            <p:ph sz="half" idx="2"/>
          </p:nvPr>
        </p:nvPicPr>
        <p:blipFill>
          <a:blip r:embed="rId2"/>
          <a:stretch>
            <a:fillRect/>
          </a:stretch>
        </p:blipFill>
        <p:spPr bwMode="auto">
          <a:xfrm>
            <a:off x="4724400" y="1828800"/>
            <a:ext cx="4343400" cy="2688634"/>
          </a:xfrm>
          <a:prstGeom prst="rect">
            <a:avLst/>
          </a:prstGeom>
          <a:noFill/>
          <a:ln w="9525">
            <a:noFill/>
            <a:miter lim="800000"/>
            <a:headEnd/>
            <a:tailEnd/>
          </a:ln>
          <a:effectLst/>
        </p:spPr>
      </p:pic>
      <p:sp>
        <p:nvSpPr>
          <p:cNvPr id="7" name="Footer Placeholder 6"/>
          <p:cNvSpPr>
            <a:spLocks noGrp="1"/>
          </p:cNvSpPr>
          <p:nvPr>
            <p:ph type="ftr" sz="quarter" idx="11"/>
          </p:nvPr>
        </p:nvSpPr>
        <p:spPr>
          <a:xfrm>
            <a:off x="2667000" y="6492875"/>
            <a:ext cx="3962400" cy="365125"/>
          </a:xfrm>
        </p:spPr>
        <p:txBody>
          <a:bodyPr/>
          <a:lstStyle/>
          <a:p>
            <a:r>
              <a:rPr lang="en-US" dirty="0" smtClean="0"/>
              <a:t>Department of Mechanical Engineering , RYMEC, BALLARI</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34962"/>
          </a:xfrm>
        </p:spPr>
        <p:txBody>
          <a:bodyPr>
            <a:normAutofit fontScale="90000"/>
          </a:bodyPr>
          <a:lstStyle/>
          <a:p>
            <a:r>
              <a:rPr lang="en-US" sz="2000" b="1" dirty="0" smtClean="0">
                <a:latin typeface="Bookman Old Style" pitchFamily="18" charset="0"/>
              </a:rPr>
              <a:t>Classification Of Cutting Tools</a:t>
            </a:r>
            <a:endParaRPr lang="en-US" sz="2000" b="1" dirty="0">
              <a:latin typeface="Bookman Old Style" pitchFamily="18" charset="0"/>
            </a:endParaRPr>
          </a:p>
        </p:txBody>
      </p:sp>
      <p:sp>
        <p:nvSpPr>
          <p:cNvPr id="8" name="Content Placeholder 7"/>
          <p:cNvSpPr>
            <a:spLocks noGrp="1"/>
          </p:cNvSpPr>
          <p:nvPr>
            <p:ph idx="1"/>
          </p:nvPr>
        </p:nvSpPr>
        <p:spPr>
          <a:xfrm>
            <a:off x="533400" y="533400"/>
            <a:ext cx="8229600" cy="5638800"/>
          </a:xfrm>
        </p:spPr>
        <p:txBody>
          <a:bodyPr>
            <a:normAutofit/>
          </a:bodyPr>
          <a:lstStyle/>
          <a:p>
            <a:pPr algn="just">
              <a:lnSpc>
                <a:spcPct val="140000"/>
              </a:lnSpc>
            </a:pPr>
            <a:r>
              <a:rPr lang="en-US" sz="1600" dirty="0" smtClean="0">
                <a:latin typeface="Bookman Old Style" pitchFamily="18" charset="0"/>
                <a:cs typeface="Times New Roman" pitchFamily="18" charset="0"/>
              </a:rPr>
              <a:t>Cutting tool are used to remove any remaining material of a workpiece by clearing out excess deformity.  </a:t>
            </a:r>
          </a:p>
          <a:p>
            <a:pPr algn="just">
              <a:lnSpc>
                <a:spcPct val="140000"/>
              </a:lnSpc>
            </a:pPr>
            <a:endParaRPr lang="en-US" sz="1600" dirty="0" smtClean="0">
              <a:latin typeface="Bookman Old Style" pitchFamily="18" charset="0"/>
              <a:cs typeface="Times New Roman" pitchFamily="18" charset="0"/>
            </a:endParaRPr>
          </a:p>
          <a:p>
            <a:pPr algn="just">
              <a:lnSpc>
                <a:spcPct val="140000"/>
              </a:lnSpc>
            </a:pPr>
            <a:r>
              <a:rPr lang="en-US" sz="1600" dirty="0" smtClean="0">
                <a:latin typeface="Bookman Old Style" pitchFamily="18" charset="0"/>
                <a:cs typeface="Times New Roman" pitchFamily="18" charset="0"/>
              </a:rPr>
              <a:t>Classification of cutting tools: the basic classification can be done by analyzing the contact distance between tool and workpiece and number of cutting edges they possess.</a:t>
            </a:r>
          </a:p>
          <a:p>
            <a:pPr algn="just">
              <a:lnSpc>
                <a:spcPct val="150000"/>
              </a:lnSpc>
              <a:buNone/>
            </a:pPr>
            <a:r>
              <a:rPr lang="en-US" sz="1600" b="1" dirty="0" smtClean="0">
                <a:latin typeface="Bookman Old Style" pitchFamily="18" charset="0"/>
                <a:cs typeface="Times New Roman" pitchFamily="18" charset="0"/>
              </a:rPr>
              <a:t>                                              </a:t>
            </a:r>
          </a:p>
          <a:p>
            <a:pPr algn="just">
              <a:lnSpc>
                <a:spcPct val="150000"/>
              </a:lnSpc>
              <a:buNone/>
            </a:pPr>
            <a:r>
              <a:rPr lang="en-US" sz="1600" b="1" dirty="0" smtClean="0">
                <a:latin typeface="Bookman Old Style" pitchFamily="18" charset="0"/>
                <a:cs typeface="Times New Roman" pitchFamily="18" charset="0"/>
              </a:rPr>
              <a:t>                                                 Cutting Tools</a:t>
            </a:r>
          </a:p>
          <a:p>
            <a:pPr algn="just">
              <a:lnSpc>
                <a:spcPct val="140000"/>
              </a:lnSpc>
            </a:pPr>
            <a:endParaRPr lang="en-US" sz="1600" dirty="0" smtClean="0">
              <a:latin typeface="Bookman Old Style" pitchFamily="18" charset="0"/>
              <a:cs typeface="Times New Roman" pitchFamily="18" charset="0"/>
            </a:endParaRPr>
          </a:p>
          <a:p>
            <a:pPr algn="just">
              <a:lnSpc>
                <a:spcPct val="140000"/>
              </a:lnSpc>
            </a:pPr>
            <a:endParaRPr lang="en-US" sz="1600" dirty="0" smtClean="0">
              <a:latin typeface="Bookman Old Style" pitchFamily="18" charset="0"/>
              <a:cs typeface="Times New Roman" pitchFamily="18" charset="0"/>
            </a:endParaRPr>
          </a:p>
          <a:p>
            <a:pPr algn="just">
              <a:lnSpc>
                <a:spcPct val="140000"/>
              </a:lnSpc>
              <a:buNone/>
            </a:pPr>
            <a:endParaRPr lang="en-US" sz="1600" dirty="0" smtClean="0">
              <a:latin typeface="Bookman Old Style" pitchFamily="18" charset="0"/>
              <a:cs typeface="Times New Roman" pitchFamily="18" charset="0"/>
            </a:endParaRPr>
          </a:p>
          <a:p>
            <a:pPr algn="just">
              <a:lnSpc>
                <a:spcPct val="140000"/>
              </a:lnSpc>
              <a:buNone/>
            </a:pPr>
            <a:r>
              <a:rPr lang="en-US" sz="1600" dirty="0" smtClean="0">
                <a:latin typeface="Bookman Old Style" pitchFamily="18" charset="0"/>
                <a:cs typeface="Times New Roman" pitchFamily="18" charset="0"/>
              </a:rPr>
              <a:t>                </a:t>
            </a:r>
            <a:r>
              <a:rPr lang="en-US" sz="1600" b="1" dirty="0" smtClean="0">
                <a:latin typeface="Bookman Old Style" pitchFamily="18" charset="0"/>
                <a:cs typeface="Times New Roman" pitchFamily="18" charset="0"/>
              </a:rPr>
              <a:t>Single Point Cutting Tool                 Multi Point Cutting Tool</a:t>
            </a:r>
          </a:p>
        </p:txBody>
      </p:sp>
      <p:sp>
        <p:nvSpPr>
          <p:cNvPr id="9" name="Slide Number Placeholder 8"/>
          <p:cNvSpPr>
            <a:spLocks noGrp="1"/>
          </p:cNvSpPr>
          <p:nvPr>
            <p:ph type="sldNum" sz="quarter" idx="12"/>
          </p:nvPr>
        </p:nvSpPr>
        <p:spPr/>
        <p:txBody>
          <a:bodyPr/>
          <a:lstStyle/>
          <a:p>
            <a:fld id="{B6F15528-21DE-4FAA-801E-634DDDAF4B2B}" type="slidenum">
              <a:rPr lang="en-US" smtClean="0"/>
              <a:pPr/>
              <a:t>9</a:t>
            </a:fld>
            <a:endParaRPr lang="en-US"/>
          </a:p>
        </p:txBody>
      </p:sp>
      <p:sp>
        <p:nvSpPr>
          <p:cNvPr id="10" name="Footer Placeholder 9"/>
          <p:cNvSpPr>
            <a:spLocks noGrp="1"/>
          </p:cNvSpPr>
          <p:nvPr>
            <p:ph type="ftr" sz="quarter" idx="11"/>
          </p:nvPr>
        </p:nvSpPr>
        <p:spPr/>
        <p:txBody>
          <a:bodyPr/>
          <a:lstStyle/>
          <a:p>
            <a:r>
              <a:rPr lang="en-US" smtClean="0"/>
              <a:t>Department of Mechanical Engineering , RYMEC, BALLARI</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1097</TotalTime>
  <Words>3469</Words>
  <Application>Microsoft Office PowerPoint</Application>
  <PresentationFormat>On-screen Show (4:3)</PresentationFormat>
  <Paragraphs>362</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 Rao Badhur Y Mahabaleshwarappa Engineering College (RYMEC) (Formerly ,  Vijayanagara Engineering College (VEC), Ballari ) </vt:lpstr>
      <vt:lpstr>  Metal Cutting &amp; Forming -18ME45A </vt:lpstr>
      <vt:lpstr>  COURSE OUTCOMES: </vt:lpstr>
      <vt:lpstr>Module 1- Introduction To Metal Cutting </vt:lpstr>
      <vt:lpstr>Slide 5</vt:lpstr>
      <vt:lpstr>Principle Operation Of Metal Cutting</vt:lpstr>
      <vt:lpstr>Orthogonal Cutting</vt:lpstr>
      <vt:lpstr>Oblique Cutting</vt:lpstr>
      <vt:lpstr>Classification Of Cutting Tools</vt:lpstr>
      <vt:lpstr>Single Point Cutting Tool</vt:lpstr>
      <vt:lpstr>Multiple Point Cutting Tool</vt:lpstr>
      <vt:lpstr>Single Point Cutting Tool</vt:lpstr>
      <vt:lpstr>Tool  Nomenclature - Single Point Cutting</vt:lpstr>
      <vt:lpstr>Cutting Tool Geometry</vt:lpstr>
      <vt:lpstr>Slide 15</vt:lpstr>
      <vt:lpstr>Slide 16</vt:lpstr>
      <vt:lpstr>Tool  signature - Single Point Cutting</vt:lpstr>
      <vt:lpstr>Slide 18</vt:lpstr>
      <vt:lpstr>Mechanics Of Orthogonal Cutting  </vt:lpstr>
      <vt:lpstr>CHIP FORMATION</vt:lpstr>
      <vt:lpstr>MECHANICS – Chip Formation </vt:lpstr>
      <vt:lpstr>Slide 22</vt:lpstr>
      <vt:lpstr>Slide 23</vt:lpstr>
      <vt:lpstr>Idealized Conditions Before Chip Forming </vt:lpstr>
      <vt:lpstr>Types Of Chips</vt:lpstr>
      <vt:lpstr>Continuous Chips </vt:lpstr>
      <vt:lpstr>Continuous Chips with Built Up Edges (BUE)</vt:lpstr>
      <vt:lpstr>Effects Built Up Edges (BUE)</vt:lpstr>
      <vt:lpstr>Discontinuous Chips or segmented chips</vt:lpstr>
      <vt:lpstr>Slide 30</vt:lpstr>
      <vt:lpstr>Cutting Tool Materials And Its Applications</vt:lpstr>
      <vt:lpstr>Slide 32</vt:lpstr>
      <vt:lpstr>Slide 33</vt:lpstr>
      <vt:lpstr>LATHE</vt:lpstr>
      <vt:lpstr>ENGINE LATHE OR CENTRE LATHE OR LATHE</vt:lpstr>
      <vt:lpstr>WORKING PRINCIPLE</vt:lpstr>
      <vt:lpstr>PARTS OF LATHE</vt:lpstr>
      <vt:lpstr>LATHE ACCESSORIES</vt:lpstr>
      <vt:lpstr> Centres  (Live And Dead) </vt:lpstr>
      <vt:lpstr>Chucks – Work Holding Devices</vt:lpstr>
      <vt:lpstr> Lathe Dog Carrier </vt:lpstr>
      <vt:lpstr> Face Plate </vt:lpstr>
      <vt:lpstr> Drive Plate </vt:lpstr>
      <vt:lpstr> Mandrels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Introduction To Metal Cutting </dc:title>
  <dc:creator>Dell</dc:creator>
  <cp:lastModifiedBy>Dell</cp:lastModifiedBy>
  <cp:revision>157</cp:revision>
  <dcterms:created xsi:type="dcterms:W3CDTF">2006-08-16T00:00:00Z</dcterms:created>
  <dcterms:modified xsi:type="dcterms:W3CDTF">2021-06-28T09:20:22Z</dcterms:modified>
</cp:coreProperties>
</file>